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45"/>
  </p:notesMasterIdLst>
  <p:sldIdLst>
    <p:sldId id="256" r:id="rId5"/>
    <p:sldId id="286" r:id="rId6"/>
    <p:sldId id="285" r:id="rId7"/>
    <p:sldId id="257" r:id="rId8"/>
    <p:sldId id="295" r:id="rId9"/>
    <p:sldId id="258" r:id="rId10"/>
    <p:sldId id="259" r:id="rId11"/>
    <p:sldId id="260" r:id="rId12"/>
    <p:sldId id="261" r:id="rId13"/>
    <p:sldId id="262" r:id="rId14"/>
    <p:sldId id="264" r:id="rId15"/>
    <p:sldId id="294" r:id="rId16"/>
    <p:sldId id="267" r:id="rId17"/>
    <p:sldId id="268" r:id="rId18"/>
    <p:sldId id="266" r:id="rId19"/>
    <p:sldId id="269" r:id="rId20"/>
    <p:sldId id="288" r:id="rId21"/>
    <p:sldId id="270" r:id="rId22"/>
    <p:sldId id="296" r:id="rId23"/>
    <p:sldId id="271" r:id="rId24"/>
    <p:sldId id="275" r:id="rId25"/>
    <p:sldId id="272" r:id="rId26"/>
    <p:sldId id="273" r:id="rId27"/>
    <p:sldId id="289" r:id="rId28"/>
    <p:sldId id="274" r:id="rId29"/>
    <p:sldId id="297" r:id="rId30"/>
    <p:sldId id="276" r:id="rId31"/>
    <p:sldId id="277" r:id="rId32"/>
    <p:sldId id="278" r:id="rId33"/>
    <p:sldId id="279" r:id="rId34"/>
    <p:sldId id="290" r:id="rId35"/>
    <p:sldId id="280" r:id="rId36"/>
    <p:sldId id="298" r:id="rId37"/>
    <p:sldId id="281" r:id="rId38"/>
    <p:sldId id="282" r:id="rId39"/>
    <p:sldId id="283" r:id="rId40"/>
    <p:sldId id="284" r:id="rId41"/>
    <p:sldId id="291" r:id="rId42"/>
    <p:sldId id="287" r:id="rId43"/>
    <p:sldId id="292" r:id="rId44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A7605DA-F885-4B6D-A2F2-E37AE6676943}">
          <p14:sldIdLst>
            <p14:sldId id="256"/>
            <p14:sldId id="286"/>
            <p14:sldId id="285"/>
            <p14:sldId id="257"/>
          </p14:sldIdLst>
        </p14:section>
        <p14:section name="Fallen Leaf Lake FPD" id="{7AD57F49-CB78-44BD-964D-950890B04A60}">
          <p14:sldIdLst>
            <p14:sldId id="295"/>
            <p14:sldId id="258"/>
            <p14:sldId id="259"/>
            <p14:sldId id="260"/>
            <p14:sldId id="261"/>
            <p14:sldId id="262"/>
            <p14:sldId id="264"/>
          </p14:sldIdLst>
        </p14:section>
        <p14:section name="Garden Valley FPD" id="{64991AC0-3E27-41B9-B279-5CBFBAE8BD6E}">
          <p14:sldIdLst>
            <p14:sldId id="294"/>
            <p14:sldId id="267"/>
            <p14:sldId id="268"/>
            <p14:sldId id="266"/>
            <p14:sldId id="269"/>
            <p14:sldId id="288"/>
            <p14:sldId id="270"/>
          </p14:sldIdLst>
        </p14:section>
        <p14:section name="Mosquito FPD" id="{55132448-E994-4329-9942-10A1BEF87735}">
          <p14:sldIdLst>
            <p14:sldId id="296"/>
            <p14:sldId id="271"/>
            <p14:sldId id="275"/>
            <p14:sldId id="272"/>
            <p14:sldId id="273"/>
            <p14:sldId id="289"/>
            <p14:sldId id="274"/>
          </p14:sldIdLst>
        </p14:section>
        <p14:section name="Pioneer FPD" id="{D43AF543-7F4C-427C-B4BC-5A0A3EAFCCF4}">
          <p14:sldIdLst>
            <p14:sldId id="297"/>
            <p14:sldId id="276"/>
            <p14:sldId id="277"/>
            <p14:sldId id="278"/>
            <p14:sldId id="279"/>
            <p14:sldId id="290"/>
            <p14:sldId id="280"/>
          </p14:sldIdLst>
        </p14:section>
        <p14:section name="Rescue FPD" id="{C81426E5-403B-4682-AED6-921B2634F10E}">
          <p14:sldIdLst>
            <p14:sldId id="298"/>
            <p14:sldId id="281"/>
            <p14:sldId id="282"/>
            <p14:sldId id="283"/>
            <p14:sldId id="284"/>
            <p14:sldId id="291"/>
            <p14:sldId id="287"/>
            <p14:sldId id="29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7D37BC-A979-4509-A420-38E5FB74ACE3}" v="55" dt="2026-01-27T22:58:04.1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57" autoAdjust="0"/>
    <p:restoredTop sz="88136" autoAdjust="0"/>
  </p:normalViewPr>
  <p:slideViewPr>
    <p:cSldViewPr snapToGrid="0">
      <p:cViewPr varScale="1">
        <p:scale>
          <a:sx n="97" d="100"/>
          <a:sy n="97" d="100"/>
        </p:scale>
        <p:origin x="9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A34AA65-4206-479D-82CA-07AE81ADAFEE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56F2185-5477-4553-B1AF-4E417655E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21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Substantial capital outlay in FY2022-23 of $579,285.</a:t>
            </a:r>
          </a:p>
          <a:p>
            <a:r>
              <a:rPr lang="en-US" dirty="0"/>
              <a:t>Revenues:</a:t>
            </a:r>
          </a:p>
          <a:p>
            <a:pPr lvl="1"/>
            <a:r>
              <a:rPr lang="en-US" dirty="0"/>
              <a:t>Base property taxes</a:t>
            </a:r>
          </a:p>
          <a:p>
            <a:pPr lvl="1"/>
            <a:r>
              <a:rPr lang="en-US" dirty="0"/>
              <a:t>Direct assessment ($660 per parcel)</a:t>
            </a:r>
          </a:p>
          <a:p>
            <a:pPr lvl="1"/>
            <a:r>
              <a:rPr lang="en-US" dirty="0"/>
              <a:t>Strike team reimbursements</a:t>
            </a:r>
          </a:p>
          <a:p>
            <a:pPr lvl="1"/>
            <a:r>
              <a:rPr lang="en-US" dirty="0"/>
              <a:t>Grants</a:t>
            </a:r>
          </a:p>
          <a:p>
            <a:pPr lvl="1"/>
            <a:r>
              <a:rPr lang="en-US" dirty="0"/>
              <a:t>Donations</a:t>
            </a:r>
          </a:p>
          <a:p>
            <a:r>
              <a:rPr lang="en-US" dirty="0"/>
              <a:t>Expenditures</a:t>
            </a:r>
          </a:p>
          <a:p>
            <a:pPr lvl="1"/>
            <a:r>
              <a:rPr lang="en-US" dirty="0"/>
              <a:t>Salaries, wages, &amp; payroll taxes (~57%)</a:t>
            </a:r>
          </a:p>
          <a:p>
            <a:pPr lvl="1"/>
            <a:r>
              <a:rPr lang="en-US" dirty="0"/>
              <a:t>Repairs, maintenance, supplies, small equipment, and utilities (~5%)</a:t>
            </a:r>
          </a:p>
          <a:p>
            <a:pPr lvl="1"/>
            <a:r>
              <a:rPr lang="en-US" dirty="0"/>
              <a:t>Insurance costs (~3%)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F2185-5477-4553-B1AF-4E417655E1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57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8366-76D8-4DDD-99DA-0E604097130D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8C84-10CA-4EA6-975C-2AD67D7C364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19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8366-76D8-4DDD-99DA-0E604097130D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8C84-10CA-4EA6-975C-2AD67D7C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16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8366-76D8-4DDD-99DA-0E604097130D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8C84-10CA-4EA6-975C-2AD67D7C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376" y="356164"/>
            <a:ext cx="10058400" cy="1106174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Calibri" panose="020F050202020403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8366-76D8-4DDD-99DA-0E604097130D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8C84-10CA-4EA6-975C-2AD67D7C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5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8366-76D8-4DDD-99DA-0E604097130D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8C84-10CA-4EA6-975C-2AD67D7C364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135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91253" y="0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8366-76D8-4DDD-99DA-0E604097130D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8C84-10CA-4EA6-975C-2AD67D7C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79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73498" y="-61497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8366-76D8-4DDD-99DA-0E604097130D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8C84-10CA-4EA6-975C-2AD67D7C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41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8366-76D8-4DDD-99DA-0E604097130D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8C84-10CA-4EA6-975C-2AD67D7C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28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8366-76D8-4DDD-99DA-0E604097130D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8C84-10CA-4EA6-975C-2AD67D7C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01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07F8366-76D8-4DDD-99DA-0E604097130D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9148C84-10CA-4EA6-975C-2AD67D7C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89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8366-76D8-4DDD-99DA-0E604097130D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48C84-10CA-4EA6-975C-2AD67D7C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24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2376" y="266686"/>
            <a:ext cx="10058400" cy="9992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096" y="1925389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07F8366-76D8-4DDD-99DA-0E604097130D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9148C84-10CA-4EA6-975C-2AD67D7C364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28096" y="1272672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89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3293C-0A73-EAA9-D990-A145FDFEE7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Targeted Fire </a:t>
            </a:r>
            <a:r>
              <a:rPr lang="en-US" dirty="0" err="1"/>
              <a:t>MSR</a:t>
            </a:r>
            <a:r>
              <a:rPr lang="en-US" dirty="0"/>
              <a:t> Updates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B7E83E-C11E-0160-4C11-C6DEDF97C8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El Dorado LAFCo</a:t>
            </a:r>
          </a:p>
          <a:p>
            <a:r>
              <a:rPr lang="en-US" dirty="0"/>
              <a:t>January 28, 2026</a:t>
            </a:r>
          </a:p>
        </p:txBody>
      </p:sp>
    </p:spTree>
    <p:extLst>
      <p:ext uri="{BB962C8B-B14F-4D97-AF65-F5344CB8AC3E}">
        <p14:creationId xmlns:p14="http://schemas.microsoft.com/office/powerpoint/2010/main" val="2830274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fire truck parked in front of a flag&#10;&#10;AI-generated content may be incorrect.">
            <a:extLst>
              <a:ext uri="{FF2B5EF4-FFF2-40B4-BE49-F238E27FC236}">
                <a16:creationId xmlns:a16="http://schemas.microsoft.com/office/drawing/2014/main" id="{1D5B89A8-467F-EAFC-761C-9183F31B3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60"/>
          <a:stretch>
            <a:fillRect/>
          </a:stretch>
        </p:blipFill>
        <p:spPr>
          <a:xfrm>
            <a:off x="-2" y="10"/>
            <a:ext cx="7995504" cy="6857990"/>
          </a:xfrm>
          <a:prstGeom prst="rect">
            <a:avLst/>
          </a:prstGeom>
        </p:spPr>
      </p:pic>
      <p:pic>
        <p:nvPicPr>
          <p:cNvPr id="7" name="Picture 6" descr="A group of people standing in front of a building&#10;&#10;AI-generated content may be incorrect.">
            <a:extLst>
              <a:ext uri="{FF2B5EF4-FFF2-40B4-BE49-F238E27FC236}">
                <a16:creationId xmlns:a16="http://schemas.microsoft.com/office/drawing/2014/main" id="{1D3B5C83-3167-5FE6-F71E-EAE81664A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1" r="4888"/>
          <a:stretch>
            <a:fillRect/>
          </a:stretch>
        </p:blipFill>
        <p:spPr>
          <a:xfrm>
            <a:off x="8188032" y="10"/>
            <a:ext cx="4003968" cy="2228747"/>
          </a:xfrm>
          <a:prstGeom prst="rect">
            <a:avLst/>
          </a:prstGeom>
        </p:spPr>
      </p:pic>
      <p:pic>
        <p:nvPicPr>
          <p:cNvPr id="5" name="Picture 4" descr="A boat on the water&#10;&#10;AI-generated content may be incorrect.">
            <a:extLst>
              <a:ext uri="{FF2B5EF4-FFF2-40B4-BE49-F238E27FC236}">
                <a16:creationId xmlns:a16="http://schemas.microsoft.com/office/drawing/2014/main" id="{99570822-F58A-F66F-E7BB-34A8DF22B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7" r="1" b="9720"/>
          <a:stretch>
            <a:fillRect/>
          </a:stretch>
        </p:blipFill>
        <p:spPr>
          <a:xfrm>
            <a:off x="8188029" y="2400472"/>
            <a:ext cx="4003969" cy="2057046"/>
          </a:xfrm>
          <a:prstGeom prst="rect">
            <a:avLst/>
          </a:prstGeom>
        </p:spPr>
      </p:pic>
      <p:pic>
        <p:nvPicPr>
          <p:cNvPr id="11" name="Picture 10" descr="Boats on the water&#10;&#10;AI-generated content may be incorrect.">
            <a:extLst>
              <a:ext uri="{FF2B5EF4-FFF2-40B4-BE49-F238E27FC236}">
                <a16:creationId xmlns:a16="http://schemas.microsoft.com/office/drawing/2014/main" id="{FB5D72E2-E7D2-6EC3-17EB-7770F87703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1" r="1" b="1"/>
          <a:stretch>
            <a:fillRect/>
          </a:stretch>
        </p:blipFill>
        <p:spPr>
          <a:xfrm>
            <a:off x="8188029" y="4629229"/>
            <a:ext cx="4003969" cy="222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42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0A95B-BF72-1CF2-5C01-3B303254F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8" y="375920"/>
            <a:ext cx="10058400" cy="903538"/>
          </a:xfrm>
        </p:spPr>
        <p:txBody>
          <a:bodyPr/>
          <a:lstStyle/>
          <a:p>
            <a:r>
              <a:rPr lang="en-US" dirty="0"/>
              <a:t>Financial Summary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1D5A485-D7C4-1655-CF47-08F45B8D76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3149149"/>
              </p:ext>
            </p:extLst>
          </p:nvPr>
        </p:nvGraphicFramePr>
        <p:xfrm>
          <a:off x="628650" y="1925638"/>
          <a:ext cx="10058398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8266">
                  <a:extLst>
                    <a:ext uri="{9D8B030D-6E8A-4147-A177-3AD203B41FA5}">
                      <a16:colId xmlns:a16="http://schemas.microsoft.com/office/drawing/2014/main" val="4273336891"/>
                    </a:ext>
                  </a:extLst>
                </a:gridCol>
                <a:gridCol w="2611068">
                  <a:extLst>
                    <a:ext uri="{9D8B030D-6E8A-4147-A177-3AD203B41FA5}">
                      <a16:colId xmlns:a16="http://schemas.microsoft.com/office/drawing/2014/main" val="3749082416"/>
                    </a:ext>
                  </a:extLst>
                </a:gridCol>
                <a:gridCol w="2469581">
                  <a:extLst>
                    <a:ext uri="{9D8B030D-6E8A-4147-A177-3AD203B41FA5}">
                      <a16:colId xmlns:a16="http://schemas.microsoft.com/office/drawing/2014/main" val="3026036611"/>
                    </a:ext>
                  </a:extLst>
                </a:gridCol>
                <a:gridCol w="2229483">
                  <a:extLst>
                    <a:ext uri="{9D8B030D-6E8A-4147-A177-3AD203B41FA5}">
                      <a16:colId xmlns:a16="http://schemas.microsoft.com/office/drawing/2014/main" val="11166073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FY 2020-21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FY 2021-22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FY 2022-23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706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Revenues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$1,947,718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$2,457,115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$1,879,520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231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Expenses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$1,563,397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$2,184,693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$2,208,730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762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/>
                        <a:t>Gain/ (Loss)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$384,321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$272,422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$ (329,210)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607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229BD2D-8B20-2343-1A0A-9572288D5DEB}"/>
              </a:ext>
            </a:extLst>
          </p:cNvPr>
          <p:cNvSpPr txBox="1"/>
          <p:nvPr/>
        </p:nvSpPr>
        <p:spPr>
          <a:xfrm>
            <a:off x="676275" y="4098259"/>
            <a:ext cx="10515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Based on the last three years reviewed, the </a:t>
            </a:r>
            <a:r>
              <a:rPr lang="en-US" sz="2400" dirty="0" err="1"/>
              <a:t>FLLCSD</a:t>
            </a:r>
            <a:r>
              <a:rPr lang="en-US" sz="2400" dirty="0"/>
              <a:t> Fire Department has seen an overall net gain of $327,533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As of June 30, 2023, the Fire Department had $243,489 in long-term debt. </a:t>
            </a:r>
            <a:r>
              <a:rPr lang="en-US" sz="2400" dirty="0" err="1"/>
              <a:t>FLLCSD</a:t>
            </a:r>
            <a:r>
              <a:rPr lang="en-US" sz="2400" dirty="0"/>
              <a:t> reports that the fire boat has since been paid off, and three $36,841  payments remain for the BME Type 3 Model 34 fire engine ($110,523).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D2B7D4-7020-6539-4537-F9877A3B0D2F}"/>
              </a:ext>
            </a:extLst>
          </p:cNvPr>
          <p:cNvSpPr txBox="1"/>
          <p:nvPr/>
        </p:nvSpPr>
        <p:spPr>
          <a:xfrm>
            <a:off x="676275" y="1380570"/>
            <a:ext cx="848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FLLCSD</a:t>
            </a:r>
            <a:r>
              <a:rPr lang="en-US" sz="2000" b="1" dirty="0"/>
              <a:t> Fire Department Reported Actuals </a:t>
            </a:r>
          </a:p>
        </p:txBody>
      </p:sp>
    </p:spTree>
    <p:extLst>
      <p:ext uri="{BB962C8B-B14F-4D97-AF65-F5344CB8AC3E}">
        <p14:creationId xmlns:p14="http://schemas.microsoft.com/office/powerpoint/2010/main" val="3004963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659617-24E7-3782-9725-827E2175F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8921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Garden Valley </a:t>
            </a:r>
            <a:r>
              <a:rPr lang="en-US"/>
              <a:t>FPD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9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11463-4A3B-0C9E-11E7-6EFC55EE4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62754-585B-CFBD-A155-85F044FF7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376" y="234244"/>
            <a:ext cx="10058400" cy="1106174"/>
          </a:xfrm>
        </p:spPr>
        <p:txBody>
          <a:bodyPr/>
          <a:lstStyle/>
          <a:p>
            <a:r>
              <a:rPr lang="en-US" dirty="0"/>
              <a:t>Agency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428AF-A3D9-38A9-AC39-C5E02E5C1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9543"/>
            <a:ext cx="10515600" cy="4596938"/>
          </a:xfrm>
        </p:spPr>
        <p:txBody>
          <a:bodyPr>
            <a:normAutofit/>
          </a:bodyPr>
          <a:lstStyle/>
          <a:p>
            <a:r>
              <a:rPr lang="en-US" sz="2400" dirty="0"/>
              <a:t>Formation: November 1973</a:t>
            </a:r>
          </a:p>
          <a:p>
            <a:r>
              <a:rPr lang="en-US" sz="2400" dirty="0"/>
              <a:t>Boundary Area: 37,612 acres </a:t>
            </a:r>
          </a:p>
          <a:p>
            <a:r>
              <a:rPr lang="en-US" sz="2400" dirty="0"/>
              <a:t>Population: ~4,685 (3,586 registered voters)</a:t>
            </a:r>
          </a:p>
          <a:p>
            <a:r>
              <a:rPr lang="en-US" sz="2400" dirty="0"/>
              <a:t>Staffing: 4 staff &amp; ~25 active volunteers</a:t>
            </a:r>
          </a:p>
          <a:p>
            <a:r>
              <a:rPr lang="en-US" sz="2400" dirty="0"/>
              <a:t>Services: </a:t>
            </a:r>
          </a:p>
          <a:p>
            <a:pPr lvl="1"/>
            <a:r>
              <a:rPr lang="en-US" sz="2000" dirty="0"/>
              <a:t>Fire protection (Structural and Wildland)</a:t>
            </a:r>
          </a:p>
          <a:p>
            <a:pPr lvl="1"/>
            <a:r>
              <a:rPr lang="en-US" sz="2000" dirty="0"/>
              <a:t>Emergency medical response (ALS &amp; non-transport) </a:t>
            </a:r>
          </a:p>
          <a:p>
            <a:pPr lvl="1"/>
            <a:r>
              <a:rPr lang="en-US" sz="2000" dirty="0"/>
              <a:t>Hazardous materials response</a:t>
            </a:r>
          </a:p>
          <a:p>
            <a:pPr lvl="1"/>
            <a:r>
              <a:rPr lang="en-US" sz="2000" dirty="0"/>
              <a:t>Rescue &amp; Extrication Operations</a:t>
            </a:r>
          </a:p>
          <a:p>
            <a:pPr lvl="1"/>
            <a:r>
              <a:rPr lang="en-US" sz="2000" dirty="0"/>
              <a:t>Fire Prevention &amp; Safety Education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A red and blue logo with blue text&#10;&#10;AI-generated content may be incorrect.">
            <a:extLst>
              <a:ext uri="{FF2B5EF4-FFF2-40B4-BE49-F238E27FC236}">
                <a16:creationId xmlns:a16="http://schemas.microsoft.com/office/drawing/2014/main" id="{32E355E7-12DC-2628-315C-A030B6F71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1" y="1773112"/>
            <a:ext cx="2971800" cy="35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42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C1E6C-8BFF-548F-426A-CB648EBD4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mountain range&#10;&#10;AI-generated content may be incorrect.">
            <a:extLst>
              <a:ext uri="{FF2B5EF4-FFF2-40B4-BE49-F238E27FC236}">
                <a16:creationId xmlns:a16="http://schemas.microsoft.com/office/drawing/2014/main" id="{1C0AAE15-0D6A-EFBF-9787-326DAD25E6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2" t="9084" r="20237" b="9161"/>
          <a:stretch>
            <a:fillRect/>
          </a:stretch>
        </p:blipFill>
        <p:spPr bwMode="auto">
          <a:xfrm rot="5400000">
            <a:off x="2692520" y="-2234029"/>
            <a:ext cx="6824279" cy="11336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46D86C-51FF-91F9-9A02-5E3167EA86CC}"/>
              </a:ext>
            </a:extLst>
          </p:cNvPr>
          <p:cNvSpPr/>
          <p:nvPr/>
        </p:nvSpPr>
        <p:spPr>
          <a:xfrm>
            <a:off x="2054802" y="1815810"/>
            <a:ext cx="1831398" cy="20894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35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forest&#10;&#10;AI-generated content may be incorrect.">
            <a:extLst>
              <a:ext uri="{FF2B5EF4-FFF2-40B4-BE49-F238E27FC236}">
                <a16:creationId xmlns:a16="http://schemas.microsoft.com/office/drawing/2014/main" id="{5F10C8F3-FF66-FD60-9DAF-677EDE3791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9" t="3464" r="12121" b="5038"/>
          <a:stretch>
            <a:fillRect/>
          </a:stretch>
        </p:blipFill>
        <p:spPr bwMode="auto">
          <a:xfrm>
            <a:off x="6765131" y="0"/>
            <a:ext cx="4366554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1C6B31-CF22-42FD-787D-12DB3F76E52F}"/>
              </a:ext>
            </a:extLst>
          </p:cNvPr>
          <p:cNvGrpSpPr/>
          <p:nvPr/>
        </p:nvGrpSpPr>
        <p:grpSpPr>
          <a:xfrm>
            <a:off x="803141" y="699021"/>
            <a:ext cx="5184842" cy="5459957"/>
            <a:chOff x="1060316" y="603116"/>
            <a:chExt cx="5184842" cy="5459957"/>
          </a:xfrm>
        </p:grpSpPr>
        <p:pic>
          <p:nvPicPr>
            <p:cNvPr id="5" name="Picture 4" descr="A map of a mountain range&#10;&#10;AI-generated content may be incorrect.">
              <a:extLst>
                <a:ext uri="{FF2B5EF4-FFF2-40B4-BE49-F238E27FC236}">
                  <a16:creationId xmlns:a16="http://schemas.microsoft.com/office/drawing/2014/main" id="{8CBCC230-D1A6-2371-26C0-55DF0E418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27" t="63540" r="45549" b="19273"/>
            <a:stretch>
              <a:fillRect/>
            </a:stretch>
          </p:blipFill>
          <p:spPr bwMode="auto">
            <a:xfrm rot="5400000">
              <a:off x="922758" y="740674"/>
              <a:ext cx="5459957" cy="518484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C4EE77D-FAD4-9822-3C4A-09F9ABFCB5D2}"/>
                </a:ext>
              </a:extLst>
            </p:cNvPr>
            <p:cNvSpPr/>
            <p:nvPr/>
          </p:nvSpPr>
          <p:spPr>
            <a:xfrm>
              <a:off x="1895475" y="1514475"/>
              <a:ext cx="3248025" cy="3676650"/>
            </a:xfrm>
            <a:custGeom>
              <a:avLst/>
              <a:gdLst>
                <a:gd name="csX0" fmla="*/ 180975 w 3248025"/>
                <a:gd name="csY0" fmla="*/ 0 h 3676650"/>
                <a:gd name="csX1" fmla="*/ 800100 w 3248025"/>
                <a:gd name="csY1" fmla="*/ 19050 h 3676650"/>
                <a:gd name="csX2" fmla="*/ 790575 w 3248025"/>
                <a:gd name="csY2" fmla="*/ 133350 h 3676650"/>
                <a:gd name="csX3" fmla="*/ 876300 w 3248025"/>
                <a:gd name="csY3" fmla="*/ 133350 h 3676650"/>
                <a:gd name="csX4" fmla="*/ 866775 w 3248025"/>
                <a:gd name="csY4" fmla="*/ 800100 h 3676650"/>
                <a:gd name="csX5" fmla="*/ 2171700 w 3248025"/>
                <a:gd name="csY5" fmla="*/ 800100 h 3676650"/>
                <a:gd name="csX6" fmla="*/ 2171700 w 3248025"/>
                <a:gd name="csY6" fmla="*/ 962025 h 3676650"/>
                <a:gd name="csX7" fmla="*/ 2847975 w 3248025"/>
                <a:gd name="csY7" fmla="*/ 962025 h 3676650"/>
                <a:gd name="csX8" fmla="*/ 2847975 w 3248025"/>
                <a:gd name="csY8" fmla="*/ 1304925 h 3676650"/>
                <a:gd name="csX9" fmla="*/ 3133725 w 3248025"/>
                <a:gd name="csY9" fmla="*/ 1285875 h 3676650"/>
                <a:gd name="csX10" fmla="*/ 3143250 w 3248025"/>
                <a:gd name="csY10" fmla="*/ 1609725 h 3676650"/>
                <a:gd name="csX11" fmla="*/ 3238500 w 3248025"/>
                <a:gd name="csY11" fmla="*/ 1609725 h 3676650"/>
                <a:gd name="csX12" fmla="*/ 3248025 w 3248025"/>
                <a:gd name="csY12" fmla="*/ 1695450 h 3676650"/>
                <a:gd name="csX13" fmla="*/ 3133725 w 3248025"/>
                <a:gd name="csY13" fmla="*/ 1704975 h 3676650"/>
                <a:gd name="csX14" fmla="*/ 3181350 w 3248025"/>
                <a:gd name="csY14" fmla="*/ 2600325 h 3676650"/>
                <a:gd name="csX15" fmla="*/ 2876550 w 3248025"/>
                <a:gd name="csY15" fmla="*/ 2619375 h 3676650"/>
                <a:gd name="csX16" fmla="*/ 2895600 w 3248025"/>
                <a:gd name="csY16" fmla="*/ 3219450 h 3676650"/>
                <a:gd name="csX17" fmla="*/ 2857500 w 3248025"/>
                <a:gd name="csY17" fmla="*/ 3228975 h 3676650"/>
                <a:gd name="csX18" fmla="*/ 2857500 w 3248025"/>
                <a:gd name="csY18" fmla="*/ 3228975 h 3676650"/>
                <a:gd name="csX19" fmla="*/ 2990850 w 3248025"/>
                <a:gd name="csY19" fmla="*/ 3343275 h 3676650"/>
                <a:gd name="csX20" fmla="*/ 2924175 w 3248025"/>
                <a:gd name="csY20" fmla="*/ 3429000 h 3676650"/>
                <a:gd name="csX21" fmla="*/ 2895600 w 3248025"/>
                <a:gd name="csY21" fmla="*/ 3524250 h 3676650"/>
                <a:gd name="csX22" fmla="*/ 2924175 w 3248025"/>
                <a:gd name="csY22" fmla="*/ 3629025 h 3676650"/>
                <a:gd name="csX23" fmla="*/ 2867025 w 3248025"/>
                <a:gd name="csY23" fmla="*/ 3638550 h 3676650"/>
                <a:gd name="csX24" fmla="*/ 2809875 w 3248025"/>
                <a:gd name="csY24" fmla="*/ 3590925 h 3676650"/>
                <a:gd name="csX25" fmla="*/ 2771775 w 3248025"/>
                <a:gd name="csY25" fmla="*/ 3648075 h 3676650"/>
                <a:gd name="csX26" fmla="*/ 2724150 w 3248025"/>
                <a:gd name="csY26" fmla="*/ 3676650 h 3676650"/>
                <a:gd name="csX27" fmla="*/ 2695575 w 3248025"/>
                <a:gd name="csY27" fmla="*/ 3638550 h 3676650"/>
                <a:gd name="csX28" fmla="*/ 2724150 w 3248025"/>
                <a:gd name="csY28" fmla="*/ 3571875 h 3676650"/>
                <a:gd name="csX29" fmla="*/ 2676525 w 3248025"/>
                <a:gd name="csY29" fmla="*/ 3524250 h 3676650"/>
                <a:gd name="csX30" fmla="*/ 2628900 w 3248025"/>
                <a:gd name="csY30" fmla="*/ 3543300 h 3676650"/>
                <a:gd name="csX31" fmla="*/ 2571750 w 3248025"/>
                <a:gd name="csY31" fmla="*/ 3533775 h 3676650"/>
                <a:gd name="csX32" fmla="*/ 2552700 w 3248025"/>
                <a:gd name="csY32" fmla="*/ 3562350 h 3676650"/>
                <a:gd name="csX33" fmla="*/ 2505075 w 3248025"/>
                <a:gd name="csY33" fmla="*/ 3609975 h 3676650"/>
                <a:gd name="csX34" fmla="*/ 2457450 w 3248025"/>
                <a:gd name="csY34" fmla="*/ 3609975 h 3676650"/>
                <a:gd name="csX35" fmla="*/ 2390775 w 3248025"/>
                <a:gd name="csY35" fmla="*/ 3571875 h 3676650"/>
                <a:gd name="csX36" fmla="*/ 2409825 w 3248025"/>
                <a:gd name="csY36" fmla="*/ 3495675 h 3676650"/>
                <a:gd name="csX37" fmla="*/ 2352675 w 3248025"/>
                <a:gd name="csY37" fmla="*/ 3467100 h 3676650"/>
                <a:gd name="csX38" fmla="*/ 2257425 w 3248025"/>
                <a:gd name="csY38" fmla="*/ 3505200 h 3676650"/>
                <a:gd name="csX39" fmla="*/ 2200275 w 3248025"/>
                <a:gd name="csY39" fmla="*/ 3543300 h 3676650"/>
                <a:gd name="csX40" fmla="*/ 2114550 w 3248025"/>
                <a:gd name="csY40" fmla="*/ 3581400 h 3676650"/>
                <a:gd name="csX41" fmla="*/ 2019300 w 3248025"/>
                <a:gd name="csY41" fmla="*/ 3543300 h 3676650"/>
                <a:gd name="csX42" fmla="*/ 1962150 w 3248025"/>
                <a:gd name="csY42" fmla="*/ 3505200 h 3676650"/>
                <a:gd name="csX43" fmla="*/ 1866900 w 3248025"/>
                <a:gd name="csY43" fmla="*/ 3486150 h 3676650"/>
                <a:gd name="csX44" fmla="*/ 1781175 w 3248025"/>
                <a:gd name="csY44" fmla="*/ 3533775 h 3676650"/>
                <a:gd name="csX45" fmla="*/ 1704975 w 3248025"/>
                <a:gd name="csY45" fmla="*/ 3533775 h 3676650"/>
                <a:gd name="csX46" fmla="*/ 1695450 w 3248025"/>
                <a:gd name="csY46" fmla="*/ 3476625 h 3676650"/>
                <a:gd name="csX47" fmla="*/ 1752600 w 3248025"/>
                <a:gd name="csY47" fmla="*/ 3438525 h 3676650"/>
                <a:gd name="csX48" fmla="*/ 1743075 w 3248025"/>
                <a:gd name="csY48" fmla="*/ 3343275 h 3676650"/>
                <a:gd name="csX49" fmla="*/ 1695450 w 3248025"/>
                <a:gd name="csY49" fmla="*/ 3257550 h 3676650"/>
                <a:gd name="csX50" fmla="*/ 1657350 w 3248025"/>
                <a:gd name="csY50" fmla="*/ 3228975 h 3676650"/>
                <a:gd name="csX51" fmla="*/ 1581150 w 3248025"/>
                <a:gd name="csY51" fmla="*/ 3190875 h 3676650"/>
                <a:gd name="csX52" fmla="*/ 1514475 w 3248025"/>
                <a:gd name="csY52" fmla="*/ 3114675 h 3676650"/>
                <a:gd name="csX53" fmla="*/ 1514475 w 3248025"/>
                <a:gd name="csY53" fmla="*/ 2895600 h 3676650"/>
                <a:gd name="csX54" fmla="*/ 1514475 w 3248025"/>
                <a:gd name="csY54" fmla="*/ 2609850 h 3676650"/>
                <a:gd name="csX55" fmla="*/ 1200150 w 3248025"/>
                <a:gd name="csY55" fmla="*/ 2581275 h 3676650"/>
                <a:gd name="csX56" fmla="*/ 1200150 w 3248025"/>
                <a:gd name="csY56" fmla="*/ 2438400 h 3676650"/>
                <a:gd name="csX57" fmla="*/ 866775 w 3248025"/>
                <a:gd name="csY57" fmla="*/ 2409825 h 3676650"/>
                <a:gd name="csX58" fmla="*/ 876300 w 3248025"/>
                <a:gd name="csY58" fmla="*/ 2266950 h 3676650"/>
                <a:gd name="csX59" fmla="*/ 619125 w 3248025"/>
                <a:gd name="csY59" fmla="*/ 2238375 h 3676650"/>
                <a:gd name="csX60" fmla="*/ 609600 w 3248025"/>
                <a:gd name="csY60" fmla="*/ 1914525 h 3676650"/>
                <a:gd name="csX61" fmla="*/ 209550 w 3248025"/>
                <a:gd name="csY61" fmla="*/ 1914525 h 3676650"/>
                <a:gd name="csX62" fmla="*/ 209550 w 3248025"/>
                <a:gd name="csY62" fmla="*/ 1800225 h 3676650"/>
                <a:gd name="csX63" fmla="*/ 295275 w 3248025"/>
                <a:gd name="csY63" fmla="*/ 1733550 h 3676650"/>
                <a:gd name="csX64" fmla="*/ 352425 w 3248025"/>
                <a:gd name="csY64" fmla="*/ 1666875 h 3676650"/>
                <a:gd name="csX65" fmla="*/ 333375 w 3248025"/>
                <a:gd name="csY65" fmla="*/ 1600200 h 3676650"/>
                <a:gd name="csX66" fmla="*/ 0 w 3248025"/>
                <a:gd name="csY66" fmla="*/ 1571625 h 3676650"/>
                <a:gd name="csX67" fmla="*/ 9525 w 3248025"/>
                <a:gd name="csY67" fmla="*/ 1400175 h 3676650"/>
                <a:gd name="csX68" fmla="*/ 123825 w 3248025"/>
                <a:gd name="csY68" fmla="*/ 1400175 h 3676650"/>
                <a:gd name="csX69" fmla="*/ 200025 w 3248025"/>
                <a:gd name="csY69" fmla="*/ 1438275 h 3676650"/>
                <a:gd name="csX70" fmla="*/ 200025 w 3248025"/>
                <a:gd name="csY70" fmla="*/ 638175 h 3676650"/>
                <a:gd name="csX71" fmla="*/ 409575 w 3248025"/>
                <a:gd name="csY71" fmla="*/ 647700 h 3676650"/>
                <a:gd name="csX72" fmla="*/ 476250 w 3248025"/>
                <a:gd name="csY72" fmla="*/ 409575 h 3676650"/>
                <a:gd name="csX73" fmla="*/ 333375 w 3248025"/>
                <a:gd name="csY73" fmla="*/ 400050 h 3676650"/>
                <a:gd name="csX74" fmla="*/ 323850 w 3248025"/>
                <a:gd name="csY74" fmla="*/ 276225 h 3676650"/>
                <a:gd name="csX75" fmla="*/ 190500 w 3248025"/>
                <a:gd name="csY75" fmla="*/ 171450 h 3676650"/>
                <a:gd name="csX76" fmla="*/ 180975 w 3248025"/>
                <a:gd name="csY76" fmla="*/ 0 h 3676650"/>
                <a:gd name="csX0" fmla="*/ 180975 w 3248025"/>
                <a:gd name="csY0" fmla="*/ 0 h 3676650"/>
                <a:gd name="csX1" fmla="*/ 800100 w 3248025"/>
                <a:gd name="csY1" fmla="*/ 19050 h 3676650"/>
                <a:gd name="csX2" fmla="*/ 790575 w 3248025"/>
                <a:gd name="csY2" fmla="*/ 133350 h 3676650"/>
                <a:gd name="csX3" fmla="*/ 876300 w 3248025"/>
                <a:gd name="csY3" fmla="*/ 133350 h 3676650"/>
                <a:gd name="csX4" fmla="*/ 866775 w 3248025"/>
                <a:gd name="csY4" fmla="*/ 800100 h 3676650"/>
                <a:gd name="csX5" fmla="*/ 2171700 w 3248025"/>
                <a:gd name="csY5" fmla="*/ 800100 h 3676650"/>
                <a:gd name="csX6" fmla="*/ 2171700 w 3248025"/>
                <a:gd name="csY6" fmla="*/ 962025 h 3676650"/>
                <a:gd name="csX7" fmla="*/ 2847975 w 3248025"/>
                <a:gd name="csY7" fmla="*/ 962025 h 3676650"/>
                <a:gd name="csX8" fmla="*/ 2847975 w 3248025"/>
                <a:gd name="csY8" fmla="*/ 1304925 h 3676650"/>
                <a:gd name="csX9" fmla="*/ 3133725 w 3248025"/>
                <a:gd name="csY9" fmla="*/ 1285875 h 3676650"/>
                <a:gd name="csX10" fmla="*/ 3143250 w 3248025"/>
                <a:gd name="csY10" fmla="*/ 1609725 h 3676650"/>
                <a:gd name="csX11" fmla="*/ 3238500 w 3248025"/>
                <a:gd name="csY11" fmla="*/ 1609725 h 3676650"/>
                <a:gd name="csX12" fmla="*/ 3248025 w 3248025"/>
                <a:gd name="csY12" fmla="*/ 1695450 h 3676650"/>
                <a:gd name="csX13" fmla="*/ 3133725 w 3248025"/>
                <a:gd name="csY13" fmla="*/ 1704975 h 3676650"/>
                <a:gd name="csX14" fmla="*/ 3181350 w 3248025"/>
                <a:gd name="csY14" fmla="*/ 2600325 h 3676650"/>
                <a:gd name="csX15" fmla="*/ 2876550 w 3248025"/>
                <a:gd name="csY15" fmla="*/ 2619375 h 3676650"/>
                <a:gd name="csX16" fmla="*/ 2895600 w 3248025"/>
                <a:gd name="csY16" fmla="*/ 3219450 h 3676650"/>
                <a:gd name="csX17" fmla="*/ 2857500 w 3248025"/>
                <a:gd name="csY17" fmla="*/ 3228975 h 3676650"/>
                <a:gd name="csX18" fmla="*/ 2857500 w 3248025"/>
                <a:gd name="csY18" fmla="*/ 3228975 h 3676650"/>
                <a:gd name="csX19" fmla="*/ 2990850 w 3248025"/>
                <a:gd name="csY19" fmla="*/ 3343275 h 3676650"/>
                <a:gd name="csX20" fmla="*/ 2924175 w 3248025"/>
                <a:gd name="csY20" fmla="*/ 3429000 h 3676650"/>
                <a:gd name="csX21" fmla="*/ 2895600 w 3248025"/>
                <a:gd name="csY21" fmla="*/ 3524250 h 3676650"/>
                <a:gd name="csX22" fmla="*/ 2924175 w 3248025"/>
                <a:gd name="csY22" fmla="*/ 3629025 h 3676650"/>
                <a:gd name="csX23" fmla="*/ 2867025 w 3248025"/>
                <a:gd name="csY23" fmla="*/ 3638550 h 3676650"/>
                <a:gd name="csX24" fmla="*/ 2809875 w 3248025"/>
                <a:gd name="csY24" fmla="*/ 3590925 h 3676650"/>
                <a:gd name="csX25" fmla="*/ 2771775 w 3248025"/>
                <a:gd name="csY25" fmla="*/ 3648075 h 3676650"/>
                <a:gd name="csX26" fmla="*/ 2724150 w 3248025"/>
                <a:gd name="csY26" fmla="*/ 3676650 h 3676650"/>
                <a:gd name="csX27" fmla="*/ 2695575 w 3248025"/>
                <a:gd name="csY27" fmla="*/ 3638550 h 3676650"/>
                <a:gd name="csX28" fmla="*/ 2724150 w 3248025"/>
                <a:gd name="csY28" fmla="*/ 3571875 h 3676650"/>
                <a:gd name="csX29" fmla="*/ 2676525 w 3248025"/>
                <a:gd name="csY29" fmla="*/ 3524250 h 3676650"/>
                <a:gd name="csX30" fmla="*/ 2628900 w 3248025"/>
                <a:gd name="csY30" fmla="*/ 3543300 h 3676650"/>
                <a:gd name="csX31" fmla="*/ 2571750 w 3248025"/>
                <a:gd name="csY31" fmla="*/ 3533775 h 3676650"/>
                <a:gd name="csX32" fmla="*/ 2552700 w 3248025"/>
                <a:gd name="csY32" fmla="*/ 3562350 h 3676650"/>
                <a:gd name="csX33" fmla="*/ 2505075 w 3248025"/>
                <a:gd name="csY33" fmla="*/ 3609975 h 3676650"/>
                <a:gd name="csX34" fmla="*/ 2457450 w 3248025"/>
                <a:gd name="csY34" fmla="*/ 3609975 h 3676650"/>
                <a:gd name="csX35" fmla="*/ 2390775 w 3248025"/>
                <a:gd name="csY35" fmla="*/ 3571875 h 3676650"/>
                <a:gd name="csX36" fmla="*/ 2409825 w 3248025"/>
                <a:gd name="csY36" fmla="*/ 3495675 h 3676650"/>
                <a:gd name="csX37" fmla="*/ 2352675 w 3248025"/>
                <a:gd name="csY37" fmla="*/ 3467100 h 3676650"/>
                <a:gd name="csX38" fmla="*/ 2257425 w 3248025"/>
                <a:gd name="csY38" fmla="*/ 3505200 h 3676650"/>
                <a:gd name="csX39" fmla="*/ 2200275 w 3248025"/>
                <a:gd name="csY39" fmla="*/ 3543300 h 3676650"/>
                <a:gd name="csX40" fmla="*/ 2114550 w 3248025"/>
                <a:gd name="csY40" fmla="*/ 3581400 h 3676650"/>
                <a:gd name="csX41" fmla="*/ 2019300 w 3248025"/>
                <a:gd name="csY41" fmla="*/ 3543300 h 3676650"/>
                <a:gd name="csX42" fmla="*/ 1962150 w 3248025"/>
                <a:gd name="csY42" fmla="*/ 3505200 h 3676650"/>
                <a:gd name="csX43" fmla="*/ 1866900 w 3248025"/>
                <a:gd name="csY43" fmla="*/ 3486150 h 3676650"/>
                <a:gd name="csX44" fmla="*/ 1781175 w 3248025"/>
                <a:gd name="csY44" fmla="*/ 3533775 h 3676650"/>
                <a:gd name="csX45" fmla="*/ 1704975 w 3248025"/>
                <a:gd name="csY45" fmla="*/ 3533775 h 3676650"/>
                <a:gd name="csX46" fmla="*/ 1695450 w 3248025"/>
                <a:gd name="csY46" fmla="*/ 3476625 h 3676650"/>
                <a:gd name="csX47" fmla="*/ 1752600 w 3248025"/>
                <a:gd name="csY47" fmla="*/ 3438525 h 3676650"/>
                <a:gd name="csX48" fmla="*/ 1743075 w 3248025"/>
                <a:gd name="csY48" fmla="*/ 3343275 h 3676650"/>
                <a:gd name="csX49" fmla="*/ 1695450 w 3248025"/>
                <a:gd name="csY49" fmla="*/ 3257550 h 3676650"/>
                <a:gd name="csX50" fmla="*/ 1657350 w 3248025"/>
                <a:gd name="csY50" fmla="*/ 3228975 h 3676650"/>
                <a:gd name="csX51" fmla="*/ 1581150 w 3248025"/>
                <a:gd name="csY51" fmla="*/ 3190875 h 3676650"/>
                <a:gd name="csX52" fmla="*/ 1514475 w 3248025"/>
                <a:gd name="csY52" fmla="*/ 3114675 h 3676650"/>
                <a:gd name="csX53" fmla="*/ 1514475 w 3248025"/>
                <a:gd name="csY53" fmla="*/ 2895600 h 3676650"/>
                <a:gd name="csX54" fmla="*/ 1514475 w 3248025"/>
                <a:gd name="csY54" fmla="*/ 2609850 h 3676650"/>
                <a:gd name="csX55" fmla="*/ 1200150 w 3248025"/>
                <a:gd name="csY55" fmla="*/ 2581275 h 3676650"/>
                <a:gd name="csX56" fmla="*/ 1200150 w 3248025"/>
                <a:gd name="csY56" fmla="*/ 2438400 h 3676650"/>
                <a:gd name="csX57" fmla="*/ 866775 w 3248025"/>
                <a:gd name="csY57" fmla="*/ 2409825 h 3676650"/>
                <a:gd name="csX58" fmla="*/ 876300 w 3248025"/>
                <a:gd name="csY58" fmla="*/ 2266950 h 3676650"/>
                <a:gd name="csX59" fmla="*/ 619125 w 3248025"/>
                <a:gd name="csY59" fmla="*/ 2238375 h 3676650"/>
                <a:gd name="csX60" fmla="*/ 609600 w 3248025"/>
                <a:gd name="csY60" fmla="*/ 1914525 h 3676650"/>
                <a:gd name="csX61" fmla="*/ 209550 w 3248025"/>
                <a:gd name="csY61" fmla="*/ 1914525 h 3676650"/>
                <a:gd name="csX62" fmla="*/ 209550 w 3248025"/>
                <a:gd name="csY62" fmla="*/ 1800225 h 3676650"/>
                <a:gd name="csX63" fmla="*/ 295275 w 3248025"/>
                <a:gd name="csY63" fmla="*/ 1733550 h 3676650"/>
                <a:gd name="csX64" fmla="*/ 352425 w 3248025"/>
                <a:gd name="csY64" fmla="*/ 1666875 h 3676650"/>
                <a:gd name="csX65" fmla="*/ 333375 w 3248025"/>
                <a:gd name="csY65" fmla="*/ 1600200 h 3676650"/>
                <a:gd name="csX66" fmla="*/ 0 w 3248025"/>
                <a:gd name="csY66" fmla="*/ 1571625 h 3676650"/>
                <a:gd name="csX67" fmla="*/ 9525 w 3248025"/>
                <a:gd name="csY67" fmla="*/ 1400175 h 3676650"/>
                <a:gd name="csX68" fmla="*/ 123825 w 3248025"/>
                <a:gd name="csY68" fmla="*/ 1400175 h 3676650"/>
                <a:gd name="csX69" fmla="*/ 200025 w 3248025"/>
                <a:gd name="csY69" fmla="*/ 1438275 h 3676650"/>
                <a:gd name="csX70" fmla="*/ 200025 w 3248025"/>
                <a:gd name="csY70" fmla="*/ 638175 h 3676650"/>
                <a:gd name="csX71" fmla="*/ 438150 w 3248025"/>
                <a:gd name="csY71" fmla="*/ 657225 h 3676650"/>
                <a:gd name="csX72" fmla="*/ 476250 w 3248025"/>
                <a:gd name="csY72" fmla="*/ 409575 h 3676650"/>
                <a:gd name="csX73" fmla="*/ 333375 w 3248025"/>
                <a:gd name="csY73" fmla="*/ 400050 h 3676650"/>
                <a:gd name="csX74" fmla="*/ 323850 w 3248025"/>
                <a:gd name="csY74" fmla="*/ 276225 h 3676650"/>
                <a:gd name="csX75" fmla="*/ 190500 w 3248025"/>
                <a:gd name="csY75" fmla="*/ 171450 h 3676650"/>
                <a:gd name="csX76" fmla="*/ 180975 w 3248025"/>
                <a:gd name="csY76" fmla="*/ 0 h 3676650"/>
                <a:gd name="csX0" fmla="*/ 180975 w 3248025"/>
                <a:gd name="csY0" fmla="*/ 0 h 3676650"/>
                <a:gd name="csX1" fmla="*/ 800100 w 3248025"/>
                <a:gd name="csY1" fmla="*/ 19050 h 3676650"/>
                <a:gd name="csX2" fmla="*/ 790575 w 3248025"/>
                <a:gd name="csY2" fmla="*/ 133350 h 3676650"/>
                <a:gd name="csX3" fmla="*/ 876300 w 3248025"/>
                <a:gd name="csY3" fmla="*/ 133350 h 3676650"/>
                <a:gd name="csX4" fmla="*/ 866775 w 3248025"/>
                <a:gd name="csY4" fmla="*/ 800100 h 3676650"/>
                <a:gd name="csX5" fmla="*/ 2171700 w 3248025"/>
                <a:gd name="csY5" fmla="*/ 800100 h 3676650"/>
                <a:gd name="csX6" fmla="*/ 2171700 w 3248025"/>
                <a:gd name="csY6" fmla="*/ 962025 h 3676650"/>
                <a:gd name="csX7" fmla="*/ 2847975 w 3248025"/>
                <a:gd name="csY7" fmla="*/ 962025 h 3676650"/>
                <a:gd name="csX8" fmla="*/ 2847975 w 3248025"/>
                <a:gd name="csY8" fmla="*/ 1304925 h 3676650"/>
                <a:gd name="csX9" fmla="*/ 3133725 w 3248025"/>
                <a:gd name="csY9" fmla="*/ 1285875 h 3676650"/>
                <a:gd name="csX10" fmla="*/ 3143250 w 3248025"/>
                <a:gd name="csY10" fmla="*/ 1609725 h 3676650"/>
                <a:gd name="csX11" fmla="*/ 3238500 w 3248025"/>
                <a:gd name="csY11" fmla="*/ 1609725 h 3676650"/>
                <a:gd name="csX12" fmla="*/ 3248025 w 3248025"/>
                <a:gd name="csY12" fmla="*/ 1695450 h 3676650"/>
                <a:gd name="csX13" fmla="*/ 3133725 w 3248025"/>
                <a:gd name="csY13" fmla="*/ 1704975 h 3676650"/>
                <a:gd name="csX14" fmla="*/ 3181350 w 3248025"/>
                <a:gd name="csY14" fmla="*/ 2600325 h 3676650"/>
                <a:gd name="csX15" fmla="*/ 2876550 w 3248025"/>
                <a:gd name="csY15" fmla="*/ 2619375 h 3676650"/>
                <a:gd name="csX16" fmla="*/ 2895600 w 3248025"/>
                <a:gd name="csY16" fmla="*/ 3219450 h 3676650"/>
                <a:gd name="csX17" fmla="*/ 2857500 w 3248025"/>
                <a:gd name="csY17" fmla="*/ 3228975 h 3676650"/>
                <a:gd name="csX18" fmla="*/ 2857500 w 3248025"/>
                <a:gd name="csY18" fmla="*/ 3228975 h 3676650"/>
                <a:gd name="csX19" fmla="*/ 2990850 w 3248025"/>
                <a:gd name="csY19" fmla="*/ 3343275 h 3676650"/>
                <a:gd name="csX20" fmla="*/ 2924175 w 3248025"/>
                <a:gd name="csY20" fmla="*/ 3429000 h 3676650"/>
                <a:gd name="csX21" fmla="*/ 2895600 w 3248025"/>
                <a:gd name="csY21" fmla="*/ 3524250 h 3676650"/>
                <a:gd name="csX22" fmla="*/ 2924175 w 3248025"/>
                <a:gd name="csY22" fmla="*/ 3629025 h 3676650"/>
                <a:gd name="csX23" fmla="*/ 2867025 w 3248025"/>
                <a:gd name="csY23" fmla="*/ 3638550 h 3676650"/>
                <a:gd name="csX24" fmla="*/ 2809875 w 3248025"/>
                <a:gd name="csY24" fmla="*/ 3590925 h 3676650"/>
                <a:gd name="csX25" fmla="*/ 2771775 w 3248025"/>
                <a:gd name="csY25" fmla="*/ 3648075 h 3676650"/>
                <a:gd name="csX26" fmla="*/ 2724150 w 3248025"/>
                <a:gd name="csY26" fmla="*/ 3676650 h 3676650"/>
                <a:gd name="csX27" fmla="*/ 2695575 w 3248025"/>
                <a:gd name="csY27" fmla="*/ 3638550 h 3676650"/>
                <a:gd name="csX28" fmla="*/ 2724150 w 3248025"/>
                <a:gd name="csY28" fmla="*/ 3571875 h 3676650"/>
                <a:gd name="csX29" fmla="*/ 2676525 w 3248025"/>
                <a:gd name="csY29" fmla="*/ 3524250 h 3676650"/>
                <a:gd name="csX30" fmla="*/ 2628900 w 3248025"/>
                <a:gd name="csY30" fmla="*/ 3543300 h 3676650"/>
                <a:gd name="csX31" fmla="*/ 2571750 w 3248025"/>
                <a:gd name="csY31" fmla="*/ 3533775 h 3676650"/>
                <a:gd name="csX32" fmla="*/ 2552700 w 3248025"/>
                <a:gd name="csY32" fmla="*/ 3562350 h 3676650"/>
                <a:gd name="csX33" fmla="*/ 2505075 w 3248025"/>
                <a:gd name="csY33" fmla="*/ 3609975 h 3676650"/>
                <a:gd name="csX34" fmla="*/ 2457450 w 3248025"/>
                <a:gd name="csY34" fmla="*/ 3609975 h 3676650"/>
                <a:gd name="csX35" fmla="*/ 2390775 w 3248025"/>
                <a:gd name="csY35" fmla="*/ 3571875 h 3676650"/>
                <a:gd name="csX36" fmla="*/ 2409825 w 3248025"/>
                <a:gd name="csY36" fmla="*/ 3495675 h 3676650"/>
                <a:gd name="csX37" fmla="*/ 2352675 w 3248025"/>
                <a:gd name="csY37" fmla="*/ 3467100 h 3676650"/>
                <a:gd name="csX38" fmla="*/ 2257425 w 3248025"/>
                <a:gd name="csY38" fmla="*/ 3505200 h 3676650"/>
                <a:gd name="csX39" fmla="*/ 2200275 w 3248025"/>
                <a:gd name="csY39" fmla="*/ 3543300 h 3676650"/>
                <a:gd name="csX40" fmla="*/ 2114550 w 3248025"/>
                <a:gd name="csY40" fmla="*/ 3581400 h 3676650"/>
                <a:gd name="csX41" fmla="*/ 2019300 w 3248025"/>
                <a:gd name="csY41" fmla="*/ 3543300 h 3676650"/>
                <a:gd name="csX42" fmla="*/ 1962150 w 3248025"/>
                <a:gd name="csY42" fmla="*/ 3505200 h 3676650"/>
                <a:gd name="csX43" fmla="*/ 1866900 w 3248025"/>
                <a:gd name="csY43" fmla="*/ 3486150 h 3676650"/>
                <a:gd name="csX44" fmla="*/ 1781175 w 3248025"/>
                <a:gd name="csY44" fmla="*/ 3533775 h 3676650"/>
                <a:gd name="csX45" fmla="*/ 1704975 w 3248025"/>
                <a:gd name="csY45" fmla="*/ 3533775 h 3676650"/>
                <a:gd name="csX46" fmla="*/ 1695450 w 3248025"/>
                <a:gd name="csY46" fmla="*/ 3476625 h 3676650"/>
                <a:gd name="csX47" fmla="*/ 1752600 w 3248025"/>
                <a:gd name="csY47" fmla="*/ 3438525 h 3676650"/>
                <a:gd name="csX48" fmla="*/ 1743075 w 3248025"/>
                <a:gd name="csY48" fmla="*/ 3343275 h 3676650"/>
                <a:gd name="csX49" fmla="*/ 1695450 w 3248025"/>
                <a:gd name="csY49" fmla="*/ 3257550 h 3676650"/>
                <a:gd name="csX50" fmla="*/ 1657350 w 3248025"/>
                <a:gd name="csY50" fmla="*/ 3228975 h 3676650"/>
                <a:gd name="csX51" fmla="*/ 1581150 w 3248025"/>
                <a:gd name="csY51" fmla="*/ 3190875 h 3676650"/>
                <a:gd name="csX52" fmla="*/ 1514475 w 3248025"/>
                <a:gd name="csY52" fmla="*/ 3114675 h 3676650"/>
                <a:gd name="csX53" fmla="*/ 1514475 w 3248025"/>
                <a:gd name="csY53" fmla="*/ 2895600 h 3676650"/>
                <a:gd name="csX54" fmla="*/ 1514475 w 3248025"/>
                <a:gd name="csY54" fmla="*/ 2609850 h 3676650"/>
                <a:gd name="csX55" fmla="*/ 1200150 w 3248025"/>
                <a:gd name="csY55" fmla="*/ 2581275 h 3676650"/>
                <a:gd name="csX56" fmla="*/ 1200150 w 3248025"/>
                <a:gd name="csY56" fmla="*/ 2438400 h 3676650"/>
                <a:gd name="csX57" fmla="*/ 866775 w 3248025"/>
                <a:gd name="csY57" fmla="*/ 2409825 h 3676650"/>
                <a:gd name="csX58" fmla="*/ 876300 w 3248025"/>
                <a:gd name="csY58" fmla="*/ 2266950 h 3676650"/>
                <a:gd name="csX59" fmla="*/ 619125 w 3248025"/>
                <a:gd name="csY59" fmla="*/ 2238375 h 3676650"/>
                <a:gd name="csX60" fmla="*/ 609600 w 3248025"/>
                <a:gd name="csY60" fmla="*/ 1914525 h 3676650"/>
                <a:gd name="csX61" fmla="*/ 209550 w 3248025"/>
                <a:gd name="csY61" fmla="*/ 1914525 h 3676650"/>
                <a:gd name="csX62" fmla="*/ 209550 w 3248025"/>
                <a:gd name="csY62" fmla="*/ 1800225 h 3676650"/>
                <a:gd name="csX63" fmla="*/ 295275 w 3248025"/>
                <a:gd name="csY63" fmla="*/ 1733550 h 3676650"/>
                <a:gd name="csX64" fmla="*/ 352425 w 3248025"/>
                <a:gd name="csY64" fmla="*/ 1666875 h 3676650"/>
                <a:gd name="csX65" fmla="*/ 333375 w 3248025"/>
                <a:gd name="csY65" fmla="*/ 1600200 h 3676650"/>
                <a:gd name="csX66" fmla="*/ 0 w 3248025"/>
                <a:gd name="csY66" fmla="*/ 1571625 h 3676650"/>
                <a:gd name="csX67" fmla="*/ 9525 w 3248025"/>
                <a:gd name="csY67" fmla="*/ 1400175 h 3676650"/>
                <a:gd name="csX68" fmla="*/ 123825 w 3248025"/>
                <a:gd name="csY68" fmla="*/ 1400175 h 3676650"/>
                <a:gd name="csX69" fmla="*/ 200025 w 3248025"/>
                <a:gd name="csY69" fmla="*/ 1438275 h 3676650"/>
                <a:gd name="csX70" fmla="*/ 200025 w 3248025"/>
                <a:gd name="csY70" fmla="*/ 638175 h 3676650"/>
                <a:gd name="csX71" fmla="*/ 438150 w 3248025"/>
                <a:gd name="csY71" fmla="*/ 657225 h 3676650"/>
                <a:gd name="csX72" fmla="*/ 423862 w 3248025"/>
                <a:gd name="csY72" fmla="*/ 395288 h 3676650"/>
                <a:gd name="csX73" fmla="*/ 333375 w 3248025"/>
                <a:gd name="csY73" fmla="*/ 400050 h 3676650"/>
                <a:gd name="csX74" fmla="*/ 323850 w 3248025"/>
                <a:gd name="csY74" fmla="*/ 276225 h 3676650"/>
                <a:gd name="csX75" fmla="*/ 190500 w 3248025"/>
                <a:gd name="csY75" fmla="*/ 171450 h 3676650"/>
                <a:gd name="csX76" fmla="*/ 180975 w 3248025"/>
                <a:gd name="csY76" fmla="*/ 0 h 3676650"/>
                <a:gd name="csX0" fmla="*/ 180975 w 3248025"/>
                <a:gd name="csY0" fmla="*/ 0 h 3676650"/>
                <a:gd name="csX1" fmla="*/ 800100 w 3248025"/>
                <a:gd name="csY1" fmla="*/ 19050 h 3676650"/>
                <a:gd name="csX2" fmla="*/ 790575 w 3248025"/>
                <a:gd name="csY2" fmla="*/ 133350 h 3676650"/>
                <a:gd name="csX3" fmla="*/ 876300 w 3248025"/>
                <a:gd name="csY3" fmla="*/ 133350 h 3676650"/>
                <a:gd name="csX4" fmla="*/ 866775 w 3248025"/>
                <a:gd name="csY4" fmla="*/ 800100 h 3676650"/>
                <a:gd name="csX5" fmla="*/ 2171700 w 3248025"/>
                <a:gd name="csY5" fmla="*/ 800100 h 3676650"/>
                <a:gd name="csX6" fmla="*/ 2171700 w 3248025"/>
                <a:gd name="csY6" fmla="*/ 962025 h 3676650"/>
                <a:gd name="csX7" fmla="*/ 2847975 w 3248025"/>
                <a:gd name="csY7" fmla="*/ 962025 h 3676650"/>
                <a:gd name="csX8" fmla="*/ 2847975 w 3248025"/>
                <a:gd name="csY8" fmla="*/ 1304925 h 3676650"/>
                <a:gd name="csX9" fmla="*/ 3133725 w 3248025"/>
                <a:gd name="csY9" fmla="*/ 1285875 h 3676650"/>
                <a:gd name="csX10" fmla="*/ 3143250 w 3248025"/>
                <a:gd name="csY10" fmla="*/ 1609725 h 3676650"/>
                <a:gd name="csX11" fmla="*/ 3238500 w 3248025"/>
                <a:gd name="csY11" fmla="*/ 1609725 h 3676650"/>
                <a:gd name="csX12" fmla="*/ 3248025 w 3248025"/>
                <a:gd name="csY12" fmla="*/ 1695450 h 3676650"/>
                <a:gd name="csX13" fmla="*/ 3133725 w 3248025"/>
                <a:gd name="csY13" fmla="*/ 1704975 h 3676650"/>
                <a:gd name="csX14" fmla="*/ 3181350 w 3248025"/>
                <a:gd name="csY14" fmla="*/ 2600325 h 3676650"/>
                <a:gd name="csX15" fmla="*/ 2876550 w 3248025"/>
                <a:gd name="csY15" fmla="*/ 2619375 h 3676650"/>
                <a:gd name="csX16" fmla="*/ 2895600 w 3248025"/>
                <a:gd name="csY16" fmla="*/ 3219450 h 3676650"/>
                <a:gd name="csX17" fmla="*/ 2857500 w 3248025"/>
                <a:gd name="csY17" fmla="*/ 3228975 h 3676650"/>
                <a:gd name="csX18" fmla="*/ 2857500 w 3248025"/>
                <a:gd name="csY18" fmla="*/ 3228975 h 3676650"/>
                <a:gd name="csX19" fmla="*/ 2990850 w 3248025"/>
                <a:gd name="csY19" fmla="*/ 3343275 h 3676650"/>
                <a:gd name="csX20" fmla="*/ 2924175 w 3248025"/>
                <a:gd name="csY20" fmla="*/ 3429000 h 3676650"/>
                <a:gd name="csX21" fmla="*/ 2895600 w 3248025"/>
                <a:gd name="csY21" fmla="*/ 3524250 h 3676650"/>
                <a:gd name="csX22" fmla="*/ 2924175 w 3248025"/>
                <a:gd name="csY22" fmla="*/ 3629025 h 3676650"/>
                <a:gd name="csX23" fmla="*/ 2867025 w 3248025"/>
                <a:gd name="csY23" fmla="*/ 3638550 h 3676650"/>
                <a:gd name="csX24" fmla="*/ 2809875 w 3248025"/>
                <a:gd name="csY24" fmla="*/ 3590925 h 3676650"/>
                <a:gd name="csX25" fmla="*/ 2771775 w 3248025"/>
                <a:gd name="csY25" fmla="*/ 3648075 h 3676650"/>
                <a:gd name="csX26" fmla="*/ 2724150 w 3248025"/>
                <a:gd name="csY26" fmla="*/ 3676650 h 3676650"/>
                <a:gd name="csX27" fmla="*/ 2695575 w 3248025"/>
                <a:gd name="csY27" fmla="*/ 3638550 h 3676650"/>
                <a:gd name="csX28" fmla="*/ 2724150 w 3248025"/>
                <a:gd name="csY28" fmla="*/ 3571875 h 3676650"/>
                <a:gd name="csX29" fmla="*/ 2676525 w 3248025"/>
                <a:gd name="csY29" fmla="*/ 3524250 h 3676650"/>
                <a:gd name="csX30" fmla="*/ 2628900 w 3248025"/>
                <a:gd name="csY30" fmla="*/ 3543300 h 3676650"/>
                <a:gd name="csX31" fmla="*/ 2571750 w 3248025"/>
                <a:gd name="csY31" fmla="*/ 3533775 h 3676650"/>
                <a:gd name="csX32" fmla="*/ 2552700 w 3248025"/>
                <a:gd name="csY32" fmla="*/ 3562350 h 3676650"/>
                <a:gd name="csX33" fmla="*/ 2505075 w 3248025"/>
                <a:gd name="csY33" fmla="*/ 3609975 h 3676650"/>
                <a:gd name="csX34" fmla="*/ 2457450 w 3248025"/>
                <a:gd name="csY34" fmla="*/ 3609975 h 3676650"/>
                <a:gd name="csX35" fmla="*/ 2390775 w 3248025"/>
                <a:gd name="csY35" fmla="*/ 3571875 h 3676650"/>
                <a:gd name="csX36" fmla="*/ 2409825 w 3248025"/>
                <a:gd name="csY36" fmla="*/ 3495675 h 3676650"/>
                <a:gd name="csX37" fmla="*/ 2352675 w 3248025"/>
                <a:gd name="csY37" fmla="*/ 3467100 h 3676650"/>
                <a:gd name="csX38" fmla="*/ 2257425 w 3248025"/>
                <a:gd name="csY38" fmla="*/ 3505200 h 3676650"/>
                <a:gd name="csX39" fmla="*/ 2200275 w 3248025"/>
                <a:gd name="csY39" fmla="*/ 3543300 h 3676650"/>
                <a:gd name="csX40" fmla="*/ 2114550 w 3248025"/>
                <a:gd name="csY40" fmla="*/ 3581400 h 3676650"/>
                <a:gd name="csX41" fmla="*/ 2019300 w 3248025"/>
                <a:gd name="csY41" fmla="*/ 3543300 h 3676650"/>
                <a:gd name="csX42" fmla="*/ 1962150 w 3248025"/>
                <a:gd name="csY42" fmla="*/ 3505200 h 3676650"/>
                <a:gd name="csX43" fmla="*/ 1866900 w 3248025"/>
                <a:gd name="csY43" fmla="*/ 3486150 h 3676650"/>
                <a:gd name="csX44" fmla="*/ 1781175 w 3248025"/>
                <a:gd name="csY44" fmla="*/ 3533775 h 3676650"/>
                <a:gd name="csX45" fmla="*/ 1704975 w 3248025"/>
                <a:gd name="csY45" fmla="*/ 3533775 h 3676650"/>
                <a:gd name="csX46" fmla="*/ 1695450 w 3248025"/>
                <a:gd name="csY46" fmla="*/ 3476625 h 3676650"/>
                <a:gd name="csX47" fmla="*/ 1752600 w 3248025"/>
                <a:gd name="csY47" fmla="*/ 3438525 h 3676650"/>
                <a:gd name="csX48" fmla="*/ 1743075 w 3248025"/>
                <a:gd name="csY48" fmla="*/ 3343275 h 3676650"/>
                <a:gd name="csX49" fmla="*/ 1695450 w 3248025"/>
                <a:gd name="csY49" fmla="*/ 3257550 h 3676650"/>
                <a:gd name="csX50" fmla="*/ 1657350 w 3248025"/>
                <a:gd name="csY50" fmla="*/ 3228975 h 3676650"/>
                <a:gd name="csX51" fmla="*/ 1581150 w 3248025"/>
                <a:gd name="csY51" fmla="*/ 3190875 h 3676650"/>
                <a:gd name="csX52" fmla="*/ 1514475 w 3248025"/>
                <a:gd name="csY52" fmla="*/ 3114675 h 3676650"/>
                <a:gd name="csX53" fmla="*/ 1514475 w 3248025"/>
                <a:gd name="csY53" fmla="*/ 2895600 h 3676650"/>
                <a:gd name="csX54" fmla="*/ 1514475 w 3248025"/>
                <a:gd name="csY54" fmla="*/ 2609850 h 3676650"/>
                <a:gd name="csX55" fmla="*/ 1200150 w 3248025"/>
                <a:gd name="csY55" fmla="*/ 2581275 h 3676650"/>
                <a:gd name="csX56" fmla="*/ 1200150 w 3248025"/>
                <a:gd name="csY56" fmla="*/ 2438400 h 3676650"/>
                <a:gd name="csX57" fmla="*/ 866775 w 3248025"/>
                <a:gd name="csY57" fmla="*/ 2409825 h 3676650"/>
                <a:gd name="csX58" fmla="*/ 876300 w 3248025"/>
                <a:gd name="csY58" fmla="*/ 2266950 h 3676650"/>
                <a:gd name="csX59" fmla="*/ 619125 w 3248025"/>
                <a:gd name="csY59" fmla="*/ 2238375 h 3676650"/>
                <a:gd name="csX60" fmla="*/ 609600 w 3248025"/>
                <a:gd name="csY60" fmla="*/ 1914525 h 3676650"/>
                <a:gd name="csX61" fmla="*/ 209550 w 3248025"/>
                <a:gd name="csY61" fmla="*/ 1914525 h 3676650"/>
                <a:gd name="csX62" fmla="*/ 209550 w 3248025"/>
                <a:gd name="csY62" fmla="*/ 1800225 h 3676650"/>
                <a:gd name="csX63" fmla="*/ 295275 w 3248025"/>
                <a:gd name="csY63" fmla="*/ 1733550 h 3676650"/>
                <a:gd name="csX64" fmla="*/ 352425 w 3248025"/>
                <a:gd name="csY64" fmla="*/ 1666875 h 3676650"/>
                <a:gd name="csX65" fmla="*/ 333375 w 3248025"/>
                <a:gd name="csY65" fmla="*/ 1600200 h 3676650"/>
                <a:gd name="csX66" fmla="*/ 0 w 3248025"/>
                <a:gd name="csY66" fmla="*/ 1571625 h 3676650"/>
                <a:gd name="csX67" fmla="*/ 9525 w 3248025"/>
                <a:gd name="csY67" fmla="*/ 1400175 h 3676650"/>
                <a:gd name="csX68" fmla="*/ 123825 w 3248025"/>
                <a:gd name="csY68" fmla="*/ 1400175 h 3676650"/>
                <a:gd name="csX69" fmla="*/ 200025 w 3248025"/>
                <a:gd name="csY69" fmla="*/ 1438275 h 3676650"/>
                <a:gd name="csX70" fmla="*/ 200025 w 3248025"/>
                <a:gd name="csY70" fmla="*/ 638175 h 3676650"/>
                <a:gd name="csX71" fmla="*/ 438150 w 3248025"/>
                <a:gd name="csY71" fmla="*/ 657225 h 3676650"/>
                <a:gd name="csX72" fmla="*/ 442912 w 3248025"/>
                <a:gd name="csY72" fmla="*/ 404813 h 3676650"/>
                <a:gd name="csX73" fmla="*/ 333375 w 3248025"/>
                <a:gd name="csY73" fmla="*/ 400050 h 3676650"/>
                <a:gd name="csX74" fmla="*/ 323850 w 3248025"/>
                <a:gd name="csY74" fmla="*/ 276225 h 3676650"/>
                <a:gd name="csX75" fmla="*/ 190500 w 3248025"/>
                <a:gd name="csY75" fmla="*/ 171450 h 3676650"/>
                <a:gd name="csX76" fmla="*/ 180975 w 3248025"/>
                <a:gd name="csY76" fmla="*/ 0 h 36766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</a:cxnLst>
              <a:rect l="l" t="t" r="r" b="b"/>
              <a:pathLst>
                <a:path w="3248025" h="3676650">
                  <a:moveTo>
                    <a:pt x="180975" y="0"/>
                  </a:moveTo>
                  <a:lnTo>
                    <a:pt x="800100" y="19050"/>
                  </a:lnTo>
                  <a:lnTo>
                    <a:pt x="790575" y="133350"/>
                  </a:lnTo>
                  <a:lnTo>
                    <a:pt x="876300" y="133350"/>
                  </a:lnTo>
                  <a:lnTo>
                    <a:pt x="866775" y="800100"/>
                  </a:lnTo>
                  <a:lnTo>
                    <a:pt x="2171700" y="800100"/>
                  </a:lnTo>
                  <a:lnTo>
                    <a:pt x="2171700" y="962025"/>
                  </a:lnTo>
                  <a:lnTo>
                    <a:pt x="2847975" y="962025"/>
                  </a:lnTo>
                  <a:lnTo>
                    <a:pt x="2847975" y="1304925"/>
                  </a:lnTo>
                  <a:lnTo>
                    <a:pt x="3133725" y="1285875"/>
                  </a:lnTo>
                  <a:lnTo>
                    <a:pt x="3143250" y="1609725"/>
                  </a:lnTo>
                  <a:lnTo>
                    <a:pt x="3238500" y="1609725"/>
                  </a:lnTo>
                  <a:lnTo>
                    <a:pt x="3248025" y="1695450"/>
                  </a:lnTo>
                  <a:lnTo>
                    <a:pt x="3133725" y="1704975"/>
                  </a:lnTo>
                  <a:lnTo>
                    <a:pt x="3181350" y="2600325"/>
                  </a:lnTo>
                  <a:lnTo>
                    <a:pt x="2876550" y="2619375"/>
                  </a:lnTo>
                  <a:lnTo>
                    <a:pt x="2895600" y="3219450"/>
                  </a:lnTo>
                  <a:lnTo>
                    <a:pt x="2857500" y="3228975"/>
                  </a:lnTo>
                  <a:lnTo>
                    <a:pt x="2857500" y="3228975"/>
                  </a:lnTo>
                  <a:lnTo>
                    <a:pt x="2990850" y="3343275"/>
                  </a:lnTo>
                  <a:lnTo>
                    <a:pt x="2924175" y="3429000"/>
                  </a:lnTo>
                  <a:lnTo>
                    <a:pt x="2895600" y="3524250"/>
                  </a:lnTo>
                  <a:lnTo>
                    <a:pt x="2924175" y="3629025"/>
                  </a:lnTo>
                  <a:lnTo>
                    <a:pt x="2867025" y="3638550"/>
                  </a:lnTo>
                  <a:lnTo>
                    <a:pt x="2809875" y="3590925"/>
                  </a:lnTo>
                  <a:lnTo>
                    <a:pt x="2771775" y="3648075"/>
                  </a:lnTo>
                  <a:lnTo>
                    <a:pt x="2724150" y="3676650"/>
                  </a:lnTo>
                  <a:lnTo>
                    <a:pt x="2695575" y="3638550"/>
                  </a:lnTo>
                  <a:lnTo>
                    <a:pt x="2724150" y="3571875"/>
                  </a:lnTo>
                  <a:lnTo>
                    <a:pt x="2676525" y="3524250"/>
                  </a:lnTo>
                  <a:lnTo>
                    <a:pt x="2628900" y="3543300"/>
                  </a:lnTo>
                  <a:lnTo>
                    <a:pt x="2571750" y="3533775"/>
                  </a:lnTo>
                  <a:lnTo>
                    <a:pt x="2552700" y="3562350"/>
                  </a:lnTo>
                  <a:lnTo>
                    <a:pt x="2505075" y="3609975"/>
                  </a:lnTo>
                  <a:lnTo>
                    <a:pt x="2457450" y="3609975"/>
                  </a:lnTo>
                  <a:lnTo>
                    <a:pt x="2390775" y="3571875"/>
                  </a:lnTo>
                  <a:lnTo>
                    <a:pt x="2409825" y="3495675"/>
                  </a:lnTo>
                  <a:lnTo>
                    <a:pt x="2352675" y="3467100"/>
                  </a:lnTo>
                  <a:lnTo>
                    <a:pt x="2257425" y="3505200"/>
                  </a:lnTo>
                  <a:lnTo>
                    <a:pt x="2200275" y="3543300"/>
                  </a:lnTo>
                  <a:lnTo>
                    <a:pt x="2114550" y="3581400"/>
                  </a:lnTo>
                  <a:lnTo>
                    <a:pt x="2019300" y="3543300"/>
                  </a:lnTo>
                  <a:lnTo>
                    <a:pt x="1962150" y="3505200"/>
                  </a:lnTo>
                  <a:lnTo>
                    <a:pt x="1866900" y="3486150"/>
                  </a:lnTo>
                  <a:lnTo>
                    <a:pt x="1781175" y="3533775"/>
                  </a:lnTo>
                  <a:lnTo>
                    <a:pt x="1704975" y="3533775"/>
                  </a:lnTo>
                  <a:lnTo>
                    <a:pt x="1695450" y="3476625"/>
                  </a:lnTo>
                  <a:lnTo>
                    <a:pt x="1752600" y="3438525"/>
                  </a:lnTo>
                  <a:lnTo>
                    <a:pt x="1743075" y="3343275"/>
                  </a:lnTo>
                  <a:lnTo>
                    <a:pt x="1695450" y="3257550"/>
                  </a:lnTo>
                  <a:lnTo>
                    <a:pt x="1657350" y="3228975"/>
                  </a:lnTo>
                  <a:lnTo>
                    <a:pt x="1581150" y="3190875"/>
                  </a:lnTo>
                  <a:lnTo>
                    <a:pt x="1514475" y="3114675"/>
                  </a:lnTo>
                  <a:lnTo>
                    <a:pt x="1514475" y="2895600"/>
                  </a:lnTo>
                  <a:lnTo>
                    <a:pt x="1514475" y="2609850"/>
                  </a:lnTo>
                  <a:lnTo>
                    <a:pt x="1200150" y="2581275"/>
                  </a:lnTo>
                  <a:lnTo>
                    <a:pt x="1200150" y="2438400"/>
                  </a:lnTo>
                  <a:lnTo>
                    <a:pt x="866775" y="2409825"/>
                  </a:lnTo>
                  <a:lnTo>
                    <a:pt x="876300" y="2266950"/>
                  </a:lnTo>
                  <a:lnTo>
                    <a:pt x="619125" y="2238375"/>
                  </a:lnTo>
                  <a:lnTo>
                    <a:pt x="609600" y="1914525"/>
                  </a:lnTo>
                  <a:lnTo>
                    <a:pt x="209550" y="1914525"/>
                  </a:lnTo>
                  <a:lnTo>
                    <a:pt x="209550" y="1800225"/>
                  </a:lnTo>
                  <a:lnTo>
                    <a:pt x="295275" y="1733550"/>
                  </a:lnTo>
                  <a:lnTo>
                    <a:pt x="352425" y="1666875"/>
                  </a:lnTo>
                  <a:lnTo>
                    <a:pt x="333375" y="1600200"/>
                  </a:lnTo>
                  <a:lnTo>
                    <a:pt x="0" y="1571625"/>
                  </a:lnTo>
                  <a:lnTo>
                    <a:pt x="9525" y="1400175"/>
                  </a:lnTo>
                  <a:lnTo>
                    <a:pt x="123825" y="1400175"/>
                  </a:lnTo>
                  <a:lnTo>
                    <a:pt x="200025" y="1438275"/>
                  </a:lnTo>
                  <a:lnTo>
                    <a:pt x="200025" y="638175"/>
                  </a:lnTo>
                  <a:lnTo>
                    <a:pt x="438150" y="657225"/>
                  </a:lnTo>
                  <a:cubicBezTo>
                    <a:pt x="439737" y="573088"/>
                    <a:pt x="441325" y="488950"/>
                    <a:pt x="442912" y="404813"/>
                  </a:cubicBezTo>
                  <a:lnTo>
                    <a:pt x="333375" y="400050"/>
                  </a:lnTo>
                  <a:lnTo>
                    <a:pt x="323850" y="276225"/>
                  </a:lnTo>
                  <a:lnTo>
                    <a:pt x="190500" y="171450"/>
                  </a:lnTo>
                  <a:lnTo>
                    <a:pt x="180975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8023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CF717-7D8D-62D6-9F83-474D331AB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96" y="264724"/>
            <a:ext cx="10058400" cy="1106174"/>
          </a:xfrm>
        </p:spPr>
        <p:txBody>
          <a:bodyPr/>
          <a:lstStyle/>
          <a:p>
            <a:r>
              <a:rPr lang="en-US" dirty="0"/>
              <a:t>Fire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A7BAC-6E3F-6BF3-FF60-200049E5A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Operates from one main station in Garden Valley (#51)</a:t>
            </a:r>
          </a:p>
          <a:p>
            <a:pPr lvl="1"/>
            <a:r>
              <a:rPr lang="en-US" sz="2400" dirty="0"/>
              <a:t>Additional two unmanned stations in Greenwood (#53) and Kelsey (#52)</a:t>
            </a:r>
          </a:p>
          <a:p>
            <a:r>
              <a:rPr lang="en-US" sz="2800" dirty="0"/>
              <a:t>Responds to approximately 730 calls annually</a:t>
            </a:r>
          </a:p>
          <a:p>
            <a:pPr lvl="1"/>
            <a:r>
              <a:rPr lang="en-US" sz="2400" dirty="0"/>
              <a:t>~16% fire</a:t>
            </a:r>
          </a:p>
          <a:p>
            <a:pPr lvl="1"/>
            <a:r>
              <a:rPr lang="en-US" sz="2400" dirty="0"/>
              <a:t>~ 70% rescue &amp; emergency medical</a:t>
            </a:r>
          </a:p>
          <a:p>
            <a:r>
              <a:rPr lang="en-US" sz="2800" dirty="0"/>
              <a:t>Average response time of ~ 22 min</a:t>
            </a:r>
          </a:p>
          <a:p>
            <a:r>
              <a:rPr lang="en-US" sz="2800" dirty="0"/>
              <a:t>Current ISO rating of 4/4X (up from prior 6/6X)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AFD49-A7D6-BAD3-B320-6ABD8B267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519" y="3139439"/>
            <a:ext cx="2657475" cy="2657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4215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6B869D4-1EEF-4B5F-AD70-79AACBAEE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233AA1-2AEA-EAB7-B65C-FBE3B6F154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16" r="6662" b="-1"/>
          <a:stretch>
            <a:fillRect/>
          </a:stretch>
        </p:blipFill>
        <p:spPr>
          <a:xfrm>
            <a:off x="-2" y="10"/>
            <a:ext cx="7995504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0FD7B1-E228-F982-947D-DD87258EA4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2346"/>
          <a:stretch>
            <a:fillRect/>
          </a:stretch>
        </p:blipFill>
        <p:spPr>
          <a:xfrm>
            <a:off x="8188032" y="10"/>
            <a:ext cx="4003968" cy="22287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07E2B0-8EC0-3AC7-F231-DC65AA3CCE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12" r="1" b="8157"/>
          <a:stretch>
            <a:fillRect/>
          </a:stretch>
        </p:blipFill>
        <p:spPr>
          <a:xfrm>
            <a:off x="8188029" y="2400472"/>
            <a:ext cx="4003969" cy="2057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F0BFE3-C195-DD08-FC67-8B41EFB1E8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66" r="1" b="25415"/>
          <a:stretch>
            <a:fillRect/>
          </a:stretch>
        </p:blipFill>
        <p:spPr>
          <a:xfrm>
            <a:off x="8188029" y="4629229"/>
            <a:ext cx="4003969" cy="222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88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D4DFE-E29C-E4A1-E262-5433D9D5A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95" y="500403"/>
            <a:ext cx="10515600" cy="790175"/>
          </a:xfrm>
        </p:spPr>
        <p:txBody>
          <a:bodyPr/>
          <a:lstStyle/>
          <a:p>
            <a:r>
              <a:rPr lang="en-US" dirty="0"/>
              <a:t>Financial Summary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0ACF116-46BA-B3BE-A2FA-5310F796FD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337972"/>
              </p:ext>
            </p:extLst>
          </p:nvPr>
        </p:nvGraphicFramePr>
        <p:xfrm>
          <a:off x="752475" y="1954780"/>
          <a:ext cx="10515600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3188">
                  <a:extLst>
                    <a:ext uri="{9D8B030D-6E8A-4147-A177-3AD203B41FA5}">
                      <a16:colId xmlns:a16="http://schemas.microsoft.com/office/drawing/2014/main" val="4273336891"/>
                    </a:ext>
                  </a:extLst>
                </a:gridCol>
                <a:gridCol w="2729753">
                  <a:extLst>
                    <a:ext uri="{9D8B030D-6E8A-4147-A177-3AD203B41FA5}">
                      <a16:colId xmlns:a16="http://schemas.microsoft.com/office/drawing/2014/main" val="3749082416"/>
                    </a:ext>
                  </a:extLst>
                </a:gridCol>
                <a:gridCol w="2581835">
                  <a:extLst>
                    <a:ext uri="{9D8B030D-6E8A-4147-A177-3AD203B41FA5}">
                      <a16:colId xmlns:a16="http://schemas.microsoft.com/office/drawing/2014/main" val="3026036611"/>
                    </a:ext>
                  </a:extLst>
                </a:gridCol>
                <a:gridCol w="2330824">
                  <a:extLst>
                    <a:ext uri="{9D8B030D-6E8A-4147-A177-3AD203B41FA5}">
                      <a16:colId xmlns:a16="http://schemas.microsoft.com/office/drawing/2014/main" val="11166073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FY 2020-21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FY 2021-22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FY 2022-23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706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Revenues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$2,233,025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$2,619,953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$2,130,471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231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Expenses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$1,877,683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$2,292,900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$2,029,296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762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/>
                        <a:t>Gain/ (Loss)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$355,342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$327,053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$101,175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607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4D12685-54D4-80BC-1B6E-D96068E7D1BA}"/>
              </a:ext>
            </a:extLst>
          </p:cNvPr>
          <p:cNvSpPr txBox="1"/>
          <p:nvPr/>
        </p:nvSpPr>
        <p:spPr>
          <a:xfrm>
            <a:off x="752475" y="4377237"/>
            <a:ext cx="10515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Based on the last three years reviewed, the </a:t>
            </a:r>
            <a:r>
              <a:rPr lang="en-US" sz="2400" dirty="0" err="1"/>
              <a:t>GVFPD</a:t>
            </a:r>
            <a:r>
              <a:rPr lang="en-US" sz="2400" dirty="0"/>
              <a:t> has seen an overall net gain of $783,570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As of June 30, 2023, the District had $992,915 in long-term liabilities including $872,151 in net pension liabilities.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61B1E2-3DD1-6774-C24F-DEC0F8E7132A}"/>
              </a:ext>
            </a:extLst>
          </p:cNvPr>
          <p:cNvSpPr txBox="1"/>
          <p:nvPr/>
        </p:nvSpPr>
        <p:spPr>
          <a:xfrm>
            <a:off x="752475" y="1543050"/>
            <a:ext cx="554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GVFPD</a:t>
            </a:r>
            <a:r>
              <a:rPr lang="en-US" sz="2000" b="1" dirty="0"/>
              <a:t> Audited Financial Statements </a:t>
            </a:r>
          </a:p>
        </p:txBody>
      </p:sp>
    </p:spTree>
    <p:extLst>
      <p:ext uri="{BB962C8B-B14F-4D97-AF65-F5344CB8AC3E}">
        <p14:creationId xmlns:p14="http://schemas.microsoft.com/office/powerpoint/2010/main" val="1236164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45F3D9-E69F-A5F2-AF0C-4170E7439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8921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Mosquito </a:t>
            </a:r>
            <a:r>
              <a:rPr lang="en-US" dirty="0" err="1"/>
              <a:t>FPD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47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3F32490-CF6A-459E-BBFE-90557857A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09ACF9-E61C-254F-1E3E-E70822274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6868" y="634946"/>
            <a:ext cx="4592874" cy="1450757"/>
          </a:xfrm>
        </p:spPr>
        <p:txBody>
          <a:bodyPr>
            <a:normAutofit/>
          </a:bodyPr>
          <a:lstStyle/>
          <a:p>
            <a:r>
              <a:rPr lang="en-US" dirty="0"/>
              <a:t>Changes from Prior Draft </a:t>
            </a:r>
            <a:r>
              <a:rPr lang="en-US" dirty="0" err="1"/>
              <a:t>MSR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89CAE3-3AE0-4268-81CA-A98516EA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79458" cy="63343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2BC338-7802-42D3-85C9-B665508F4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21733"/>
            <a:ext cx="3057906" cy="3408237"/>
          </a:xfrm>
          <a:prstGeom prst="rect">
            <a:avLst/>
          </a:prstGeom>
          <a:solidFill>
            <a:srgbClr val="FFFFFF"/>
          </a:solidFill>
          <a:ln w="63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Pencil with solid fill">
            <a:extLst>
              <a:ext uri="{FF2B5EF4-FFF2-40B4-BE49-F238E27FC236}">
                <a16:creationId xmlns:a16="http://schemas.microsoft.com/office/drawing/2014/main" id="{E962AC6C-2726-B6AD-EA32-B1DBEC0A2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8336" y="633502"/>
            <a:ext cx="2784700" cy="27847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C2AD4A0-4FAA-4F52-A315-4224B27BE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061" y="321733"/>
            <a:ext cx="2583939" cy="1955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3C1DFC-81C5-498E-9907-7AAE6F041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6569" y="2085703"/>
            <a:ext cx="4114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8A4EEE51-0307-4CE8-813E-AE3BCEBA2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879167"/>
            <a:ext cx="3057906" cy="213556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9D9FBD3-6E57-4B12-A90A-386ED8F08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8588" y="2451014"/>
            <a:ext cx="2567411" cy="3532765"/>
          </a:xfrm>
          <a:prstGeom prst="rect">
            <a:avLst/>
          </a:prstGeom>
          <a:solidFill>
            <a:srgbClr val="FFFFFF"/>
          </a:solidFill>
          <a:ln w="63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Eraser with solid fill">
            <a:extLst>
              <a:ext uri="{FF2B5EF4-FFF2-40B4-BE49-F238E27FC236}">
                <a16:creationId xmlns:a16="http://schemas.microsoft.com/office/drawing/2014/main" id="{785F6FBB-551B-7503-87FA-7A250D5DC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64752" y="3069855"/>
            <a:ext cx="2295082" cy="229508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4C2F3-A560-6DB1-EF1F-54D0FF21C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6867" y="2198913"/>
            <a:ext cx="4913399" cy="3815817"/>
          </a:xfrm>
        </p:spPr>
        <p:txBody>
          <a:bodyPr>
            <a:normAutofit/>
          </a:bodyPr>
          <a:lstStyle/>
          <a:p>
            <a:r>
              <a:rPr lang="en-US" sz="2400" dirty="0"/>
              <a:t>Updated financial sections</a:t>
            </a:r>
          </a:p>
          <a:p>
            <a:pPr lvl="1"/>
            <a:r>
              <a:rPr lang="en-US" sz="2000" dirty="0"/>
              <a:t>Corrected budget tables</a:t>
            </a:r>
          </a:p>
          <a:p>
            <a:pPr lvl="1"/>
            <a:r>
              <a:rPr lang="en-US" sz="2000" dirty="0"/>
              <a:t>Updated audit/actuals tables</a:t>
            </a:r>
          </a:p>
          <a:p>
            <a:pPr lvl="1"/>
            <a:r>
              <a:rPr lang="en-US" sz="2000" dirty="0"/>
              <a:t>New summary of net position tables</a:t>
            </a:r>
          </a:p>
          <a:p>
            <a:r>
              <a:rPr lang="en-US" sz="2400" dirty="0"/>
              <a:t>Incorporated agency comments</a:t>
            </a:r>
          </a:p>
          <a:p>
            <a:r>
              <a:rPr lang="en-US" sz="2400" dirty="0"/>
              <a:t>Included maps of agencies</a:t>
            </a:r>
          </a:p>
          <a:p>
            <a:r>
              <a:rPr lang="en-US" sz="2400" dirty="0"/>
              <a:t>Updated staffing information</a:t>
            </a:r>
          </a:p>
          <a:p>
            <a:r>
              <a:rPr lang="en-US" sz="2400" dirty="0"/>
              <a:t>Minor edits and corrections for clarity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621158-452E-4C14-8946-B331F0D1C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55BE0DD-04F0-42E3-9EDE-2129B4A55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18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20F7C-82CA-9E75-B666-1F59F27CC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68EE7-D258-5124-427C-A4E88023F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16" y="468318"/>
            <a:ext cx="10058400" cy="892420"/>
          </a:xfrm>
        </p:spPr>
        <p:txBody>
          <a:bodyPr/>
          <a:lstStyle/>
          <a:p>
            <a:r>
              <a:rPr lang="en-US" dirty="0"/>
              <a:t>Agency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5F841-97F3-9A90-A57F-47C92B3CB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9542"/>
            <a:ext cx="10515600" cy="5203767"/>
          </a:xfrm>
        </p:spPr>
        <p:txBody>
          <a:bodyPr>
            <a:normAutofit/>
          </a:bodyPr>
          <a:lstStyle/>
          <a:p>
            <a:r>
              <a:rPr lang="en-US" sz="2800" dirty="0"/>
              <a:t>Formation: December 1977</a:t>
            </a:r>
          </a:p>
          <a:p>
            <a:r>
              <a:rPr lang="en-US" sz="2800" dirty="0"/>
              <a:t>Boundary Area: 6,989 acres</a:t>
            </a:r>
          </a:p>
          <a:p>
            <a:r>
              <a:rPr lang="en-US" sz="2800" dirty="0"/>
              <a:t>Population: ~1,712 (953 registered voters)</a:t>
            </a:r>
          </a:p>
          <a:p>
            <a:r>
              <a:rPr lang="en-US" sz="2800" dirty="0"/>
              <a:t>Staffing: 4 staff, ~15 active volunteers</a:t>
            </a:r>
          </a:p>
          <a:p>
            <a:r>
              <a:rPr lang="en-US" sz="2800" dirty="0"/>
              <a:t>Services: </a:t>
            </a:r>
          </a:p>
          <a:p>
            <a:pPr lvl="1"/>
            <a:r>
              <a:rPr lang="en-US" sz="2400" dirty="0"/>
              <a:t>Fire protection (Structural and Wildland)</a:t>
            </a:r>
          </a:p>
          <a:p>
            <a:pPr lvl="1"/>
            <a:r>
              <a:rPr lang="en-US" sz="2400" dirty="0"/>
              <a:t>Emergency medical response</a:t>
            </a:r>
          </a:p>
          <a:p>
            <a:pPr lvl="1"/>
            <a:r>
              <a:rPr lang="en-US" sz="2400" dirty="0"/>
              <a:t>Rescue &amp; Extrication Operations</a:t>
            </a:r>
          </a:p>
          <a:p>
            <a:pPr lvl="1"/>
            <a:r>
              <a:rPr lang="en-US" sz="2400" dirty="0"/>
              <a:t>Fire Prevention &amp; Safety Education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blue square with yellow and red text and two crossed axes&#10;&#10;AI-generated content may be incorrect.">
            <a:extLst>
              <a:ext uri="{FF2B5EF4-FFF2-40B4-BE49-F238E27FC236}">
                <a16:creationId xmlns:a16="http://schemas.microsoft.com/office/drawing/2014/main" id="{719B7092-65E3-39BE-4990-88374B8DB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21" y="2014455"/>
            <a:ext cx="3336000" cy="335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62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2DF6C-93BE-34A8-50A0-F26148868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mountain range&#10;&#10;AI-generated content may be incorrect.">
            <a:extLst>
              <a:ext uri="{FF2B5EF4-FFF2-40B4-BE49-F238E27FC236}">
                <a16:creationId xmlns:a16="http://schemas.microsoft.com/office/drawing/2014/main" id="{F46106DB-F179-A24C-A227-98A2410FDD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2" t="9084" r="20237" b="9161"/>
          <a:stretch>
            <a:fillRect/>
          </a:stretch>
        </p:blipFill>
        <p:spPr bwMode="auto">
          <a:xfrm rot="5400000">
            <a:off x="2692520" y="-2234029"/>
            <a:ext cx="6824279" cy="11336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4364ED-2B4E-F9A6-9F86-1AA2D22A2DAD}"/>
              </a:ext>
            </a:extLst>
          </p:cNvPr>
          <p:cNvSpPr/>
          <p:nvPr/>
        </p:nvSpPr>
        <p:spPr>
          <a:xfrm>
            <a:off x="3276600" y="2657475"/>
            <a:ext cx="1333500" cy="13590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34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fire protection area&#10;&#10;AI-generated content may be incorrect.">
            <a:extLst>
              <a:ext uri="{FF2B5EF4-FFF2-40B4-BE49-F238E27FC236}">
                <a16:creationId xmlns:a16="http://schemas.microsoft.com/office/drawing/2014/main" id="{46DF7214-CB86-E55C-F573-33C248E078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6" t="3403" r="14999" b="3414"/>
          <a:stretch>
            <a:fillRect/>
          </a:stretch>
        </p:blipFill>
        <p:spPr bwMode="auto">
          <a:xfrm rot="5400000">
            <a:off x="2629502" y="-1962338"/>
            <a:ext cx="6458330" cy="107235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5746679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077DC-126D-F14B-CE4E-10FB65488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C1E81-EE48-8D72-0647-474FE3143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376" y="457482"/>
            <a:ext cx="10058400" cy="903538"/>
          </a:xfrm>
        </p:spPr>
        <p:txBody>
          <a:bodyPr/>
          <a:lstStyle/>
          <a:p>
            <a:r>
              <a:rPr lang="en-US" dirty="0"/>
              <a:t>Fire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49FEF-6C4E-EE07-3215-4A5AEA632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Operates from one main station in Mosquito (#75)</a:t>
            </a:r>
          </a:p>
          <a:p>
            <a:r>
              <a:rPr lang="en-US" sz="2800" dirty="0"/>
              <a:t>Responds to approximately 140 calls annually</a:t>
            </a:r>
          </a:p>
          <a:p>
            <a:pPr lvl="1"/>
            <a:r>
              <a:rPr lang="en-US" sz="2400" dirty="0"/>
              <a:t>~15% fire</a:t>
            </a:r>
          </a:p>
          <a:p>
            <a:pPr lvl="1"/>
            <a:r>
              <a:rPr lang="en-US" sz="2400" dirty="0"/>
              <a:t>~ 65% rescue &amp; emergency medical</a:t>
            </a:r>
          </a:p>
          <a:p>
            <a:r>
              <a:rPr lang="en-US" sz="2800" dirty="0"/>
              <a:t>Average response time of ~ 28 min</a:t>
            </a:r>
          </a:p>
          <a:p>
            <a:r>
              <a:rPr lang="en-US" sz="2800" dirty="0"/>
              <a:t>Current ISO rating of 3/3Y (up from prior 5/8)</a:t>
            </a:r>
          </a:p>
        </p:txBody>
      </p:sp>
    </p:spTree>
    <p:extLst>
      <p:ext uri="{BB962C8B-B14F-4D97-AF65-F5344CB8AC3E}">
        <p14:creationId xmlns:p14="http://schemas.microsoft.com/office/powerpoint/2010/main" val="1152136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F47BCE-4B0C-7609-F3D8-9218406DD7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25" r="9456" b="-1"/>
          <a:stretch>
            <a:fillRect/>
          </a:stretch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001175-A7BF-66C6-3D02-48D77B45B5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00" r="-2" b="18446"/>
          <a:stretch>
            <a:fillRect/>
          </a:stretch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0B3653-BE7E-7728-43C8-DAFFE8A590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098" r="-2" b="6881"/>
          <a:stretch>
            <a:fillRect/>
          </a:stretch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54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30B07-2BA8-F2BD-E26A-7BE98AF7D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54A73-9BFF-4B98-D70C-02BBC48DF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12141"/>
            <a:ext cx="10515600" cy="847749"/>
          </a:xfrm>
        </p:spPr>
        <p:txBody>
          <a:bodyPr/>
          <a:lstStyle/>
          <a:p>
            <a:r>
              <a:rPr lang="en-US" dirty="0"/>
              <a:t>Financial Summary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118E27F-9D6F-B471-AE89-848740F445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1937531"/>
              </p:ext>
            </p:extLst>
          </p:nvPr>
        </p:nvGraphicFramePr>
        <p:xfrm>
          <a:off x="523875" y="1954780"/>
          <a:ext cx="10744200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2225">
                  <a:extLst>
                    <a:ext uri="{9D8B030D-6E8A-4147-A177-3AD203B41FA5}">
                      <a16:colId xmlns:a16="http://schemas.microsoft.com/office/drawing/2014/main" val="4273336891"/>
                    </a:ext>
                  </a:extLst>
                </a:gridCol>
                <a:gridCol w="2009775">
                  <a:extLst>
                    <a:ext uri="{9D8B030D-6E8A-4147-A177-3AD203B41FA5}">
                      <a16:colId xmlns:a16="http://schemas.microsoft.com/office/drawing/2014/main" val="3749082416"/>
                    </a:ext>
                  </a:extLst>
                </a:gridCol>
                <a:gridCol w="2085975">
                  <a:extLst>
                    <a:ext uri="{9D8B030D-6E8A-4147-A177-3AD203B41FA5}">
                      <a16:colId xmlns:a16="http://schemas.microsoft.com/office/drawing/2014/main" val="3026036611"/>
                    </a:ext>
                  </a:extLst>
                </a:gridCol>
                <a:gridCol w="2047875">
                  <a:extLst>
                    <a:ext uri="{9D8B030D-6E8A-4147-A177-3AD203B41FA5}">
                      <a16:colId xmlns:a16="http://schemas.microsoft.com/office/drawing/2014/main" val="1116607391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1541290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FY 2020-21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FY 2021-22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FY 2022-23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FY 2023-24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706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Revenues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$1,512,836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$901,848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$938,562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$791,857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231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Expenses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$1,374,180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$951,495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$825,709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$794,888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762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/>
                        <a:t>Gain/ (Loss)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$138,656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($49,647)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$112,853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($3,031)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607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926E785-1122-9049-68FC-F0C29500B56D}"/>
              </a:ext>
            </a:extLst>
          </p:cNvPr>
          <p:cNvSpPr txBox="1"/>
          <p:nvPr/>
        </p:nvSpPr>
        <p:spPr>
          <a:xfrm>
            <a:off x="752475" y="4377237"/>
            <a:ext cx="10515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Based on the last three years reviewed, the </a:t>
            </a:r>
            <a:r>
              <a:rPr lang="en-US" sz="2400" dirty="0" err="1"/>
              <a:t>MFPD</a:t>
            </a:r>
            <a:r>
              <a:rPr lang="en-US" sz="2400" dirty="0"/>
              <a:t> has seen an overall net gain of $198,831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District does not have any long-term debt or liabilities reported in its financial statements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B6B875-5413-F389-C759-E2BBD3557F27}"/>
              </a:ext>
            </a:extLst>
          </p:cNvPr>
          <p:cNvSpPr txBox="1"/>
          <p:nvPr/>
        </p:nvSpPr>
        <p:spPr>
          <a:xfrm>
            <a:off x="523875" y="1465487"/>
            <a:ext cx="554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MFPD</a:t>
            </a:r>
            <a:r>
              <a:rPr lang="en-US" sz="2000" b="1" dirty="0"/>
              <a:t> Audited Financial Statements </a:t>
            </a:r>
          </a:p>
        </p:txBody>
      </p:sp>
    </p:spTree>
    <p:extLst>
      <p:ext uri="{BB962C8B-B14F-4D97-AF65-F5344CB8AC3E}">
        <p14:creationId xmlns:p14="http://schemas.microsoft.com/office/powerpoint/2010/main" val="136729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E8231B-041C-3BEC-00B9-DBAA6FBC4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8921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Pioneer </a:t>
            </a:r>
            <a:r>
              <a:rPr lang="en-US" dirty="0" err="1"/>
              <a:t>FPD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19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41036-6776-0640-8D83-EE7DCF52A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EAD7A-C74D-FCB2-3CB6-9D38E4CE8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6" y="373333"/>
            <a:ext cx="10058400" cy="903538"/>
          </a:xfrm>
        </p:spPr>
        <p:txBody>
          <a:bodyPr/>
          <a:lstStyle/>
          <a:p>
            <a:r>
              <a:rPr lang="en-US" dirty="0"/>
              <a:t>Agency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678A5-D8A6-2385-8E5D-4E72F531B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8422"/>
            <a:ext cx="10515600" cy="5203767"/>
          </a:xfrm>
        </p:spPr>
        <p:txBody>
          <a:bodyPr>
            <a:normAutofit/>
          </a:bodyPr>
          <a:lstStyle/>
          <a:p>
            <a:r>
              <a:rPr lang="en-US" sz="2800" dirty="0"/>
              <a:t>Formation: December 1980</a:t>
            </a:r>
          </a:p>
          <a:p>
            <a:r>
              <a:rPr lang="en-US" sz="2800" dirty="0"/>
              <a:t>Boundary Area: 181,433 acres</a:t>
            </a:r>
          </a:p>
          <a:p>
            <a:r>
              <a:rPr lang="en-US" sz="2800" dirty="0"/>
              <a:t>Population: ~8,834 (3,544 registered voters)</a:t>
            </a:r>
          </a:p>
          <a:p>
            <a:r>
              <a:rPr lang="en-US" sz="2800" dirty="0"/>
              <a:t>Staffing: 8 staff, ~ 5 active volunteers</a:t>
            </a:r>
          </a:p>
          <a:p>
            <a:r>
              <a:rPr lang="en-US" sz="2800" dirty="0"/>
              <a:t>Services: </a:t>
            </a:r>
          </a:p>
          <a:p>
            <a:pPr lvl="1"/>
            <a:r>
              <a:rPr lang="en-US" sz="2400" dirty="0"/>
              <a:t>Fire Protection </a:t>
            </a:r>
          </a:p>
          <a:p>
            <a:pPr lvl="1"/>
            <a:r>
              <a:rPr lang="en-US" sz="2400" dirty="0"/>
              <a:t>Emergency Medical Response</a:t>
            </a:r>
          </a:p>
          <a:p>
            <a:pPr lvl="1"/>
            <a:r>
              <a:rPr lang="en-US" sz="2400" dirty="0"/>
              <a:t>Hazardous Materials Response</a:t>
            </a:r>
          </a:p>
          <a:p>
            <a:pPr lvl="1"/>
            <a:r>
              <a:rPr lang="en-US" sz="2400" dirty="0"/>
              <a:t>Rescue &amp; Extrication Operations</a:t>
            </a:r>
          </a:p>
          <a:p>
            <a:pPr lvl="1"/>
            <a:r>
              <a:rPr lang="en-US" sz="2400" dirty="0"/>
              <a:t>Fire Prevention &amp; Safety Education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91EA20-ED1D-BDF8-1B57-B45F332D04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6790"/>
          <a:stretch>
            <a:fillRect/>
          </a:stretch>
        </p:blipFill>
        <p:spPr>
          <a:xfrm>
            <a:off x="8575040" y="1844133"/>
            <a:ext cx="2868841" cy="386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93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2C370-7C9F-390E-C91D-B3620714A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mountain range&#10;&#10;AI-generated content may be incorrect.">
            <a:extLst>
              <a:ext uri="{FF2B5EF4-FFF2-40B4-BE49-F238E27FC236}">
                <a16:creationId xmlns:a16="http://schemas.microsoft.com/office/drawing/2014/main" id="{FE1F0B12-F937-61DC-5A70-285338A0F1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2" t="9084" r="20237" b="9161"/>
          <a:stretch>
            <a:fillRect/>
          </a:stretch>
        </p:blipFill>
        <p:spPr bwMode="auto">
          <a:xfrm rot="5400000">
            <a:off x="2692520" y="-2234029"/>
            <a:ext cx="6824279" cy="11336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B01DC4-46C4-9C7B-A565-AF6EDB36DD1E}"/>
              </a:ext>
            </a:extLst>
          </p:cNvPr>
          <p:cNvSpPr/>
          <p:nvPr/>
        </p:nvSpPr>
        <p:spPr>
          <a:xfrm>
            <a:off x="3181350" y="3990975"/>
            <a:ext cx="5619750" cy="24764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66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forest fire&#10;&#10;AI-generated content may be incorrect.">
            <a:extLst>
              <a:ext uri="{FF2B5EF4-FFF2-40B4-BE49-F238E27FC236}">
                <a16:creationId xmlns:a16="http://schemas.microsoft.com/office/drawing/2014/main" id="{5BAD2FB2-36EC-1BB7-69C3-A2E8E94C13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5" t="3311" r="15001" b="3495"/>
          <a:stretch>
            <a:fillRect/>
          </a:stretch>
        </p:blipFill>
        <p:spPr bwMode="auto">
          <a:xfrm rot="5400000">
            <a:off x="2842763" y="-1858513"/>
            <a:ext cx="6357623" cy="105750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7730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F2623-ECE2-3CC0-DAB3-3E14AD8B0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96" y="244404"/>
            <a:ext cx="10058400" cy="1106174"/>
          </a:xfrm>
        </p:spPr>
        <p:txBody>
          <a:bodyPr/>
          <a:lstStyle/>
          <a:p>
            <a:r>
              <a:rPr lang="en-US" dirty="0"/>
              <a:t>Notes on Agency Financials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50224-C735-ED63-0297-D28002EFB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Budgets may change throughout the year based on agency needs</a:t>
            </a:r>
          </a:p>
          <a:p>
            <a:r>
              <a:rPr lang="en-US" sz="2800" dirty="0"/>
              <a:t>Audited financial statements can be prepared in different formats depending on the level of detail and the entity preparing the audit</a:t>
            </a:r>
          </a:p>
          <a:p>
            <a:r>
              <a:rPr lang="en-US" sz="2800" dirty="0"/>
              <a:t>Audits generally include different types of financial tables including:</a:t>
            </a:r>
          </a:p>
          <a:p>
            <a:pPr lvl="1"/>
            <a:r>
              <a:rPr lang="en-US" sz="2400" dirty="0"/>
              <a:t>Statement of Changes in Fund Balances</a:t>
            </a:r>
          </a:p>
          <a:p>
            <a:pPr lvl="1"/>
            <a:r>
              <a:rPr lang="en-US" sz="2400" dirty="0"/>
              <a:t>Governmental Funds Balance Sheet</a:t>
            </a:r>
          </a:p>
          <a:p>
            <a:pPr lvl="1"/>
            <a:r>
              <a:rPr lang="en-US" sz="2400" dirty="0"/>
              <a:t>Statement of Fund Revenues, Expenditures, and Changes in Fund Balances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668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2C350-5BC6-4844-E380-6AD61DD34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1D8A8-FC17-8D48-2144-C06390D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16" y="254564"/>
            <a:ext cx="10058400" cy="1106174"/>
          </a:xfrm>
        </p:spPr>
        <p:txBody>
          <a:bodyPr/>
          <a:lstStyle/>
          <a:p>
            <a:r>
              <a:rPr lang="en-US" dirty="0"/>
              <a:t>Fire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56621-2F16-2946-054B-1B534A769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696" y="1742509"/>
            <a:ext cx="10058400" cy="402336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Operates from one main station in Three Forks (#38)</a:t>
            </a:r>
          </a:p>
          <a:p>
            <a:pPr lvl="1"/>
            <a:r>
              <a:rPr lang="en-US" sz="2400" dirty="0"/>
              <a:t>Additional stations include Sand Ridge (#32), Grizzly Flats (#35), and Omo Ranch (#37)</a:t>
            </a:r>
          </a:p>
          <a:p>
            <a:r>
              <a:rPr lang="en-US" sz="2800" dirty="0"/>
              <a:t>Responds to approximately 670 calls annually</a:t>
            </a:r>
          </a:p>
          <a:p>
            <a:pPr lvl="1"/>
            <a:r>
              <a:rPr lang="en-US" sz="2400" dirty="0"/>
              <a:t>~ 6% fire</a:t>
            </a:r>
          </a:p>
          <a:p>
            <a:pPr lvl="1"/>
            <a:r>
              <a:rPr lang="en-US" sz="2400" dirty="0"/>
              <a:t>~ 48% rescue &amp; emergency medical</a:t>
            </a:r>
          </a:p>
          <a:p>
            <a:pPr lvl="1"/>
            <a:r>
              <a:rPr lang="en-US" sz="2400" dirty="0"/>
              <a:t>~ 19% service calls</a:t>
            </a:r>
          </a:p>
          <a:p>
            <a:r>
              <a:rPr lang="en-US" sz="2800" dirty="0"/>
              <a:t>Average response time of ~ 11 min (Station #38)</a:t>
            </a:r>
          </a:p>
          <a:p>
            <a:r>
              <a:rPr lang="en-US" sz="2800" dirty="0"/>
              <a:t>Current ISO rating of 4/4X (up from prior 5/5X)</a:t>
            </a:r>
          </a:p>
        </p:txBody>
      </p:sp>
    </p:spTree>
    <p:extLst>
      <p:ext uri="{BB962C8B-B14F-4D97-AF65-F5344CB8AC3E}">
        <p14:creationId xmlns:p14="http://schemas.microsoft.com/office/powerpoint/2010/main" val="870448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6C83E0-35DB-D670-4833-5DAAC263BA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24" r="13576"/>
          <a:stretch>
            <a:fillRect/>
          </a:stretch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00E560-A584-1B54-79F9-CE54FD65DC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97" r="-3" b="3089"/>
          <a:stretch>
            <a:fillRect/>
          </a:stretch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2BF9A2-86F3-425E-7448-6592016571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406" r="-3" b="15699"/>
          <a:stretch>
            <a:fillRect/>
          </a:stretch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07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F0CD3-7B3B-C9A7-81DD-75DCE7074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F410E-DF61-8CE8-7E10-062632BB8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75" y="407397"/>
            <a:ext cx="10515600" cy="847749"/>
          </a:xfrm>
        </p:spPr>
        <p:txBody>
          <a:bodyPr/>
          <a:lstStyle/>
          <a:p>
            <a:r>
              <a:rPr lang="en-US" dirty="0"/>
              <a:t>Financial Summary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B3B3559-5D59-56B0-84B0-4E19B4171E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2124408"/>
              </p:ext>
            </p:extLst>
          </p:nvPr>
        </p:nvGraphicFramePr>
        <p:xfrm>
          <a:off x="1075055" y="1954780"/>
          <a:ext cx="6648450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2225">
                  <a:extLst>
                    <a:ext uri="{9D8B030D-6E8A-4147-A177-3AD203B41FA5}">
                      <a16:colId xmlns:a16="http://schemas.microsoft.com/office/drawing/2014/main" val="4273336891"/>
                    </a:ext>
                  </a:extLst>
                </a:gridCol>
                <a:gridCol w="2047875">
                  <a:extLst>
                    <a:ext uri="{9D8B030D-6E8A-4147-A177-3AD203B41FA5}">
                      <a16:colId xmlns:a16="http://schemas.microsoft.com/office/drawing/2014/main" val="1116607391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1541290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FY 2022-23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FY 2023-24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706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Revenues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$1,354,271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$1,939,774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231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Expenses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$1,389,199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$1,426,544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762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/>
                        <a:t>Gain/ (Loss)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($34,928)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$513,230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607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5A742D4-03DB-B6C3-D29D-16A5A05B11E6}"/>
              </a:ext>
            </a:extLst>
          </p:cNvPr>
          <p:cNvSpPr txBox="1"/>
          <p:nvPr/>
        </p:nvSpPr>
        <p:spPr>
          <a:xfrm>
            <a:off x="752475" y="4377237"/>
            <a:ext cx="10515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Based on the last three years reviewed, the </a:t>
            </a:r>
            <a:r>
              <a:rPr lang="en-US" sz="2400" dirty="0" err="1"/>
              <a:t>PFPD</a:t>
            </a:r>
            <a:r>
              <a:rPr lang="en-US" sz="2400" dirty="0"/>
              <a:t> has seen an overall net gain of $548,158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District does not have any long-term debt or liabilities reported in its financial statements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FC2D78-FEF0-5723-4B2D-DB1CD7D979E0}"/>
              </a:ext>
            </a:extLst>
          </p:cNvPr>
          <p:cNvSpPr txBox="1"/>
          <p:nvPr/>
        </p:nvSpPr>
        <p:spPr>
          <a:xfrm>
            <a:off x="981075" y="1404908"/>
            <a:ext cx="554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PFPD</a:t>
            </a:r>
            <a:r>
              <a:rPr lang="en-US" sz="2000" b="1" dirty="0"/>
              <a:t> Audited Financial Statements </a:t>
            </a:r>
          </a:p>
        </p:txBody>
      </p:sp>
    </p:spTree>
    <p:extLst>
      <p:ext uri="{BB962C8B-B14F-4D97-AF65-F5344CB8AC3E}">
        <p14:creationId xmlns:p14="http://schemas.microsoft.com/office/powerpoint/2010/main" val="1249596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F5430A-B102-3260-886D-3B4EDA3D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8921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Rescue </a:t>
            </a:r>
            <a:r>
              <a:rPr lang="en-US" dirty="0" err="1"/>
              <a:t>FPD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324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8377A-26F8-577C-4F55-5C5073EEE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F0192-5949-4362-2445-E5A779504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696" y="433458"/>
            <a:ext cx="10058400" cy="883218"/>
          </a:xfrm>
        </p:spPr>
        <p:txBody>
          <a:bodyPr/>
          <a:lstStyle/>
          <a:p>
            <a:r>
              <a:rPr lang="en-US" dirty="0"/>
              <a:t>Agency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23C2F-722B-21BF-C2AC-FCEE857B1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7622"/>
            <a:ext cx="10515600" cy="5203767"/>
          </a:xfrm>
        </p:spPr>
        <p:txBody>
          <a:bodyPr>
            <a:normAutofit/>
          </a:bodyPr>
          <a:lstStyle/>
          <a:p>
            <a:r>
              <a:rPr lang="en-US" sz="2800" dirty="0"/>
              <a:t>Formation: December 1974</a:t>
            </a:r>
          </a:p>
          <a:p>
            <a:r>
              <a:rPr lang="en-US" sz="2800" dirty="0"/>
              <a:t>Boundary Area: 21,385 acres</a:t>
            </a:r>
          </a:p>
          <a:p>
            <a:r>
              <a:rPr lang="en-US" sz="2800" dirty="0"/>
              <a:t>Population: ~4,763 (3,472 registered voters)</a:t>
            </a:r>
          </a:p>
          <a:p>
            <a:r>
              <a:rPr lang="en-US" sz="2800" dirty="0"/>
              <a:t>Staffing: 8 staff, 15 reserve (including 10 trainees)</a:t>
            </a:r>
          </a:p>
          <a:p>
            <a:r>
              <a:rPr lang="en-US" sz="2800" dirty="0"/>
              <a:t>Services: </a:t>
            </a:r>
          </a:p>
          <a:p>
            <a:pPr lvl="1"/>
            <a:r>
              <a:rPr lang="en-US" sz="2400" dirty="0"/>
              <a:t>Fire Protection (Structural &amp; Wildland)</a:t>
            </a:r>
          </a:p>
          <a:p>
            <a:pPr lvl="1"/>
            <a:r>
              <a:rPr lang="en-US" sz="2400" dirty="0"/>
              <a:t>Emergency Medical Response</a:t>
            </a:r>
          </a:p>
          <a:p>
            <a:pPr lvl="1"/>
            <a:r>
              <a:rPr lang="en-US" sz="2400" dirty="0"/>
              <a:t>Hazardous Materials Response</a:t>
            </a:r>
          </a:p>
          <a:p>
            <a:pPr lvl="1"/>
            <a:r>
              <a:rPr lang="en-US" sz="2400" dirty="0"/>
              <a:t>Rescue &amp; Extrication Operations</a:t>
            </a:r>
          </a:p>
          <a:p>
            <a:pPr lvl="1"/>
            <a:r>
              <a:rPr lang="en-US" sz="2400" dirty="0"/>
              <a:t>Fire Prevention &amp; Safety Education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fire department emblem with axes and a cross&#10;&#10;AI-generated content may be incorrect.">
            <a:extLst>
              <a:ext uri="{FF2B5EF4-FFF2-40B4-BE49-F238E27FC236}">
                <a16:creationId xmlns:a16="http://schemas.microsoft.com/office/drawing/2014/main" id="{7F102C1D-D9E7-BD80-5428-A1C0B9B83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560" y="2171770"/>
            <a:ext cx="3068351" cy="306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073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40511-C790-B3F6-18B9-75FE8DEAD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mountain range&#10;&#10;AI-generated content may be incorrect.">
            <a:extLst>
              <a:ext uri="{FF2B5EF4-FFF2-40B4-BE49-F238E27FC236}">
                <a16:creationId xmlns:a16="http://schemas.microsoft.com/office/drawing/2014/main" id="{10CB82B0-4384-F88D-C76B-448F315A2A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2" t="9084" r="20237" b="9161"/>
          <a:stretch>
            <a:fillRect/>
          </a:stretch>
        </p:blipFill>
        <p:spPr bwMode="auto">
          <a:xfrm rot="5400000">
            <a:off x="2692520" y="-2234029"/>
            <a:ext cx="6824279" cy="11336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A2D620-4C03-AE6E-38F6-59EE2E3AB8E7}"/>
              </a:ext>
            </a:extLst>
          </p:cNvPr>
          <p:cNvSpPr/>
          <p:nvPr/>
        </p:nvSpPr>
        <p:spPr>
          <a:xfrm>
            <a:off x="1280160" y="3169920"/>
            <a:ext cx="1239520" cy="16052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47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mountain range&#10;&#10;AI-generated content may be incorrect.">
            <a:extLst>
              <a:ext uri="{FF2B5EF4-FFF2-40B4-BE49-F238E27FC236}">
                <a16:creationId xmlns:a16="http://schemas.microsoft.com/office/drawing/2014/main" id="{E8C2D01D-3FFE-80EC-496B-3AC814E120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9" t="70262" r="39404" b="15033"/>
          <a:stretch>
            <a:fillRect/>
          </a:stretch>
        </p:blipFill>
        <p:spPr bwMode="auto">
          <a:xfrm rot="5400000">
            <a:off x="1280327" y="1123737"/>
            <a:ext cx="3896185" cy="41992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E49CA7-3F9A-3FE1-64D2-11C986202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966" r="11630" b="4432"/>
          <a:stretch>
            <a:fillRect/>
          </a:stretch>
        </p:blipFill>
        <p:spPr bwMode="auto">
          <a:xfrm>
            <a:off x="6360160" y="4777"/>
            <a:ext cx="4389120" cy="68532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AA96DE7-5640-BE09-39A8-3CBFA1223D7F}"/>
              </a:ext>
            </a:extLst>
          </p:cNvPr>
          <p:cNvSpPr/>
          <p:nvPr/>
        </p:nvSpPr>
        <p:spPr>
          <a:xfrm>
            <a:off x="1395413" y="2243138"/>
            <a:ext cx="2276475" cy="2505075"/>
          </a:xfrm>
          <a:custGeom>
            <a:avLst/>
            <a:gdLst>
              <a:gd name="csX0" fmla="*/ 1123950 w 2276475"/>
              <a:gd name="csY0" fmla="*/ 9525 h 2505075"/>
              <a:gd name="csX1" fmla="*/ 1947862 w 2276475"/>
              <a:gd name="csY1" fmla="*/ 0 h 2505075"/>
              <a:gd name="csX2" fmla="*/ 1957387 w 2276475"/>
              <a:gd name="csY2" fmla="*/ 481012 h 2505075"/>
              <a:gd name="csX3" fmla="*/ 2109787 w 2276475"/>
              <a:gd name="csY3" fmla="*/ 481012 h 2505075"/>
              <a:gd name="csX4" fmla="*/ 2114550 w 2276475"/>
              <a:gd name="csY4" fmla="*/ 542925 h 2505075"/>
              <a:gd name="csX5" fmla="*/ 2276475 w 2276475"/>
              <a:gd name="csY5" fmla="*/ 542925 h 2505075"/>
              <a:gd name="csX6" fmla="*/ 2266950 w 2276475"/>
              <a:gd name="csY6" fmla="*/ 700087 h 2505075"/>
              <a:gd name="csX7" fmla="*/ 2219325 w 2276475"/>
              <a:gd name="csY7" fmla="*/ 742950 h 2505075"/>
              <a:gd name="csX8" fmla="*/ 2276475 w 2276475"/>
              <a:gd name="csY8" fmla="*/ 819150 h 2505075"/>
              <a:gd name="csX9" fmla="*/ 2266950 w 2276475"/>
              <a:gd name="csY9" fmla="*/ 866775 h 2505075"/>
              <a:gd name="csX10" fmla="*/ 2176462 w 2276475"/>
              <a:gd name="csY10" fmla="*/ 862012 h 2505075"/>
              <a:gd name="csX11" fmla="*/ 2200275 w 2276475"/>
              <a:gd name="csY11" fmla="*/ 947737 h 2505075"/>
              <a:gd name="csX12" fmla="*/ 2119312 w 2276475"/>
              <a:gd name="csY12" fmla="*/ 938212 h 2505075"/>
              <a:gd name="csX13" fmla="*/ 2114550 w 2276475"/>
              <a:gd name="csY13" fmla="*/ 638175 h 2505075"/>
              <a:gd name="csX14" fmla="*/ 2066925 w 2276475"/>
              <a:gd name="csY14" fmla="*/ 628650 h 2505075"/>
              <a:gd name="csX15" fmla="*/ 2071687 w 2276475"/>
              <a:gd name="csY15" fmla="*/ 709612 h 2505075"/>
              <a:gd name="csX16" fmla="*/ 2057400 w 2276475"/>
              <a:gd name="csY16" fmla="*/ 785812 h 2505075"/>
              <a:gd name="csX17" fmla="*/ 1985962 w 2276475"/>
              <a:gd name="csY17" fmla="*/ 938212 h 2505075"/>
              <a:gd name="csX18" fmla="*/ 2028825 w 2276475"/>
              <a:gd name="csY18" fmla="*/ 938212 h 2505075"/>
              <a:gd name="csX19" fmla="*/ 2024062 w 2276475"/>
              <a:gd name="csY19" fmla="*/ 1152525 h 2505075"/>
              <a:gd name="csX20" fmla="*/ 2081212 w 2276475"/>
              <a:gd name="csY20" fmla="*/ 1162050 h 2505075"/>
              <a:gd name="csX21" fmla="*/ 2076450 w 2276475"/>
              <a:gd name="csY21" fmla="*/ 1219200 h 2505075"/>
              <a:gd name="csX22" fmla="*/ 2014537 w 2276475"/>
              <a:gd name="csY22" fmla="*/ 1247775 h 2505075"/>
              <a:gd name="csX23" fmla="*/ 1971675 w 2276475"/>
              <a:gd name="csY23" fmla="*/ 1219200 h 2505075"/>
              <a:gd name="csX24" fmla="*/ 1933575 w 2276475"/>
              <a:gd name="csY24" fmla="*/ 1228725 h 2505075"/>
              <a:gd name="csX25" fmla="*/ 1957387 w 2276475"/>
              <a:gd name="csY25" fmla="*/ 1604962 h 2505075"/>
              <a:gd name="csX26" fmla="*/ 1957387 w 2276475"/>
              <a:gd name="csY26" fmla="*/ 1604962 h 2505075"/>
              <a:gd name="csX27" fmla="*/ 1876425 w 2276475"/>
              <a:gd name="csY27" fmla="*/ 1738312 h 2505075"/>
              <a:gd name="csX28" fmla="*/ 1995487 w 2276475"/>
              <a:gd name="csY28" fmla="*/ 2247900 h 2505075"/>
              <a:gd name="csX29" fmla="*/ 1871662 w 2276475"/>
              <a:gd name="csY29" fmla="*/ 2252662 h 2505075"/>
              <a:gd name="csX30" fmla="*/ 1871662 w 2276475"/>
              <a:gd name="csY30" fmla="*/ 2414587 h 2505075"/>
              <a:gd name="csX31" fmla="*/ 1404937 w 2276475"/>
              <a:gd name="csY31" fmla="*/ 2414587 h 2505075"/>
              <a:gd name="csX32" fmla="*/ 1404937 w 2276475"/>
              <a:gd name="csY32" fmla="*/ 2247900 h 2505075"/>
              <a:gd name="csX33" fmla="*/ 1171575 w 2276475"/>
              <a:gd name="csY33" fmla="*/ 2257425 h 2505075"/>
              <a:gd name="csX34" fmla="*/ 1171575 w 2276475"/>
              <a:gd name="csY34" fmla="*/ 2171700 h 2505075"/>
              <a:gd name="csX35" fmla="*/ 1133475 w 2276475"/>
              <a:gd name="csY35" fmla="*/ 2171700 h 2505075"/>
              <a:gd name="csX36" fmla="*/ 1133475 w 2276475"/>
              <a:gd name="csY36" fmla="*/ 2105025 h 2505075"/>
              <a:gd name="csX37" fmla="*/ 1095375 w 2276475"/>
              <a:gd name="csY37" fmla="*/ 2105025 h 2505075"/>
              <a:gd name="csX38" fmla="*/ 1095375 w 2276475"/>
              <a:gd name="csY38" fmla="*/ 2038350 h 2505075"/>
              <a:gd name="csX39" fmla="*/ 819150 w 2276475"/>
              <a:gd name="csY39" fmla="*/ 2033587 h 2505075"/>
              <a:gd name="csX40" fmla="*/ 866775 w 2276475"/>
              <a:gd name="csY40" fmla="*/ 2081212 h 2505075"/>
              <a:gd name="csX41" fmla="*/ 881062 w 2276475"/>
              <a:gd name="csY41" fmla="*/ 2119312 h 2505075"/>
              <a:gd name="csX42" fmla="*/ 857250 w 2276475"/>
              <a:gd name="csY42" fmla="*/ 2157412 h 2505075"/>
              <a:gd name="csX43" fmla="*/ 800100 w 2276475"/>
              <a:gd name="csY43" fmla="*/ 2176462 h 2505075"/>
              <a:gd name="csX44" fmla="*/ 714375 w 2276475"/>
              <a:gd name="csY44" fmla="*/ 2147887 h 2505075"/>
              <a:gd name="csX45" fmla="*/ 719137 w 2276475"/>
              <a:gd name="csY45" fmla="*/ 2376487 h 2505075"/>
              <a:gd name="csX46" fmla="*/ 614362 w 2276475"/>
              <a:gd name="csY46" fmla="*/ 2495550 h 2505075"/>
              <a:gd name="csX47" fmla="*/ 561975 w 2276475"/>
              <a:gd name="csY47" fmla="*/ 2505075 h 2505075"/>
              <a:gd name="csX48" fmla="*/ 476250 w 2276475"/>
              <a:gd name="csY48" fmla="*/ 2433637 h 2505075"/>
              <a:gd name="csX49" fmla="*/ 333375 w 2276475"/>
              <a:gd name="csY49" fmla="*/ 2438400 h 2505075"/>
              <a:gd name="csX50" fmla="*/ 333375 w 2276475"/>
              <a:gd name="csY50" fmla="*/ 2352675 h 2505075"/>
              <a:gd name="csX51" fmla="*/ 166687 w 2276475"/>
              <a:gd name="csY51" fmla="*/ 2347912 h 2505075"/>
              <a:gd name="csX52" fmla="*/ 166687 w 2276475"/>
              <a:gd name="csY52" fmla="*/ 2276475 h 2505075"/>
              <a:gd name="csX53" fmla="*/ 85725 w 2276475"/>
              <a:gd name="csY53" fmla="*/ 2281237 h 2505075"/>
              <a:gd name="csX54" fmla="*/ 85725 w 2276475"/>
              <a:gd name="csY54" fmla="*/ 2195512 h 2505075"/>
              <a:gd name="csX55" fmla="*/ 0 w 2276475"/>
              <a:gd name="csY55" fmla="*/ 2200275 h 2505075"/>
              <a:gd name="csX56" fmla="*/ 9525 w 2276475"/>
              <a:gd name="csY56" fmla="*/ 2128837 h 2505075"/>
              <a:gd name="csX57" fmla="*/ 171450 w 2276475"/>
              <a:gd name="csY57" fmla="*/ 2119312 h 2505075"/>
              <a:gd name="csX58" fmla="*/ 161925 w 2276475"/>
              <a:gd name="csY58" fmla="*/ 1657350 h 2505075"/>
              <a:gd name="csX59" fmla="*/ 476250 w 2276475"/>
              <a:gd name="csY59" fmla="*/ 1657350 h 2505075"/>
              <a:gd name="csX60" fmla="*/ 471487 w 2276475"/>
              <a:gd name="csY60" fmla="*/ 1190625 h 2505075"/>
              <a:gd name="csX61" fmla="*/ 776287 w 2276475"/>
              <a:gd name="csY61" fmla="*/ 1190625 h 2505075"/>
              <a:gd name="csX62" fmla="*/ 781050 w 2276475"/>
              <a:gd name="csY62" fmla="*/ 947737 h 2505075"/>
              <a:gd name="csX63" fmla="*/ 728662 w 2276475"/>
              <a:gd name="csY63" fmla="*/ 952500 h 2505075"/>
              <a:gd name="csX64" fmla="*/ 719137 w 2276475"/>
              <a:gd name="csY64" fmla="*/ 638175 h 2505075"/>
              <a:gd name="csX65" fmla="*/ 804862 w 2276475"/>
              <a:gd name="csY65" fmla="*/ 638175 h 2505075"/>
              <a:gd name="csX66" fmla="*/ 828675 w 2276475"/>
              <a:gd name="csY66" fmla="*/ 595312 h 2505075"/>
              <a:gd name="csX67" fmla="*/ 904875 w 2276475"/>
              <a:gd name="csY67" fmla="*/ 528637 h 2505075"/>
              <a:gd name="csX68" fmla="*/ 942975 w 2276475"/>
              <a:gd name="csY68" fmla="*/ 476250 h 2505075"/>
              <a:gd name="csX69" fmla="*/ 1033462 w 2276475"/>
              <a:gd name="csY69" fmla="*/ 442912 h 2505075"/>
              <a:gd name="csX70" fmla="*/ 1114425 w 2276475"/>
              <a:gd name="csY70" fmla="*/ 381000 h 2505075"/>
              <a:gd name="csX71" fmla="*/ 1143000 w 2276475"/>
              <a:gd name="csY71" fmla="*/ 328612 h 2505075"/>
              <a:gd name="csX72" fmla="*/ 1152525 w 2276475"/>
              <a:gd name="csY72" fmla="*/ 276225 h 2505075"/>
              <a:gd name="csX73" fmla="*/ 1138237 w 2276475"/>
              <a:gd name="csY73" fmla="*/ 233362 h 2505075"/>
              <a:gd name="csX74" fmla="*/ 1095375 w 2276475"/>
              <a:gd name="csY74" fmla="*/ 176212 h 2505075"/>
              <a:gd name="csX75" fmla="*/ 1114425 w 2276475"/>
              <a:gd name="csY75" fmla="*/ 109537 h 2505075"/>
              <a:gd name="csX76" fmla="*/ 1143000 w 2276475"/>
              <a:gd name="csY76" fmla="*/ 80962 h 2505075"/>
              <a:gd name="csX77" fmla="*/ 1123950 w 2276475"/>
              <a:gd name="csY77" fmla="*/ 9525 h 25050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</a:cxnLst>
            <a:rect l="l" t="t" r="r" b="b"/>
            <a:pathLst>
              <a:path w="2276475" h="2505075">
                <a:moveTo>
                  <a:pt x="1123950" y="9525"/>
                </a:moveTo>
                <a:lnTo>
                  <a:pt x="1947862" y="0"/>
                </a:lnTo>
                <a:lnTo>
                  <a:pt x="1957387" y="481012"/>
                </a:lnTo>
                <a:lnTo>
                  <a:pt x="2109787" y="481012"/>
                </a:lnTo>
                <a:lnTo>
                  <a:pt x="2114550" y="542925"/>
                </a:lnTo>
                <a:lnTo>
                  <a:pt x="2276475" y="542925"/>
                </a:lnTo>
                <a:lnTo>
                  <a:pt x="2266950" y="700087"/>
                </a:lnTo>
                <a:lnTo>
                  <a:pt x="2219325" y="742950"/>
                </a:lnTo>
                <a:lnTo>
                  <a:pt x="2276475" y="819150"/>
                </a:lnTo>
                <a:lnTo>
                  <a:pt x="2266950" y="866775"/>
                </a:lnTo>
                <a:lnTo>
                  <a:pt x="2176462" y="862012"/>
                </a:lnTo>
                <a:lnTo>
                  <a:pt x="2200275" y="947737"/>
                </a:lnTo>
                <a:lnTo>
                  <a:pt x="2119312" y="938212"/>
                </a:lnTo>
                <a:cubicBezTo>
                  <a:pt x="2117725" y="838200"/>
                  <a:pt x="2116137" y="738187"/>
                  <a:pt x="2114550" y="638175"/>
                </a:cubicBezTo>
                <a:lnTo>
                  <a:pt x="2066925" y="628650"/>
                </a:lnTo>
                <a:lnTo>
                  <a:pt x="2071687" y="709612"/>
                </a:lnTo>
                <a:lnTo>
                  <a:pt x="2057400" y="785812"/>
                </a:lnTo>
                <a:lnTo>
                  <a:pt x="1985962" y="938212"/>
                </a:lnTo>
                <a:lnTo>
                  <a:pt x="2028825" y="938212"/>
                </a:lnTo>
                <a:lnTo>
                  <a:pt x="2024062" y="1152525"/>
                </a:lnTo>
                <a:lnTo>
                  <a:pt x="2081212" y="1162050"/>
                </a:lnTo>
                <a:lnTo>
                  <a:pt x="2076450" y="1219200"/>
                </a:lnTo>
                <a:lnTo>
                  <a:pt x="2014537" y="1247775"/>
                </a:lnTo>
                <a:lnTo>
                  <a:pt x="1971675" y="1219200"/>
                </a:lnTo>
                <a:lnTo>
                  <a:pt x="1933575" y="1228725"/>
                </a:lnTo>
                <a:lnTo>
                  <a:pt x="1957387" y="1604962"/>
                </a:lnTo>
                <a:lnTo>
                  <a:pt x="1957387" y="1604962"/>
                </a:lnTo>
                <a:lnTo>
                  <a:pt x="1876425" y="1738312"/>
                </a:lnTo>
                <a:lnTo>
                  <a:pt x="1995487" y="2247900"/>
                </a:lnTo>
                <a:lnTo>
                  <a:pt x="1871662" y="2252662"/>
                </a:lnTo>
                <a:lnTo>
                  <a:pt x="1871662" y="2414587"/>
                </a:lnTo>
                <a:lnTo>
                  <a:pt x="1404937" y="2414587"/>
                </a:lnTo>
                <a:lnTo>
                  <a:pt x="1404937" y="2247900"/>
                </a:lnTo>
                <a:lnTo>
                  <a:pt x="1171575" y="2257425"/>
                </a:lnTo>
                <a:lnTo>
                  <a:pt x="1171575" y="2171700"/>
                </a:lnTo>
                <a:lnTo>
                  <a:pt x="1133475" y="2171700"/>
                </a:lnTo>
                <a:lnTo>
                  <a:pt x="1133475" y="2105025"/>
                </a:lnTo>
                <a:lnTo>
                  <a:pt x="1095375" y="2105025"/>
                </a:lnTo>
                <a:lnTo>
                  <a:pt x="1095375" y="2038350"/>
                </a:lnTo>
                <a:lnTo>
                  <a:pt x="819150" y="2033587"/>
                </a:lnTo>
                <a:lnTo>
                  <a:pt x="866775" y="2081212"/>
                </a:lnTo>
                <a:lnTo>
                  <a:pt x="881062" y="2119312"/>
                </a:lnTo>
                <a:lnTo>
                  <a:pt x="857250" y="2157412"/>
                </a:lnTo>
                <a:lnTo>
                  <a:pt x="800100" y="2176462"/>
                </a:lnTo>
                <a:lnTo>
                  <a:pt x="714375" y="2147887"/>
                </a:lnTo>
                <a:cubicBezTo>
                  <a:pt x="715962" y="2224087"/>
                  <a:pt x="717550" y="2300287"/>
                  <a:pt x="719137" y="2376487"/>
                </a:cubicBezTo>
                <a:lnTo>
                  <a:pt x="614362" y="2495550"/>
                </a:lnTo>
                <a:lnTo>
                  <a:pt x="561975" y="2505075"/>
                </a:lnTo>
                <a:lnTo>
                  <a:pt x="476250" y="2433637"/>
                </a:lnTo>
                <a:lnTo>
                  <a:pt x="333375" y="2438400"/>
                </a:lnTo>
                <a:lnTo>
                  <a:pt x="333375" y="2352675"/>
                </a:lnTo>
                <a:lnTo>
                  <a:pt x="166687" y="2347912"/>
                </a:lnTo>
                <a:lnTo>
                  <a:pt x="166687" y="2276475"/>
                </a:lnTo>
                <a:lnTo>
                  <a:pt x="85725" y="2281237"/>
                </a:lnTo>
                <a:lnTo>
                  <a:pt x="85725" y="2195512"/>
                </a:lnTo>
                <a:lnTo>
                  <a:pt x="0" y="2200275"/>
                </a:lnTo>
                <a:lnTo>
                  <a:pt x="9525" y="2128837"/>
                </a:lnTo>
                <a:lnTo>
                  <a:pt x="171450" y="2119312"/>
                </a:lnTo>
                <a:lnTo>
                  <a:pt x="161925" y="1657350"/>
                </a:lnTo>
                <a:lnTo>
                  <a:pt x="476250" y="1657350"/>
                </a:lnTo>
                <a:cubicBezTo>
                  <a:pt x="474662" y="1501775"/>
                  <a:pt x="473075" y="1346200"/>
                  <a:pt x="471487" y="1190625"/>
                </a:cubicBezTo>
                <a:lnTo>
                  <a:pt x="776287" y="1190625"/>
                </a:lnTo>
                <a:cubicBezTo>
                  <a:pt x="777875" y="1109662"/>
                  <a:pt x="779462" y="1028700"/>
                  <a:pt x="781050" y="947737"/>
                </a:cubicBezTo>
                <a:lnTo>
                  <a:pt x="728662" y="952500"/>
                </a:lnTo>
                <a:lnTo>
                  <a:pt x="719137" y="638175"/>
                </a:lnTo>
                <a:lnTo>
                  <a:pt x="804862" y="638175"/>
                </a:lnTo>
                <a:lnTo>
                  <a:pt x="828675" y="595312"/>
                </a:lnTo>
                <a:lnTo>
                  <a:pt x="904875" y="528637"/>
                </a:lnTo>
                <a:lnTo>
                  <a:pt x="942975" y="476250"/>
                </a:lnTo>
                <a:lnTo>
                  <a:pt x="1033462" y="442912"/>
                </a:lnTo>
                <a:lnTo>
                  <a:pt x="1114425" y="381000"/>
                </a:lnTo>
                <a:lnTo>
                  <a:pt x="1143000" y="328612"/>
                </a:lnTo>
                <a:lnTo>
                  <a:pt x="1152525" y="276225"/>
                </a:lnTo>
                <a:lnTo>
                  <a:pt x="1138237" y="233362"/>
                </a:lnTo>
                <a:lnTo>
                  <a:pt x="1095375" y="176212"/>
                </a:lnTo>
                <a:lnTo>
                  <a:pt x="1114425" y="109537"/>
                </a:lnTo>
                <a:lnTo>
                  <a:pt x="1143000" y="80962"/>
                </a:lnTo>
                <a:lnTo>
                  <a:pt x="1123950" y="9525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6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32535-B3AE-976F-E885-4E4ADDF8D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48241-B21B-E894-5396-2F33EFD93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376" y="477802"/>
            <a:ext cx="10058400" cy="862898"/>
          </a:xfrm>
        </p:spPr>
        <p:txBody>
          <a:bodyPr/>
          <a:lstStyle/>
          <a:p>
            <a:r>
              <a:rPr lang="en-US" dirty="0"/>
              <a:t>Fire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3758C-29B4-A0A6-B1A4-14D1C3C32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696" y="1661229"/>
            <a:ext cx="10058400" cy="402336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Operates from one main station in Rescue at Deer Valley Road and Green Valley Road (#83)</a:t>
            </a:r>
          </a:p>
          <a:p>
            <a:pPr lvl="1"/>
            <a:r>
              <a:rPr lang="en-US" sz="2400" dirty="0"/>
              <a:t>Additional station located on Lotus Road (#81)</a:t>
            </a:r>
          </a:p>
          <a:p>
            <a:r>
              <a:rPr lang="en-US" sz="2800" dirty="0"/>
              <a:t>Responds to approximately 1,000 calls annually</a:t>
            </a:r>
          </a:p>
          <a:p>
            <a:pPr lvl="1"/>
            <a:r>
              <a:rPr lang="en-US" sz="2400" dirty="0"/>
              <a:t>~ 8% fire</a:t>
            </a:r>
          </a:p>
          <a:p>
            <a:pPr lvl="1"/>
            <a:r>
              <a:rPr lang="en-US" sz="2400" dirty="0"/>
              <a:t>~ 67% rescue &amp; emergency medical</a:t>
            </a:r>
          </a:p>
          <a:p>
            <a:pPr lvl="1"/>
            <a:r>
              <a:rPr lang="en-US" sz="2400" dirty="0"/>
              <a:t>~ 17% service calls</a:t>
            </a:r>
          </a:p>
          <a:p>
            <a:r>
              <a:rPr lang="en-US" sz="2800" dirty="0"/>
              <a:t>Average response time of ~ 8.5 min </a:t>
            </a:r>
          </a:p>
          <a:p>
            <a:r>
              <a:rPr lang="en-US" sz="2800" dirty="0"/>
              <a:t>Current ISO rating of 3/3X</a:t>
            </a:r>
          </a:p>
        </p:txBody>
      </p:sp>
    </p:spTree>
    <p:extLst>
      <p:ext uri="{BB962C8B-B14F-4D97-AF65-F5344CB8AC3E}">
        <p14:creationId xmlns:p14="http://schemas.microsoft.com/office/powerpoint/2010/main" val="2246504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2AD604-B84D-0C5C-D192-B7DFB3A3A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232" r="-2" b="5110"/>
          <a:stretch>
            <a:fillRect/>
          </a:stretch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BF01E5-78AE-13CA-9A0A-CDA5182003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511" r="-2" b="-2"/>
          <a:stretch>
            <a:fillRect/>
          </a:stretch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431200-E12C-37EA-9F24-413A075A8D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90" r="-2" b="17089"/>
          <a:stretch>
            <a:fillRect/>
          </a:stretch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489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1988F-AF66-D91A-9096-41D3D764E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6323D-6014-BC40-11E7-1C5EA272D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12141"/>
            <a:ext cx="10515600" cy="847749"/>
          </a:xfrm>
        </p:spPr>
        <p:txBody>
          <a:bodyPr/>
          <a:lstStyle/>
          <a:p>
            <a:r>
              <a:rPr lang="en-US" dirty="0"/>
              <a:t>Financial Summary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DA9173C-3080-566A-695C-70BFD9BE5D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8791650"/>
              </p:ext>
            </p:extLst>
          </p:nvPr>
        </p:nvGraphicFramePr>
        <p:xfrm>
          <a:off x="523875" y="1883660"/>
          <a:ext cx="10744200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2225">
                  <a:extLst>
                    <a:ext uri="{9D8B030D-6E8A-4147-A177-3AD203B41FA5}">
                      <a16:colId xmlns:a16="http://schemas.microsoft.com/office/drawing/2014/main" val="4273336891"/>
                    </a:ext>
                  </a:extLst>
                </a:gridCol>
                <a:gridCol w="2009775">
                  <a:extLst>
                    <a:ext uri="{9D8B030D-6E8A-4147-A177-3AD203B41FA5}">
                      <a16:colId xmlns:a16="http://schemas.microsoft.com/office/drawing/2014/main" val="3749082416"/>
                    </a:ext>
                  </a:extLst>
                </a:gridCol>
                <a:gridCol w="2085975">
                  <a:extLst>
                    <a:ext uri="{9D8B030D-6E8A-4147-A177-3AD203B41FA5}">
                      <a16:colId xmlns:a16="http://schemas.microsoft.com/office/drawing/2014/main" val="3026036611"/>
                    </a:ext>
                  </a:extLst>
                </a:gridCol>
                <a:gridCol w="2047875">
                  <a:extLst>
                    <a:ext uri="{9D8B030D-6E8A-4147-A177-3AD203B41FA5}">
                      <a16:colId xmlns:a16="http://schemas.microsoft.com/office/drawing/2014/main" val="1116607391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1541290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FY 2018-19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FY 2019-20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FY 2020-21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FY 2021-22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706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Revenues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$1,646,154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$1,638,757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$1,869,193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$2,616,034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231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Expenses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$1,621,073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$1,264,214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$1,588,354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$2,466,816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762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/>
                        <a:t>Gain/ (Loss)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$25,081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$374,543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$280,839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$149,218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607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0C58172-C562-0E15-EC85-212811E4010B}"/>
              </a:ext>
            </a:extLst>
          </p:cNvPr>
          <p:cNvSpPr txBox="1"/>
          <p:nvPr/>
        </p:nvSpPr>
        <p:spPr>
          <a:xfrm>
            <a:off x="752475" y="4123237"/>
            <a:ext cx="10515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Based on the last three years reviewed, the </a:t>
            </a:r>
            <a:r>
              <a:rPr lang="en-US" sz="2400" dirty="0" err="1"/>
              <a:t>MFPD</a:t>
            </a:r>
            <a:r>
              <a:rPr lang="en-US" sz="2400" dirty="0"/>
              <a:t> has seen an overall net gain of $829,681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District does not have any long-term debt reported in its financial statements. As of June 30, 2022, the District had $4.1 million in long-term benefits liabilities.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BBA536-9EEB-84A1-0B16-7FDBAEECC2D4}"/>
              </a:ext>
            </a:extLst>
          </p:cNvPr>
          <p:cNvSpPr txBox="1"/>
          <p:nvPr/>
        </p:nvSpPr>
        <p:spPr>
          <a:xfrm>
            <a:off x="523875" y="1407280"/>
            <a:ext cx="554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RFPD</a:t>
            </a:r>
            <a:r>
              <a:rPr lang="en-US" sz="2000" b="1" dirty="0"/>
              <a:t> Audited Financial Statements </a:t>
            </a:r>
          </a:p>
        </p:txBody>
      </p:sp>
    </p:spTree>
    <p:extLst>
      <p:ext uri="{BB962C8B-B14F-4D97-AF65-F5344CB8AC3E}">
        <p14:creationId xmlns:p14="http://schemas.microsoft.com/office/powerpoint/2010/main" val="958154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42537-56D0-320D-183C-F4701953E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32" y="448426"/>
            <a:ext cx="4620584" cy="8360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Agencies Reviewed</a:t>
            </a:r>
          </a:p>
        </p:txBody>
      </p:sp>
      <p:pic>
        <p:nvPicPr>
          <p:cNvPr id="8" name="Picture 7" descr="A river running through a forest&#10;&#10;AI-generated content may be incorrect.">
            <a:extLst>
              <a:ext uri="{FF2B5EF4-FFF2-40B4-BE49-F238E27FC236}">
                <a16:creationId xmlns:a16="http://schemas.microsoft.com/office/drawing/2014/main" id="{667D67BE-07F2-875D-498D-4FC9E189F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8" r="2" b="2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10" name="Picture 9" descr="A logo of a mountain and lake&#10;&#10;AI-generated content may be incorrect.">
            <a:extLst>
              <a:ext uri="{FF2B5EF4-FFF2-40B4-BE49-F238E27FC236}">
                <a16:creationId xmlns:a16="http://schemas.microsoft.com/office/drawing/2014/main" id="{77869CE7-173D-8EB6-F09F-41EAF716A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38" y="1489310"/>
            <a:ext cx="1804554" cy="1804554"/>
          </a:xfrm>
          <a:prstGeom prst="rect">
            <a:avLst/>
          </a:prstGeom>
        </p:spPr>
      </p:pic>
      <p:pic>
        <p:nvPicPr>
          <p:cNvPr id="12" name="Picture 11" descr="A blue square with yellow and red text and two crossed axes&#10;&#10;AI-generated content may be incorrect.">
            <a:extLst>
              <a:ext uri="{FF2B5EF4-FFF2-40B4-BE49-F238E27FC236}">
                <a16:creationId xmlns:a16="http://schemas.microsoft.com/office/drawing/2014/main" id="{7185D829-391A-F985-CE25-66B1E4C8ED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078" y="1489310"/>
            <a:ext cx="1701607" cy="1709204"/>
          </a:xfrm>
          <a:prstGeom prst="rect">
            <a:avLst/>
          </a:prstGeom>
        </p:spPr>
      </p:pic>
      <p:pic>
        <p:nvPicPr>
          <p:cNvPr id="15" name="Picture 14" descr="A fire department emblem with axes and a cross&#10;&#10;AI-generated content may be incorrect.">
            <a:extLst>
              <a:ext uri="{FF2B5EF4-FFF2-40B4-BE49-F238E27FC236}">
                <a16:creationId xmlns:a16="http://schemas.microsoft.com/office/drawing/2014/main" id="{C28E080D-F438-2E42-697E-A7960DE19B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38" y="4121225"/>
            <a:ext cx="1996065" cy="1991906"/>
          </a:xfrm>
          <a:prstGeom prst="rect">
            <a:avLst/>
          </a:prstGeom>
        </p:spPr>
      </p:pic>
      <p:pic>
        <p:nvPicPr>
          <p:cNvPr id="17" name="Picture 16" descr="A red and blue logo with blue text&#10;&#10;AI-generated content may be incorrect.">
            <a:extLst>
              <a:ext uri="{FF2B5EF4-FFF2-40B4-BE49-F238E27FC236}">
                <a16:creationId xmlns:a16="http://schemas.microsoft.com/office/drawing/2014/main" id="{840F8880-0479-9C43-5B7F-EA7CA0FDEA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92" y="3017078"/>
            <a:ext cx="1590556" cy="19238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2A4E78-6D8D-7F7E-F7F6-6842273D557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86790"/>
          <a:stretch>
            <a:fillRect/>
          </a:stretch>
        </p:blipFill>
        <p:spPr>
          <a:xfrm>
            <a:off x="4447148" y="4032090"/>
            <a:ext cx="1610591" cy="217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631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26DF0-8DC1-D599-DF73-1DBB460EC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376" y="457482"/>
            <a:ext cx="10058400" cy="903538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3525D-C8A9-7D12-9508-7FDFDDF76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886" y="2349534"/>
            <a:ext cx="3679744" cy="2636451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1" dirty="0"/>
              <a:t>Krystle Brogna, AICP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Senior Planner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Planwest Partners, Inc.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(707) 825-8260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krystleb@planwestpartners.com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E08F0F0-F1E1-0B07-AE50-4ED8E7CF26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50820"/>
            <a:ext cx="4264114" cy="825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0472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3FD8A0-1A35-2C1C-796D-1B97D9943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8921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Fallen Leaf Lake </a:t>
            </a:r>
            <a:r>
              <a:rPr lang="en-US" dirty="0" err="1"/>
              <a:t>FPD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4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6DEF4-EE5E-982D-3BBD-5D04EE70F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376" y="189431"/>
            <a:ext cx="10058400" cy="1106174"/>
          </a:xfrm>
        </p:spPr>
        <p:txBody>
          <a:bodyPr/>
          <a:lstStyle/>
          <a:p>
            <a:r>
              <a:rPr lang="en-US" dirty="0"/>
              <a:t>Agency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053FA-B05D-EC8F-488B-7AE31BF04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3682"/>
            <a:ext cx="6751320" cy="5203767"/>
          </a:xfrm>
        </p:spPr>
        <p:txBody>
          <a:bodyPr numCol="1">
            <a:normAutofit/>
          </a:bodyPr>
          <a:lstStyle/>
          <a:p>
            <a:r>
              <a:rPr lang="en-US" sz="2400" dirty="0"/>
              <a:t>Formation: 1982</a:t>
            </a:r>
          </a:p>
          <a:p>
            <a:r>
              <a:rPr lang="en-US" sz="2400" dirty="0"/>
              <a:t>Boundary Area: 3,377 acres</a:t>
            </a:r>
          </a:p>
          <a:p>
            <a:r>
              <a:rPr lang="en-US" sz="2400" dirty="0"/>
              <a:t>Population: </a:t>
            </a:r>
          </a:p>
          <a:p>
            <a:pPr lvl="1"/>
            <a:r>
              <a:rPr lang="en-US" sz="2000" dirty="0"/>
              <a:t>5-33 residents year-round</a:t>
            </a:r>
          </a:p>
          <a:p>
            <a:pPr lvl="1"/>
            <a:r>
              <a:rPr lang="en-US" sz="2000" dirty="0"/>
              <a:t>Up to 1,500 visitors during busy weekends</a:t>
            </a:r>
          </a:p>
          <a:p>
            <a:r>
              <a:rPr lang="en-US" sz="2400" dirty="0"/>
              <a:t>Staffing: 14 paid, 8-10 paid on-call, 4 volunteers</a:t>
            </a:r>
          </a:p>
          <a:p>
            <a:r>
              <a:rPr lang="en-US" sz="2400" dirty="0"/>
              <a:t>Services: </a:t>
            </a:r>
          </a:p>
          <a:p>
            <a:pPr lvl="1"/>
            <a:r>
              <a:rPr lang="en-US" sz="2000" dirty="0"/>
              <a:t>Fire protection</a:t>
            </a:r>
          </a:p>
          <a:p>
            <a:pPr lvl="1"/>
            <a:r>
              <a:rPr lang="en-US" sz="2000" dirty="0"/>
              <a:t>Emergency medical response</a:t>
            </a:r>
          </a:p>
          <a:p>
            <a:pPr lvl="1"/>
            <a:r>
              <a:rPr lang="en-US" sz="2000" dirty="0"/>
              <a:t>Hazardous materials response</a:t>
            </a:r>
          </a:p>
          <a:p>
            <a:pPr lvl="1"/>
            <a:r>
              <a:rPr lang="en-US" sz="2000" dirty="0"/>
              <a:t>Defensible space inspections</a:t>
            </a:r>
          </a:p>
          <a:p>
            <a:pPr lvl="1"/>
            <a:r>
              <a:rPr lang="en-US" sz="2000" dirty="0"/>
              <a:t>Parks and recreation</a:t>
            </a:r>
          </a:p>
        </p:txBody>
      </p:sp>
      <p:pic>
        <p:nvPicPr>
          <p:cNvPr id="4" name="Picture 3" descr="A logo of a mountain and lake&#10;&#10;AI-generated content may be incorrect.">
            <a:extLst>
              <a:ext uri="{FF2B5EF4-FFF2-40B4-BE49-F238E27FC236}">
                <a16:creationId xmlns:a16="http://schemas.microsoft.com/office/drawing/2014/main" id="{861ED192-B7B2-7136-75FD-C22AA4E5D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822" y="2034139"/>
            <a:ext cx="3192978" cy="319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66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mountain range&#10;&#10;AI-generated content may be incorrect.">
            <a:extLst>
              <a:ext uri="{FF2B5EF4-FFF2-40B4-BE49-F238E27FC236}">
                <a16:creationId xmlns:a16="http://schemas.microsoft.com/office/drawing/2014/main" id="{AD385EA2-6A93-BCF5-4527-1F59875ADD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2" t="9084" r="20237" b="9161"/>
          <a:stretch>
            <a:fillRect/>
          </a:stretch>
        </p:blipFill>
        <p:spPr bwMode="auto">
          <a:xfrm rot="5400000">
            <a:off x="2692520" y="-2234029"/>
            <a:ext cx="6824279" cy="11336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1B9329-DF1A-47C2-43C3-F0B2D6B896E9}"/>
              </a:ext>
            </a:extLst>
          </p:cNvPr>
          <p:cNvSpPr/>
          <p:nvPr/>
        </p:nvSpPr>
        <p:spPr>
          <a:xfrm>
            <a:off x="8769927" y="1330036"/>
            <a:ext cx="1361209" cy="14859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332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204C9-BFA1-C6B8-1F5A-E84BD3CE2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861B06-ED7B-07C3-0FBC-9CA8E2009F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7" t="3339" r="12121" b="4693"/>
          <a:stretch>
            <a:fillRect/>
          </a:stretch>
        </p:blipFill>
        <p:spPr bwMode="auto">
          <a:xfrm>
            <a:off x="7042772" y="85342"/>
            <a:ext cx="4259116" cy="66873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F5C5C7-CBC8-EC58-5F31-46766DD219C1}"/>
              </a:ext>
            </a:extLst>
          </p:cNvPr>
          <p:cNvGrpSpPr/>
          <p:nvPr/>
        </p:nvGrpSpPr>
        <p:grpSpPr>
          <a:xfrm>
            <a:off x="890112" y="762048"/>
            <a:ext cx="5368896" cy="5333903"/>
            <a:chOff x="1007420" y="1040771"/>
            <a:chExt cx="4635796" cy="4776458"/>
          </a:xfrm>
        </p:grpSpPr>
        <p:pic>
          <p:nvPicPr>
            <p:cNvPr id="4" name="Picture 3" descr="A map of a mountain range&#10;&#10;AI-generated content may be incorrect.">
              <a:extLst>
                <a:ext uri="{FF2B5EF4-FFF2-40B4-BE49-F238E27FC236}">
                  <a16:creationId xmlns:a16="http://schemas.microsoft.com/office/drawing/2014/main" id="{55CD21C8-4D3F-DEAB-C1BF-230C9357B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25" t="17528" r="56577" b="69948"/>
            <a:stretch>
              <a:fillRect/>
            </a:stretch>
          </p:blipFill>
          <p:spPr bwMode="auto">
            <a:xfrm rot="5400000">
              <a:off x="937089" y="1111102"/>
              <a:ext cx="4776458" cy="463579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6549115-3F31-B020-5A06-A38CCB32E2E8}"/>
                </a:ext>
              </a:extLst>
            </p:cNvPr>
            <p:cNvSpPr/>
            <p:nvPr/>
          </p:nvSpPr>
          <p:spPr>
            <a:xfrm>
              <a:off x="2080743" y="3165734"/>
              <a:ext cx="720122" cy="673098"/>
            </a:xfrm>
            <a:custGeom>
              <a:avLst/>
              <a:gdLst>
                <a:gd name="csX0" fmla="*/ 11668 w 720122"/>
                <a:gd name="csY0" fmla="*/ 673098 h 673098"/>
                <a:gd name="csX1" fmla="*/ 11668 w 720122"/>
                <a:gd name="csY1" fmla="*/ 401250 h 673098"/>
                <a:gd name="csX2" fmla="*/ 102284 w 720122"/>
                <a:gd name="csY2" fmla="*/ 393012 h 673098"/>
                <a:gd name="csX3" fmla="*/ 332943 w 720122"/>
                <a:gd name="csY3" fmla="*/ 14071 h 673098"/>
                <a:gd name="csX4" fmla="*/ 357657 w 720122"/>
                <a:gd name="csY4" fmla="*/ 5834 h 673098"/>
                <a:gd name="csX5" fmla="*/ 613030 w 720122"/>
                <a:gd name="csY5" fmla="*/ 14071 h 673098"/>
                <a:gd name="csX6" fmla="*/ 621268 w 720122"/>
                <a:gd name="csY6" fmla="*/ 96450 h 673098"/>
                <a:gd name="csX7" fmla="*/ 629506 w 720122"/>
                <a:gd name="csY7" fmla="*/ 195304 h 673098"/>
                <a:gd name="csX8" fmla="*/ 720122 w 720122"/>
                <a:gd name="csY8" fmla="*/ 203542 h 673098"/>
                <a:gd name="csX9" fmla="*/ 703646 w 720122"/>
                <a:gd name="csY9" fmla="*/ 582482 h 673098"/>
                <a:gd name="csX10" fmla="*/ 670695 w 720122"/>
                <a:gd name="csY10" fmla="*/ 598958 h 673098"/>
                <a:gd name="csX11" fmla="*/ 645981 w 720122"/>
                <a:gd name="csY11" fmla="*/ 607196 h 673098"/>
                <a:gd name="csX12" fmla="*/ 596554 w 720122"/>
                <a:gd name="csY12" fmla="*/ 615434 h 673098"/>
                <a:gd name="csX13" fmla="*/ 596554 w 720122"/>
                <a:gd name="csY13" fmla="*/ 648385 h 6730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720122" h="673098">
                  <a:moveTo>
                    <a:pt x="11668" y="673098"/>
                  </a:moveTo>
                  <a:cubicBezTo>
                    <a:pt x="6421" y="610139"/>
                    <a:pt x="-11736" y="444157"/>
                    <a:pt x="11668" y="401250"/>
                  </a:cubicBezTo>
                  <a:cubicBezTo>
                    <a:pt x="26192" y="374624"/>
                    <a:pt x="72079" y="395758"/>
                    <a:pt x="102284" y="393012"/>
                  </a:cubicBezTo>
                  <a:cubicBezTo>
                    <a:pt x="112550" y="-68963"/>
                    <a:pt x="-13220" y="37148"/>
                    <a:pt x="332943" y="14071"/>
                  </a:cubicBezTo>
                  <a:cubicBezTo>
                    <a:pt x="341607" y="13493"/>
                    <a:pt x="349419" y="8580"/>
                    <a:pt x="357657" y="5834"/>
                  </a:cubicBezTo>
                  <a:cubicBezTo>
                    <a:pt x="442781" y="8580"/>
                    <a:pt x="532487" y="-13616"/>
                    <a:pt x="613030" y="14071"/>
                  </a:cubicBezTo>
                  <a:cubicBezTo>
                    <a:pt x="639128" y="23042"/>
                    <a:pt x="618769" y="68967"/>
                    <a:pt x="621268" y="96450"/>
                  </a:cubicBezTo>
                  <a:cubicBezTo>
                    <a:pt x="624262" y="129380"/>
                    <a:pt x="607078" y="171007"/>
                    <a:pt x="629506" y="195304"/>
                  </a:cubicBezTo>
                  <a:cubicBezTo>
                    <a:pt x="650078" y="217591"/>
                    <a:pt x="689917" y="200796"/>
                    <a:pt x="720122" y="203542"/>
                  </a:cubicBezTo>
                  <a:cubicBezTo>
                    <a:pt x="714630" y="329855"/>
                    <a:pt x="719328" y="457026"/>
                    <a:pt x="703646" y="582482"/>
                  </a:cubicBezTo>
                  <a:cubicBezTo>
                    <a:pt x="702123" y="594667"/>
                    <a:pt x="681982" y="594121"/>
                    <a:pt x="670695" y="598958"/>
                  </a:cubicBezTo>
                  <a:cubicBezTo>
                    <a:pt x="662714" y="602379"/>
                    <a:pt x="654458" y="605312"/>
                    <a:pt x="645981" y="607196"/>
                  </a:cubicBezTo>
                  <a:cubicBezTo>
                    <a:pt x="629676" y="610819"/>
                    <a:pt x="609386" y="604741"/>
                    <a:pt x="596554" y="615434"/>
                  </a:cubicBezTo>
                  <a:cubicBezTo>
                    <a:pt x="588116" y="622466"/>
                    <a:pt x="596554" y="637401"/>
                    <a:pt x="596554" y="64838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82C0567-71D8-4510-D950-56562CCC44AD}"/>
                </a:ext>
              </a:extLst>
            </p:cNvPr>
            <p:cNvSpPr/>
            <p:nvPr/>
          </p:nvSpPr>
          <p:spPr>
            <a:xfrm>
              <a:off x="1568934" y="4069491"/>
              <a:ext cx="968597" cy="551935"/>
            </a:xfrm>
            <a:custGeom>
              <a:avLst/>
              <a:gdLst>
                <a:gd name="csX0" fmla="*/ 490149 w 1017371"/>
                <a:gd name="csY0" fmla="*/ 0 h 581304"/>
                <a:gd name="csX1" fmla="*/ 473673 w 1017371"/>
                <a:gd name="csY1" fmla="*/ 41189 h 581304"/>
                <a:gd name="csX2" fmla="*/ 481911 w 1017371"/>
                <a:gd name="csY2" fmla="*/ 238897 h 581304"/>
                <a:gd name="csX3" fmla="*/ 448960 w 1017371"/>
                <a:gd name="csY3" fmla="*/ 255373 h 581304"/>
                <a:gd name="csX4" fmla="*/ 218300 w 1017371"/>
                <a:gd name="csY4" fmla="*/ 263611 h 581304"/>
                <a:gd name="csX5" fmla="*/ 177111 w 1017371"/>
                <a:gd name="csY5" fmla="*/ 271849 h 581304"/>
                <a:gd name="csX6" fmla="*/ 152398 w 1017371"/>
                <a:gd name="csY6" fmla="*/ 280086 h 581304"/>
                <a:gd name="csX7" fmla="*/ 70019 w 1017371"/>
                <a:gd name="csY7" fmla="*/ 288324 h 581304"/>
                <a:gd name="csX8" fmla="*/ 61782 w 1017371"/>
                <a:gd name="csY8" fmla="*/ 354227 h 581304"/>
                <a:gd name="csX9" fmla="*/ 4117 w 1017371"/>
                <a:gd name="csY9" fmla="*/ 362465 h 581304"/>
                <a:gd name="csX10" fmla="*/ 12355 w 1017371"/>
                <a:gd name="csY10" fmla="*/ 420130 h 581304"/>
                <a:gd name="csX11" fmla="*/ 28830 w 1017371"/>
                <a:gd name="csY11" fmla="*/ 477794 h 581304"/>
                <a:gd name="csX12" fmla="*/ 37068 w 1017371"/>
                <a:gd name="csY12" fmla="*/ 551935 h 581304"/>
                <a:gd name="csX13" fmla="*/ 531338 w 1017371"/>
                <a:gd name="csY13" fmla="*/ 535459 h 581304"/>
                <a:gd name="csX14" fmla="*/ 539576 w 1017371"/>
                <a:gd name="csY14" fmla="*/ 436605 h 581304"/>
                <a:gd name="csX15" fmla="*/ 720809 w 1017371"/>
                <a:gd name="csY15" fmla="*/ 428367 h 581304"/>
                <a:gd name="csX16" fmla="*/ 778473 w 1017371"/>
                <a:gd name="csY16" fmla="*/ 395416 h 581304"/>
                <a:gd name="csX17" fmla="*/ 902041 w 1017371"/>
                <a:gd name="csY17" fmla="*/ 370703 h 581304"/>
                <a:gd name="csX18" fmla="*/ 910279 w 1017371"/>
                <a:gd name="csY18" fmla="*/ 329513 h 581304"/>
                <a:gd name="csX19" fmla="*/ 1017371 w 1017371"/>
                <a:gd name="csY19" fmla="*/ 304800 h 581304"/>
                <a:gd name="csX20" fmla="*/ 1000895 w 1017371"/>
                <a:gd name="csY20" fmla="*/ 255373 h 581304"/>
                <a:gd name="csX21" fmla="*/ 984419 w 1017371"/>
                <a:gd name="csY21" fmla="*/ 32951 h 581304"/>
                <a:gd name="csX0" fmla="*/ 490149 w 1019801"/>
                <a:gd name="csY0" fmla="*/ 0 h 581304"/>
                <a:gd name="csX1" fmla="*/ 473673 w 1019801"/>
                <a:gd name="csY1" fmla="*/ 41189 h 581304"/>
                <a:gd name="csX2" fmla="*/ 481911 w 1019801"/>
                <a:gd name="csY2" fmla="*/ 238897 h 581304"/>
                <a:gd name="csX3" fmla="*/ 448960 w 1019801"/>
                <a:gd name="csY3" fmla="*/ 255373 h 581304"/>
                <a:gd name="csX4" fmla="*/ 218300 w 1019801"/>
                <a:gd name="csY4" fmla="*/ 263611 h 581304"/>
                <a:gd name="csX5" fmla="*/ 177111 w 1019801"/>
                <a:gd name="csY5" fmla="*/ 271849 h 581304"/>
                <a:gd name="csX6" fmla="*/ 152398 w 1019801"/>
                <a:gd name="csY6" fmla="*/ 280086 h 581304"/>
                <a:gd name="csX7" fmla="*/ 70019 w 1019801"/>
                <a:gd name="csY7" fmla="*/ 288324 h 581304"/>
                <a:gd name="csX8" fmla="*/ 61782 w 1019801"/>
                <a:gd name="csY8" fmla="*/ 354227 h 581304"/>
                <a:gd name="csX9" fmla="*/ 4117 w 1019801"/>
                <a:gd name="csY9" fmla="*/ 362465 h 581304"/>
                <a:gd name="csX10" fmla="*/ 12355 w 1019801"/>
                <a:gd name="csY10" fmla="*/ 420130 h 581304"/>
                <a:gd name="csX11" fmla="*/ 28830 w 1019801"/>
                <a:gd name="csY11" fmla="*/ 477794 h 581304"/>
                <a:gd name="csX12" fmla="*/ 37068 w 1019801"/>
                <a:gd name="csY12" fmla="*/ 551935 h 581304"/>
                <a:gd name="csX13" fmla="*/ 531338 w 1019801"/>
                <a:gd name="csY13" fmla="*/ 535459 h 581304"/>
                <a:gd name="csX14" fmla="*/ 539576 w 1019801"/>
                <a:gd name="csY14" fmla="*/ 436605 h 581304"/>
                <a:gd name="csX15" fmla="*/ 720809 w 1019801"/>
                <a:gd name="csY15" fmla="*/ 428367 h 581304"/>
                <a:gd name="csX16" fmla="*/ 778473 w 1019801"/>
                <a:gd name="csY16" fmla="*/ 395416 h 581304"/>
                <a:gd name="csX17" fmla="*/ 902041 w 1019801"/>
                <a:gd name="csY17" fmla="*/ 370703 h 581304"/>
                <a:gd name="csX18" fmla="*/ 910279 w 1019801"/>
                <a:gd name="csY18" fmla="*/ 329513 h 581304"/>
                <a:gd name="csX19" fmla="*/ 1017371 w 1019801"/>
                <a:gd name="csY19" fmla="*/ 304800 h 581304"/>
                <a:gd name="csX20" fmla="*/ 984419 w 1019801"/>
                <a:gd name="csY20" fmla="*/ 32951 h 581304"/>
                <a:gd name="csX0" fmla="*/ 490149 w 1001173"/>
                <a:gd name="csY0" fmla="*/ 0 h 581304"/>
                <a:gd name="csX1" fmla="*/ 473673 w 1001173"/>
                <a:gd name="csY1" fmla="*/ 41189 h 581304"/>
                <a:gd name="csX2" fmla="*/ 481911 w 1001173"/>
                <a:gd name="csY2" fmla="*/ 238897 h 581304"/>
                <a:gd name="csX3" fmla="*/ 448960 w 1001173"/>
                <a:gd name="csY3" fmla="*/ 255373 h 581304"/>
                <a:gd name="csX4" fmla="*/ 218300 w 1001173"/>
                <a:gd name="csY4" fmla="*/ 263611 h 581304"/>
                <a:gd name="csX5" fmla="*/ 177111 w 1001173"/>
                <a:gd name="csY5" fmla="*/ 271849 h 581304"/>
                <a:gd name="csX6" fmla="*/ 152398 w 1001173"/>
                <a:gd name="csY6" fmla="*/ 280086 h 581304"/>
                <a:gd name="csX7" fmla="*/ 70019 w 1001173"/>
                <a:gd name="csY7" fmla="*/ 288324 h 581304"/>
                <a:gd name="csX8" fmla="*/ 61782 w 1001173"/>
                <a:gd name="csY8" fmla="*/ 354227 h 581304"/>
                <a:gd name="csX9" fmla="*/ 4117 w 1001173"/>
                <a:gd name="csY9" fmla="*/ 362465 h 581304"/>
                <a:gd name="csX10" fmla="*/ 12355 w 1001173"/>
                <a:gd name="csY10" fmla="*/ 420130 h 581304"/>
                <a:gd name="csX11" fmla="*/ 28830 w 1001173"/>
                <a:gd name="csY11" fmla="*/ 477794 h 581304"/>
                <a:gd name="csX12" fmla="*/ 37068 w 1001173"/>
                <a:gd name="csY12" fmla="*/ 551935 h 581304"/>
                <a:gd name="csX13" fmla="*/ 531338 w 1001173"/>
                <a:gd name="csY13" fmla="*/ 535459 h 581304"/>
                <a:gd name="csX14" fmla="*/ 539576 w 1001173"/>
                <a:gd name="csY14" fmla="*/ 436605 h 581304"/>
                <a:gd name="csX15" fmla="*/ 720809 w 1001173"/>
                <a:gd name="csY15" fmla="*/ 428367 h 581304"/>
                <a:gd name="csX16" fmla="*/ 778473 w 1001173"/>
                <a:gd name="csY16" fmla="*/ 395416 h 581304"/>
                <a:gd name="csX17" fmla="*/ 902041 w 1001173"/>
                <a:gd name="csY17" fmla="*/ 370703 h 581304"/>
                <a:gd name="csX18" fmla="*/ 910279 w 1001173"/>
                <a:gd name="csY18" fmla="*/ 329513 h 581304"/>
                <a:gd name="csX19" fmla="*/ 996951 w 1001173"/>
                <a:gd name="csY19" fmla="*/ 291187 h 581304"/>
                <a:gd name="csX20" fmla="*/ 984419 w 1001173"/>
                <a:gd name="csY20" fmla="*/ 32951 h 581304"/>
                <a:gd name="csX0" fmla="*/ 490149 w 1001173"/>
                <a:gd name="csY0" fmla="*/ 0 h 581304"/>
                <a:gd name="csX1" fmla="*/ 473673 w 1001173"/>
                <a:gd name="csY1" fmla="*/ 41189 h 581304"/>
                <a:gd name="csX2" fmla="*/ 481911 w 1001173"/>
                <a:gd name="csY2" fmla="*/ 238897 h 581304"/>
                <a:gd name="csX3" fmla="*/ 448960 w 1001173"/>
                <a:gd name="csY3" fmla="*/ 255373 h 581304"/>
                <a:gd name="csX4" fmla="*/ 218300 w 1001173"/>
                <a:gd name="csY4" fmla="*/ 263611 h 581304"/>
                <a:gd name="csX5" fmla="*/ 177111 w 1001173"/>
                <a:gd name="csY5" fmla="*/ 271849 h 581304"/>
                <a:gd name="csX6" fmla="*/ 152398 w 1001173"/>
                <a:gd name="csY6" fmla="*/ 280086 h 581304"/>
                <a:gd name="csX7" fmla="*/ 70019 w 1001173"/>
                <a:gd name="csY7" fmla="*/ 288324 h 581304"/>
                <a:gd name="csX8" fmla="*/ 61782 w 1001173"/>
                <a:gd name="csY8" fmla="*/ 354227 h 581304"/>
                <a:gd name="csX9" fmla="*/ 4117 w 1001173"/>
                <a:gd name="csY9" fmla="*/ 362465 h 581304"/>
                <a:gd name="csX10" fmla="*/ 12355 w 1001173"/>
                <a:gd name="csY10" fmla="*/ 420130 h 581304"/>
                <a:gd name="csX11" fmla="*/ 28830 w 1001173"/>
                <a:gd name="csY11" fmla="*/ 477794 h 581304"/>
                <a:gd name="csX12" fmla="*/ 37068 w 1001173"/>
                <a:gd name="csY12" fmla="*/ 551935 h 581304"/>
                <a:gd name="csX13" fmla="*/ 531338 w 1001173"/>
                <a:gd name="csY13" fmla="*/ 535459 h 581304"/>
                <a:gd name="csX14" fmla="*/ 539576 w 1001173"/>
                <a:gd name="csY14" fmla="*/ 436605 h 581304"/>
                <a:gd name="csX15" fmla="*/ 720809 w 1001173"/>
                <a:gd name="csY15" fmla="*/ 428367 h 581304"/>
                <a:gd name="csX16" fmla="*/ 778473 w 1001173"/>
                <a:gd name="csY16" fmla="*/ 395416 h 581304"/>
                <a:gd name="csX17" fmla="*/ 902041 w 1001173"/>
                <a:gd name="csY17" fmla="*/ 370703 h 581304"/>
                <a:gd name="csX18" fmla="*/ 910279 w 1001173"/>
                <a:gd name="csY18" fmla="*/ 306823 h 581304"/>
                <a:gd name="csX19" fmla="*/ 996951 w 1001173"/>
                <a:gd name="csY19" fmla="*/ 291187 h 581304"/>
                <a:gd name="csX20" fmla="*/ 984419 w 1001173"/>
                <a:gd name="csY20" fmla="*/ 32951 h 581304"/>
                <a:gd name="csX0" fmla="*/ 490149 w 1001173"/>
                <a:gd name="csY0" fmla="*/ 0 h 581304"/>
                <a:gd name="csX1" fmla="*/ 473673 w 1001173"/>
                <a:gd name="csY1" fmla="*/ 41189 h 581304"/>
                <a:gd name="csX2" fmla="*/ 481911 w 1001173"/>
                <a:gd name="csY2" fmla="*/ 238897 h 581304"/>
                <a:gd name="csX3" fmla="*/ 448960 w 1001173"/>
                <a:gd name="csY3" fmla="*/ 255373 h 581304"/>
                <a:gd name="csX4" fmla="*/ 218300 w 1001173"/>
                <a:gd name="csY4" fmla="*/ 263611 h 581304"/>
                <a:gd name="csX5" fmla="*/ 177111 w 1001173"/>
                <a:gd name="csY5" fmla="*/ 271849 h 581304"/>
                <a:gd name="csX6" fmla="*/ 152398 w 1001173"/>
                <a:gd name="csY6" fmla="*/ 280086 h 581304"/>
                <a:gd name="csX7" fmla="*/ 70019 w 1001173"/>
                <a:gd name="csY7" fmla="*/ 288324 h 581304"/>
                <a:gd name="csX8" fmla="*/ 61782 w 1001173"/>
                <a:gd name="csY8" fmla="*/ 354227 h 581304"/>
                <a:gd name="csX9" fmla="*/ 4117 w 1001173"/>
                <a:gd name="csY9" fmla="*/ 362465 h 581304"/>
                <a:gd name="csX10" fmla="*/ 12355 w 1001173"/>
                <a:gd name="csY10" fmla="*/ 420130 h 581304"/>
                <a:gd name="csX11" fmla="*/ 28830 w 1001173"/>
                <a:gd name="csY11" fmla="*/ 477794 h 581304"/>
                <a:gd name="csX12" fmla="*/ 37068 w 1001173"/>
                <a:gd name="csY12" fmla="*/ 551935 h 581304"/>
                <a:gd name="csX13" fmla="*/ 531338 w 1001173"/>
                <a:gd name="csY13" fmla="*/ 535459 h 581304"/>
                <a:gd name="csX14" fmla="*/ 539576 w 1001173"/>
                <a:gd name="csY14" fmla="*/ 436605 h 581304"/>
                <a:gd name="csX15" fmla="*/ 720809 w 1001173"/>
                <a:gd name="csY15" fmla="*/ 428367 h 581304"/>
                <a:gd name="csX16" fmla="*/ 778473 w 1001173"/>
                <a:gd name="csY16" fmla="*/ 395416 h 581304"/>
                <a:gd name="csX17" fmla="*/ 881621 w 1001173"/>
                <a:gd name="csY17" fmla="*/ 422890 h 581304"/>
                <a:gd name="csX18" fmla="*/ 910279 w 1001173"/>
                <a:gd name="csY18" fmla="*/ 306823 h 581304"/>
                <a:gd name="csX19" fmla="*/ 996951 w 1001173"/>
                <a:gd name="csY19" fmla="*/ 291187 h 581304"/>
                <a:gd name="csX20" fmla="*/ 984419 w 1001173"/>
                <a:gd name="csY20" fmla="*/ 32951 h 581304"/>
                <a:gd name="csX0" fmla="*/ 490149 w 1001173"/>
                <a:gd name="csY0" fmla="*/ 0 h 581304"/>
                <a:gd name="csX1" fmla="*/ 473673 w 1001173"/>
                <a:gd name="csY1" fmla="*/ 41189 h 581304"/>
                <a:gd name="csX2" fmla="*/ 481911 w 1001173"/>
                <a:gd name="csY2" fmla="*/ 238897 h 581304"/>
                <a:gd name="csX3" fmla="*/ 448960 w 1001173"/>
                <a:gd name="csY3" fmla="*/ 255373 h 581304"/>
                <a:gd name="csX4" fmla="*/ 218300 w 1001173"/>
                <a:gd name="csY4" fmla="*/ 263611 h 581304"/>
                <a:gd name="csX5" fmla="*/ 177111 w 1001173"/>
                <a:gd name="csY5" fmla="*/ 271849 h 581304"/>
                <a:gd name="csX6" fmla="*/ 152398 w 1001173"/>
                <a:gd name="csY6" fmla="*/ 280086 h 581304"/>
                <a:gd name="csX7" fmla="*/ 70019 w 1001173"/>
                <a:gd name="csY7" fmla="*/ 288324 h 581304"/>
                <a:gd name="csX8" fmla="*/ 61782 w 1001173"/>
                <a:gd name="csY8" fmla="*/ 354227 h 581304"/>
                <a:gd name="csX9" fmla="*/ 4117 w 1001173"/>
                <a:gd name="csY9" fmla="*/ 362465 h 581304"/>
                <a:gd name="csX10" fmla="*/ 12355 w 1001173"/>
                <a:gd name="csY10" fmla="*/ 420130 h 581304"/>
                <a:gd name="csX11" fmla="*/ 28830 w 1001173"/>
                <a:gd name="csY11" fmla="*/ 477794 h 581304"/>
                <a:gd name="csX12" fmla="*/ 37068 w 1001173"/>
                <a:gd name="csY12" fmla="*/ 551935 h 581304"/>
                <a:gd name="csX13" fmla="*/ 531338 w 1001173"/>
                <a:gd name="csY13" fmla="*/ 535459 h 581304"/>
                <a:gd name="csX14" fmla="*/ 539576 w 1001173"/>
                <a:gd name="csY14" fmla="*/ 436605 h 581304"/>
                <a:gd name="csX15" fmla="*/ 720809 w 1001173"/>
                <a:gd name="csY15" fmla="*/ 428367 h 581304"/>
                <a:gd name="csX16" fmla="*/ 881621 w 1001173"/>
                <a:gd name="csY16" fmla="*/ 422890 h 581304"/>
                <a:gd name="csX17" fmla="*/ 910279 w 1001173"/>
                <a:gd name="csY17" fmla="*/ 306823 h 581304"/>
                <a:gd name="csX18" fmla="*/ 996951 w 1001173"/>
                <a:gd name="csY18" fmla="*/ 291187 h 581304"/>
                <a:gd name="csX19" fmla="*/ 984419 w 1001173"/>
                <a:gd name="csY19" fmla="*/ 32951 h 581304"/>
                <a:gd name="csX0" fmla="*/ 490149 w 1001173"/>
                <a:gd name="csY0" fmla="*/ 0 h 581304"/>
                <a:gd name="csX1" fmla="*/ 473673 w 1001173"/>
                <a:gd name="csY1" fmla="*/ 41189 h 581304"/>
                <a:gd name="csX2" fmla="*/ 481911 w 1001173"/>
                <a:gd name="csY2" fmla="*/ 238897 h 581304"/>
                <a:gd name="csX3" fmla="*/ 448960 w 1001173"/>
                <a:gd name="csY3" fmla="*/ 255373 h 581304"/>
                <a:gd name="csX4" fmla="*/ 218300 w 1001173"/>
                <a:gd name="csY4" fmla="*/ 263611 h 581304"/>
                <a:gd name="csX5" fmla="*/ 177111 w 1001173"/>
                <a:gd name="csY5" fmla="*/ 271849 h 581304"/>
                <a:gd name="csX6" fmla="*/ 152398 w 1001173"/>
                <a:gd name="csY6" fmla="*/ 280086 h 581304"/>
                <a:gd name="csX7" fmla="*/ 70019 w 1001173"/>
                <a:gd name="csY7" fmla="*/ 288324 h 581304"/>
                <a:gd name="csX8" fmla="*/ 61782 w 1001173"/>
                <a:gd name="csY8" fmla="*/ 354227 h 581304"/>
                <a:gd name="csX9" fmla="*/ 4117 w 1001173"/>
                <a:gd name="csY9" fmla="*/ 362465 h 581304"/>
                <a:gd name="csX10" fmla="*/ 12355 w 1001173"/>
                <a:gd name="csY10" fmla="*/ 420130 h 581304"/>
                <a:gd name="csX11" fmla="*/ 28830 w 1001173"/>
                <a:gd name="csY11" fmla="*/ 477794 h 581304"/>
                <a:gd name="csX12" fmla="*/ 37068 w 1001173"/>
                <a:gd name="csY12" fmla="*/ 551935 h 581304"/>
                <a:gd name="csX13" fmla="*/ 531338 w 1001173"/>
                <a:gd name="csY13" fmla="*/ 535459 h 581304"/>
                <a:gd name="csX14" fmla="*/ 539576 w 1001173"/>
                <a:gd name="csY14" fmla="*/ 436605 h 581304"/>
                <a:gd name="csX15" fmla="*/ 720809 w 1001173"/>
                <a:gd name="csY15" fmla="*/ 428367 h 581304"/>
                <a:gd name="csX16" fmla="*/ 897503 w 1001173"/>
                <a:gd name="csY16" fmla="*/ 400200 h 581304"/>
                <a:gd name="csX17" fmla="*/ 910279 w 1001173"/>
                <a:gd name="csY17" fmla="*/ 306823 h 581304"/>
                <a:gd name="csX18" fmla="*/ 996951 w 1001173"/>
                <a:gd name="csY18" fmla="*/ 291187 h 581304"/>
                <a:gd name="csX19" fmla="*/ 984419 w 1001173"/>
                <a:gd name="csY19" fmla="*/ 32951 h 581304"/>
                <a:gd name="csX0" fmla="*/ 490149 w 1001173"/>
                <a:gd name="csY0" fmla="*/ 0 h 581304"/>
                <a:gd name="csX1" fmla="*/ 473673 w 1001173"/>
                <a:gd name="csY1" fmla="*/ 41189 h 581304"/>
                <a:gd name="csX2" fmla="*/ 481911 w 1001173"/>
                <a:gd name="csY2" fmla="*/ 238897 h 581304"/>
                <a:gd name="csX3" fmla="*/ 448960 w 1001173"/>
                <a:gd name="csY3" fmla="*/ 255373 h 581304"/>
                <a:gd name="csX4" fmla="*/ 218300 w 1001173"/>
                <a:gd name="csY4" fmla="*/ 263611 h 581304"/>
                <a:gd name="csX5" fmla="*/ 177111 w 1001173"/>
                <a:gd name="csY5" fmla="*/ 271849 h 581304"/>
                <a:gd name="csX6" fmla="*/ 152398 w 1001173"/>
                <a:gd name="csY6" fmla="*/ 280086 h 581304"/>
                <a:gd name="csX7" fmla="*/ 70019 w 1001173"/>
                <a:gd name="csY7" fmla="*/ 288324 h 581304"/>
                <a:gd name="csX8" fmla="*/ 61782 w 1001173"/>
                <a:gd name="csY8" fmla="*/ 354227 h 581304"/>
                <a:gd name="csX9" fmla="*/ 4117 w 1001173"/>
                <a:gd name="csY9" fmla="*/ 362465 h 581304"/>
                <a:gd name="csX10" fmla="*/ 12355 w 1001173"/>
                <a:gd name="csY10" fmla="*/ 420130 h 581304"/>
                <a:gd name="csX11" fmla="*/ 28830 w 1001173"/>
                <a:gd name="csY11" fmla="*/ 477794 h 581304"/>
                <a:gd name="csX12" fmla="*/ 37068 w 1001173"/>
                <a:gd name="csY12" fmla="*/ 551935 h 581304"/>
                <a:gd name="csX13" fmla="*/ 531338 w 1001173"/>
                <a:gd name="csY13" fmla="*/ 535459 h 581304"/>
                <a:gd name="csX14" fmla="*/ 539576 w 1001173"/>
                <a:gd name="csY14" fmla="*/ 436605 h 581304"/>
                <a:gd name="csX15" fmla="*/ 716271 w 1001173"/>
                <a:gd name="csY15" fmla="*/ 417022 h 581304"/>
                <a:gd name="csX16" fmla="*/ 897503 w 1001173"/>
                <a:gd name="csY16" fmla="*/ 400200 h 581304"/>
                <a:gd name="csX17" fmla="*/ 910279 w 1001173"/>
                <a:gd name="csY17" fmla="*/ 306823 h 581304"/>
                <a:gd name="csX18" fmla="*/ 996951 w 1001173"/>
                <a:gd name="csY18" fmla="*/ 291187 h 581304"/>
                <a:gd name="csX19" fmla="*/ 984419 w 1001173"/>
                <a:gd name="csY19" fmla="*/ 32951 h 581304"/>
                <a:gd name="csX0" fmla="*/ 490149 w 1001173"/>
                <a:gd name="csY0" fmla="*/ 0 h 581304"/>
                <a:gd name="csX1" fmla="*/ 473673 w 1001173"/>
                <a:gd name="csY1" fmla="*/ 41189 h 581304"/>
                <a:gd name="csX2" fmla="*/ 481911 w 1001173"/>
                <a:gd name="csY2" fmla="*/ 238897 h 581304"/>
                <a:gd name="csX3" fmla="*/ 448960 w 1001173"/>
                <a:gd name="csY3" fmla="*/ 255373 h 581304"/>
                <a:gd name="csX4" fmla="*/ 218300 w 1001173"/>
                <a:gd name="csY4" fmla="*/ 263611 h 581304"/>
                <a:gd name="csX5" fmla="*/ 177111 w 1001173"/>
                <a:gd name="csY5" fmla="*/ 271849 h 581304"/>
                <a:gd name="csX6" fmla="*/ 152398 w 1001173"/>
                <a:gd name="csY6" fmla="*/ 280086 h 581304"/>
                <a:gd name="csX7" fmla="*/ 70019 w 1001173"/>
                <a:gd name="csY7" fmla="*/ 288324 h 581304"/>
                <a:gd name="csX8" fmla="*/ 61782 w 1001173"/>
                <a:gd name="csY8" fmla="*/ 354227 h 581304"/>
                <a:gd name="csX9" fmla="*/ 4117 w 1001173"/>
                <a:gd name="csY9" fmla="*/ 362465 h 581304"/>
                <a:gd name="csX10" fmla="*/ 12355 w 1001173"/>
                <a:gd name="csY10" fmla="*/ 420130 h 581304"/>
                <a:gd name="csX11" fmla="*/ 28830 w 1001173"/>
                <a:gd name="csY11" fmla="*/ 477794 h 581304"/>
                <a:gd name="csX12" fmla="*/ 37068 w 1001173"/>
                <a:gd name="csY12" fmla="*/ 551935 h 581304"/>
                <a:gd name="csX13" fmla="*/ 531338 w 1001173"/>
                <a:gd name="csY13" fmla="*/ 535459 h 581304"/>
                <a:gd name="csX14" fmla="*/ 532769 w 1001173"/>
                <a:gd name="csY14" fmla="*/ 427529 h 581304"/>
                <a:gd name="csX15" fmla="*/ 716271 w 1001173"/>
                <a:gd name="csY15" fmla="*/ 417022 h 581304"/>
                <a:gd name="csX16" fmla="*/ 897503 w 1001173"/>
                <a:gd name="csY16" fmla="*/ 400200 h 581304"/>
                <a:gd name="csX17" fmla="*/ 910279 w 1001173"/>
                <a:gd name="csY17" fmla="*/ 306823 h 581304"/>
                <a:gd name="csX18" fmla="*/ 996951 w 1001173"/>
                <a:gd name="csY18" fmla="*/ 291187 h 581304"/>
                <a:gd name="csX19" fmla="*/ 984419 w 1001173"/>
                <a:gd name="csY19" fmla="*/ 32951 h 581304"/>
                <a:gd name="csX0" fmla="*/ 490149 w 1001173"/>
                <a:gd name="csY0" fmla="*/ 0 h 567103"/>
                <a:gd name="csX1" fmla="*/ 473673 w 1001173"/>
                <a:gd name="csY1" fmla="*/ 41189 h 567103"/>
                <a:gd name="csX2" fmla="*/ 481911 w 1001173"/>
                <a:gd name="csY2" fmla="*/ 238897 h 567103"/>
                <a:gd name="csX3" fmla="*/ 448960 w 1001173"/>
                <a:gd name="csY3" fmla="*/ 255373 h 567103"/>
                <a:gd name="csX4" fmla="*/ 218300 w 1001173"/>
                <a:gd name="csY4" fmla="*/ 263611 h 567103"/>
                <a:gd name="csX5" fmla="*/ 177111 w 1001173"/>
                <a:gd name="csY5" fmla="*/ 271849 h 567103"/>
                <a:gd name="csX6" fmla="*/ 152398 w 1001173"/>
                <a:gd name="csY6" fmla="*/ 280086 h 567103"/>
                <a:gd name="csX7" fmla="*/ 70019 w 1001173"/>
                <a:gd name="csY7" fmla="*/ 288324 h 567103"/>
                <a:gd name="csX8" fmla="*/ 61782 w 1001173"/>
                <a:gd name="csY8" fmla="*/ 354227 h 567103"/>
                <a:gd name="csX9" fmla="*/ 4117 w 1001173"/>
                <a:gd name="csY9" fmla="*/ 362465 h 567103"/>
                <a:gd name="csX10" fmla="*/ 12355 w 1001173"/>
                <a:gd name="csY10" fmla="*/ 420130 h 567103"/>
                <a:gd name="csX11" fmla="*/ 28830 w 1001173"/>
                <a:gd name="csY11" fmla="*/ 477794 h 567103"/>
                <a:gd name="csX12" fmla="*/ 37068 w 1001173"/>
                <a:gd name="csY12" fmla="*/ 551935 h 567103"/>
                <a:gd name="csX13" fmla="*/ 531338 w 1001173"/>
                <a:gd name="csY13" fmla="*/ 535459 h 567103"/>
                <a:gd name="csX14" fmla="*/ 532769 w 1001173"/>
                <a:gd name="csY14" fmla="*/ 427529 h 567103"/>
                <a:gd name="csX15" fmla="*/ 716271 w 1001173"/>
                <a:gd name="csY15" fmla="*/ 417022 h 567103"/>
                <a:gd name="csX16" fmla="*/ 897503 w 1001173"/>
                <a:gd name="csY16" fmla="*/ 400200 h 567103"/>
                <a:gd name="csX17" fmla="*/ 910279 w 1001173"/>
                <a:gd name="csY17" fmla="*/ 306823 h 567103"/>
                <a:gd name="csX18" fmla="*/ 996951 w 1001173"/>
                <a:gd name="csY18" fmla="*/ 291187 h 567103"/>
                <a:gd name="csX19" fmla="*/ 984419 w 1001173"/>
                <a:gd name="csY19" fmla="*/ 32951 h 567103"/>
                <a:gd name="csX0" fmla="*/ 490149 w 1001173"/>
                <a:gd name="csY0" fmla="*/ 0 h 551940"/>
                <a:gd name="csX1" fmla="*/ 473673 w 1001173"/>
                <a:gd name="csY1" fmla="*/ 41189 h 551940"/>
                <a:gd name="csX2" fmla="*/ 481911 w 1001173"/>
                <a:gd name="csY2" fmla="*/ 238897 h 551940"/>
                <a:gd name="csX3" fmla="*/ 448960 w 1001173"/>
                <a:gd name="csY3" fmla="*/ 255373 h 551940"/>
                <a:gd name="csX4" fmla="*/ 218300 w 1001173"/>
                <a:gd name="csY4" fmla="*/ 263611 h 551940"/>
                <a:gd name="csX5" fmla="*/ 177111 w 1001173"/>
                <a:gd name="csY5" fmla="*/ 271849 h 551940"/>
                <a:gd name="csX6" fmla="*/ 152398 w 1001173"/>
                <a:gd name="csY6" fmla="*/ 280086 h 551940"/>
                <a:gd name="csX7" fmla="*/ 70019 w 1001173"/>
                <a:gd name="csY7" fmla="*/ 288324 h 551940"/>
                <a:gd name="csX8" fmla="*/ 61782 w 1001173"/>
                <a:gd name="csY8" fmla="*/ 354227 h 551940"/>
                <a:gd name="csX9" fmla="*/ 4117 w 1001173"/>
                <a:gd name="csY9" fmla="*/ 362465 h 551940"/>
                <a:gd name="csX10" fmla="*/ 12355 w 1001173"/>
                <a:gd name="csY10" fmla="*/ 420130 h 551940"/>
                <a:gd name="csX11" fmla="*/ 28830 w 1001173"/>
                <a:gd name="csY11" fmla="*/ 477794 h 551940"/>
                <a:gd name="csX12" fmla="*/ 37068 w 1001173"/>
                <a:gd name="csY12" fmla="*/ 551935 h 551940"/>
                <a:gd name="csX13" fmla="*/ 531338 w 1001173"/>
                <a:gd name="csY13" fmla="*/ 535459 h 551940"/>
                <a:gd name="csX14" fmla="*/ 532769 w 1001173"/>
                <a:gd name="csY14" fmla="*/ 427529 h 551940"/>
                <a:gd name="csX15" fmla="*/ 716271 w 1001173"/>
                <a:gd name="csY15" fmla="*/ 417022 h 551940"/>
                <a:gd name="csX16" fmla="*/ 897503 w 1001173"/>
                <a:gd name="csY16" fmla="*/ 400200 h 551940"/>
                <a:gd name="csX17" fmla="*/ 910279 w 1001173"/>
                <a:gd name="csY17" fmla="*/ 306823 h 551940"/>
                <a:gd name="csX18" fmla="*/ 996951 w 1001173"/>
                <a:gd name="csY18" fmla="*/ 291187 h 551940"/>
                <a:gd name="csX19" fmla="*/ 984419 w 1001173"/>
                <a:gd name="csY19" fmla="*/ 32951 h 551940"/>
                <a:gd name="csX0" fmla="*/ 497565 w 1008589"/>
                <a:gd name="csY0" fmla="*/ 0 h 557000"/>
                <a:gd name="csX1" fmla="*/ 481089 w 1008589"/>
                <a:gd name="csY1" fmla="*/ 41189 h 557000"/>
                <a:gd name="csX2" fmla="*/ 489327 w 1008589"/>
                <a:gd name="csY2" fmla="*/ 238897 h 557000"/>
                <a:gd name="csX3" fmla="*/ 456376 w 1008589"/>
                <a:gd name="csY3" fmla="*/ 255373 h 557000"/>
                <a:gd name="csX4" fmla="*/ 225716 w 1008589"/>
                <a:gd name="csY4" fmla="*/ 263611 h 557000"/>
                <a:gd name="csX5" fmla="*/ 184527 w 1008589"/>
                <a:gd name="csY5" fmla="*/ 271849 h 557000"/>
                <a:gd name="csX6" fmla="*/ 159814 w 1008589"/>
                <a:gd name="csY6" fmla="*/ 280086 h 557000"/>
                <a:gd name="csX7" fmla="*/ 77435 w 1008589"/>
                <a:gd name="csY7" fmla="*/ 288324 h 557000"/>
                <a:gd name="csX8" fmla="*/ 69198 w 1008589"/>
                <a:gd name="csY8" fmla="*/ 354227 h 557000"/>
                <a:gd name="csX9" fmla="*/ 11533 w 1008589"/>
                <a:gd name="csY9" fmla="*/ 362465 h 557000"/>
                <a:gd name="csX10" fmla="*/ 19771 w 1008589"/>
                <a:gd name="csY10" fmla="*/ 420130 h 557000"/>
                <a:gd name="csX11" fmla="*/ 44484 w 1008589"/>
                <a:gd name="csY11" fmla="*/ 551935 h 557000"/>
                <a:gd name="csX12" fmla="*/ 538754 w 1008589"/>
                <a:gd name="csY12" fmla="*/ 535459 h 557000"/>
                <a:gd name="csX13" fmla="*/ 540185 w 1008589"/>
                <a:gd name="csY13" fmla="*/ 427529 h 557000"/>
                <a:gd name="csX14" fmla="*/ 723687 w 1008589"/>
                <a:gd name="csY14" fmla="*/ 417022 h 557000"/>
                <a:gd name="csX15" fmla="*/ 904919 w 1008589"/>
                <a:gd name="csY15" fmla="*/ 400200 h 557000"/>
                <a:gd name="csX16" fmla="*/ 917695 w 1008589"/>
                <a:gd name="csY16" fmla="*/ 306823 h 557000"/>
                <a:gd name="csX17" fmla="*/ 1004367 w 1008589"/>
                <a:gd name="csY17" fmla="*/ 291187 h 557000"/>
                <a:gd name="csX18" fmla="*/ 991835 w 1008589"/>
                <a:gd name="csY18" fmla="*/ 32951 h 557000"/>
                <a:gd name="csX0" fmla="*/ 504358 w 1015382"/>
                <a:gd name="csY0" fmla="*/ 0 h 560742"/>
                <a:gd name="csX1" fmla="*/ 487882 w 1015382"/>
                <a:gd name="csY1" fmla="*/ 41189 h 560742"/>
                <a:gd name="csX2" fmla="*/ 496120 w 1015382"/>
                <a:gd name="csY2" fmla="*/ 238897 h 560742"/>
                <a:gd name="csX3" fmla="*/ 463169 w 1015382"/>
                <a:gd name="csY3" fmla="*/ 255373 h 560742"/>
                <a:gd name="csX4" fmla="*/ 232509 w 1015382"/>
                <a:gd name="csY4" fmla="*/ 263611 h 560742"/>
                <a:gd name="csX5" fmla="*/ 191320 w 1015382"/>
                <a:gd name="csY5" fmla="*/ 271849 h 560742"/>
                <a:gd name="csX6" fmla="*/ 166607 w 1015382"/>
                <a:gd name="csY6" fmla="*/ 280086 h 560742"/>
                <a:gd name="csX7" fmla="*/ 84228 w 1015382"/>
                <a:gd name="csY7" fmla="*/ 288324 h 560742"/>
                <a:gd name="csX8" fmla="*/ 75991 w 1015382"/>
                <a:gd name="csY8" fmla="*/ 354227 h 560742"/>
                <a:gd name="csX9" fmla="*/ 18326 w 1015382"/>
                <a:gd name="csY9" fmla="*/ 362465 h 560742"/>
                <a:gd name="csX10" fmla="*/ 51277 w 1015382"/>
                <a:gd name="csY10" fmla="*/ 551935 h 560742"/>
                <a:gd name="csX11" fmla="*/ 545547 w 1015382"/>
                <a:gd name="csY11" fmla="*/ 535459 h 560742"/>
                <a:gd name="csX12" fmla="*/ 546978 w 1015382"/>
                <a:gd name="csY12" fmla="*/ 427529 h 560742"/>
                <a:gd name="csX13" fmla="*/ 730480 w 1015382"/>
                <a:gd name="csY13" fmla="*/ 417022 h 560742"/>
                <a:gd name="csX14" fmla="*/ 911712 w 1015382"/>
                <a:gd name="csY14" fmla="*/ 400200 h 560742"/>
                <a:gd name="csX15" fmla="*/ 924488 w 1015382"/>
                <a:gd name="csY15" fmla="*/ 306823 h 560742"/>
                <a:gd name="csX16" fmla="*/ 1011160 w 1015382"/>
                <a:gd name="csY16" fmla="*/ 291187 h 560742"/>
                <a:gd name="csX17" fmla="*/ 998628 w 1015382"/>
                <a:gd name="csY17" fmla="*/ 32951 h 560742"/>
                <a:gd name="csX0" fmla="*/ 486386 w 997410"/>
                <a:gd name="csY0" fmla="*/ 0 h 587947"/>
                <a:gd name="csX1" fmla="*/ 469910 w 997410"/>
                <a:gd name="csY1" fmla="*/ 41189 h 587947"/>
                <a:gd name="csX2" fmla="*/ 478148 w 997410"/>
                <a:gd name="csY2" fmla="*/ 238897 h 587947"/>
                <a:gd name="csX3" fmla="*/ 445197 w 997410"/>
                <a:gd name="csY3" fmla="*/ 255373 h 587947"/>
                <a:gd name="csX4" fmla="*/ 214537 w 997410"/>
                <a:gd name="csY4" fmla="*/ 263611 h 587947"/>
                <a:gd name="csX5" fmla="*/ 173348 w 997410"/>
                <a:gd name="csY5" fmla="*/ 271849 h 587947"/>
                <a:gd name="csX6" fmla="*/ 148635 w 997410"/>
                <a:gd name="csY6" fmla="*/ 280086 h 587947"/>
                <a:gd name="csX7" fmla="*/ 66256 w 997410"/>
                <a:gd name="csY7" fmla="*/ 288324 h 587947"/>
                <a:gd name="csX8" fmla="*/ 58019 w 997410"/>
                <a:gd name="csY8" fmla="*/ 354227 h 587947"/>
                <a:gd name="csX9" fmla="*/ 354 w 997410"/>
                <a:gd name="csY9" fmla="*/ 362465 h 587947"/>
                <a:gd name="csX10" fmla="*/ 33305 w 997410"/>
                <a:gd name="csY10" fmla="*/ 551935 h 587947"/>
                <a:gd name="csX11" fmla="*/ 527575 w 997410"/>
                <a:gd name="csY11" fmla="*/ 535459 h 587947"/>
                <a:gd name="csX12" fmla="*/ 529006 w 997410"/>
                <a:gd name="csY12" fmla="*/ 427529 h 587947"/>
                <a:gd name="csX13" fmla="*/ 712508 w 997410"/>
                <a:gd name="csY13" fmla="*/ 417022 h 587947"/>
                <a:gd name="csX14" fmla="*/ 893740 w 997410"/>
                <a:gd name="csY14" fmla="*/ 400200 h 587947"/>
                <a:gd name="csX15" fmla="*/ 906516 w 997410"/>
                <a:gd name="csY15" fmla="*/ 306823 h 587947"/>
                <a:gd name="csX16" fmla="*/ 993188 w 997410"/>
                <a:gd name="csY16" fmla="*/ 291187 h 587947"/>
                <a:gd name="csX17" fmla="*/ 980656 w 997410"/>
                <a:gd name="csY17" fmla="*/ 32951 h 587947"/>
                <a:gd name="csX0" fmla="*/ 486386 w 997410"/>
                <a:gd name="csY0" fmla="*/ 0 h 587947"/>
                <a:gd name="csX1" fmla="*/ 469910 w 997410"/>
                <a:gd name="csY1" fmla="*/ 41189 h 587947"/>
                <a:gd name="csX2" fmla="*/ 478148 w 997410"/>
                <a:gd name="csY2" fmla="*/ 238897 h 587947"/>
                <a:gd name="csX3" fmla="*/ 445197 w 997410"/>
                <a:gd name="csY3" fmla="*/ 255373 h 587947"/>
                <a:gd name="csX4" fmla="*/ 214537 w 997410"/>
                <a:gd name="csY4" fmla="*/ 263611 h 587947"/>
                <a:gd name="csX5" fmla="*/ 173348 w 997410"/>
                <a:gd name="csY5" fmla="*/ 271849 h 587947"/>
                <a:gd name="csX6" fmla="*/ 148635 w 997410"/>
                <a:gd name="csY6" fmla="*/ 280086 h 587947"/>
                <a:gd name="csX7" fmla="*/ 66256 w 997410"/>
                <a:gd name="csY7" fmla="*/ 288324 h 587947"/>
                <a:gd name="csX8" fmla="*/ 58019 w 997410"/>
                <a:gd name="csY8" fmla="*/ 354227 h 587947"/>
                <a:gd name="csX9" fmla="*/ 354 w 997410"/>
                <a:gd name="csY9" fmla="*/ 362465 h 587947"/>
                <a:gd name="csX10" fmla="*/ 33305 w 997410"/>
                <a:gd name="csY10" fmla="*/ 551935 h 587947"/>
                <a:gd name="csX11" fmla="*/ 527575 w 997410"/>
                <a:gd name="csY11" fmla="*/ 535459 h 587947"/>
                <a:gd name="csX12" fmla="*/ 529006 w 997410"/>
                <a:gd name="csY12" fmla="*/ 427529 h 587947"/>
                <a:gd name="csX13" fmla="*/ 712508 w 997410"/>
                <a:gd name="csY13" fmla="*/ 417022 h 587947"/>
                <a:gd name="csX14" fmla="*/ 893740 w 997410"/>
                <a:gd name="csY14" fmla="*/ 400200 h 587947"/>
                <a:gd name="csX15" fmla="*/ 906516 w 997410"/>
                <a:gd name="csY15" fmla="*/ 306823 h 587947"/>
                <a:gd name="csX16" fmla="*/ 993188 w 997410"/>
                <a:gd name="csY16" fmla="*/ 291187 h 587947"/>
                <a:gd name="csX17" fmla="*/ 980656 w 997410"/>
                <a:gd name="csY17" fmla="*/ 32951 h 587947"/>
                <a:gd name="csX0" fmla="*/ 486386 w 997410"/>
                <a:gd name="csY0" fmla="*/ 0 h 551935"/>
                <a:gd name="csX1" fmla="*/ 469910 w 997410"/>
                <a:gd name="csY1" fmla="*/ 41189 h 551935"/>
                <a:gd name="csX2" fmla="*/ 478148 w 997410"/>
                <a:gd name="csY2" fmla="*/ 238897 h 551935"/>
                <a:gd name="csX3" fmla="*/ 445197 w 997410"/>
                <a:gd name="csY3" fmla="*/ 255373 h 551935"/>
                <a:gd name="csX4" fmla="*/ 214537 w 997410"/>
                <a:gd name="csY4" fmla="*/ 263611 h 551935"/>
                <a:gd name="csX5" fmla="*/ 173348 w 997410"/>
                <a:gd name="csY5" fmla="*/ 271849 h 551935"/>
                <a:gd name="csX6" fmla="*/ 148635 w 997410"/>
                <a:gd name="csY6" fmla="*/ 280086 h 551935"/>
                <a:gd name="csX7" fmla="*/ 66256 w 997410"/>
                <a:gd name="csY7" fmla="*/ 288324 h 551935"/>
                <a:gd name="csX8" fmla="*/ 58019 w 997410"/>
                <a:gd name="csY8" fmla="*/ 354227 h 551935"/>
                <a:gd name="csX9" fmla="*/ 354 w 997410"/>
                <a:gd name="csY9" fmla="*/ 362465 h 551935"/>
                <a:gd name="csX10" fmla="*/ 33305 w 997410"/>
                <a:gd name="csY10" fmla="*/ 551935 h 551935"/>
                <a:gd name="csX11" fmla="*/ 527575 w 997410"/>
                <a:gd name="csY11" fmla="*/ 535459 h 551935"/>
                <a:gd name="csX12" fmla="*/ 529006 w 997410"/>
                <a:gd name="csY12" fmla="*/ 427529 h 551935"/>
                <a:gd name="csX13" fmla="*/ 712508 w 997410"/>
                <a:gd name="csY13" fmla="*/ 417022 h 551935"/>
                <a:gd name="csX14" fmla="*/ 893740 w 997410"/>
                <a:gd name="csY14" fmla="*/ 400200 h 551935"/>
                <a:gd name="csX15" fmla="*/ 906516 w 997410"/>
                <a:gd name="csY15" fmla="*/ 306823 h 551935"/>
                <a:gd name="csX16" fmla="*/ 993188 w 997410"/>
                <a:gd name="csY16" fmla="*/ 291187 h 551935"/>
                <a:gd name="csX17" fmla="*/ 980656 w 997410"/>
                <a:gd name="csY17" fmla="*/ 32951 h 551935"/>
                <a:gd name="csX0" fmla="*/ 456764 w 967788"/>
                <a:gd name="csY0" fmla="*/ 0 h 551935"/>
                <a:gd name="csX1" fmla="*/ 440288 w 967788"/>
                <a:gd name="csY1" fmla="*/ 41189 h 551935"/>
                <a:gd name="csX2" fmla="*/ 448526 w 967788"/>
                <a:gd name="csY2" fmla="*/ 238897 h 551935"/>
                <a:gd name="csX3" fmla="*/ 415575 w 967788"/>
                <a:gd name="csY3" fmla="*/ 255373 h 551935"/>
                <a:gd name="csX4" fmla="*/ 184915 w 967788"/>
                <a:gd name="csY4" fmla="*/ 263611 h 551935"/>
                <a:gd name="csX5" fmla="*/ 143726 w 967788"/>
                <a:gd name="csY5" fmla="*/ 271849 h 551935"/>
                <a:gd name="csX6" fmla="*/ 119013 w 967788"/>
                <a:gd name="csY6" fmla="*/ 280086 h 551935"/>
                <a:gd name="csX7" fmla="*/ 36634 w 967788"/>
                <a:gd name="csY7" fmla="*/ 288324 h 551935"/>
                <a:gd name="csX8" fmla="*/ 28397 w 967788"/>
                <a:gd name="csY8" fmla="*/ 354227 h 551935"/>
                <a:gd name="csX9" fmla="*/ 2498 w 967788"/>
                <a:gd name="csY9" fmla="*/ 367003 h 551935"/>
                <a:gd name="csX10" fmla="*/ 3683 w 967788"/>
                <a:gd name="csY10" fmla="*/ 551935 h 551935"/>
                <a:gd name="csX11" fmla="*/ 497953 w 967788"/>
                <a:gd name="csY11" fmla="*/ 535459 h 551935"/>
                <a:gd name="csX12" fmla="*/ 499384 w 967788"/>
                <a:gd name="csY12" fmla="*/ 427529 h 551935"/>
                <a:gd name="csX13" fmla="*/ 682886 w 967788"/>
                <a:gd name="csY13" fmla="*/ 417022 h 551935"/>
                <a:gd name="csX14" fmla="*/ 864118 w 967788"/>
                <a:gd name="csY14" fmla="*/ 400200 h 551935"/>
                <a:gd name="csX15" fmla="*/ 876894 w 967788"/>
                <a:gd name="csY15" fmla="*/ 306823 h 551935"/>
                <a:gd name="csX16" fmla="*/ 963566 w 967788"/>
                <a:gd name="csY16" fmla="*/ 291187 h 551935"/>
                <a:gd name="csX17" fmla="*/ 951034 w 967788"/>
                <a:gd name="csY17" fmla="*/ 32951 h 551935"/>
                <a:gd name="csX0" fmla="*/ 457573 w 968597"/>
                <a:gd name="csY0" fmla="*/ 0 h 551935"/>
                <a:gd name="csX1" fmla="*/ 441097 w 968597"/>
                <a:gd name="csY1" fmla="*/ 41189 h 551935"/>
                <a:gd name="csX2" fmla="*/ 449335 w 968597"/>
                <a:gd name="csY2" fmla="*/ 238897 h 551935"/>
                <a:gd name="csX3" fmla="*/ 416384 w 968597"/>
                <a:gd name="csY3" fmla="*/ 255373 h 551935"/>
                <a:gd name="csX4" fmla="*/ 185724 w 968597"/>
                <a:gd name="csY4" fmla="*/ 263611 h 551935"/>
                <a:gd name="csX5" fmla="*/ 144535 w 968597"/>
                <a:gd name="csY5" fmla="*/ 271849 h 551935"/>
                <a:gd name="csX6" fmla="*/ 119822 w 968597"/>
                <a:gd name="csY6" fmla="*/ 280086 h 551935"/>
                <a:gd name="csX7" fmla="*/ 37443 w 968597"/>
                <a:gd name="csY7" fmla="*/ 288324 h 551935"/>
                <a:gd name="csX8" fmla="*/ 40551 w 968597"/>
                <a:gd name="csY8" fmla="*/ 354227 h 551935"/>
                <a:gd name="csX9" fmla="*/ 3307 w 968597"/>
                <a:gd name="csY9" fmla="*/ 367003 h 551935"/>
                <a:gd name="csX10" fmla="*/ 4492 w 968597"/>
                <a:gd name="csY10" fmla="*/ 551935 h 551935"/>
                <a:gd name="csX11" fmla="*/ 498762 w 968597"/>
                <a:gd name="csY11" fmla="*/ 535459 h 551935"/>
                <a:gd name="csX12" fmla="*/ 500193 w 968597"/>
                <a:gd name="csY12" fmla="*/ 427529 h 551935"/>
                <a:gd name="csX13" fmla="*/ 683695 w 968597"/>
                <a:gd name="csY13" fmla="*/ 417022 h 551935"/>
                <a:gd name="csX14" fmla="*/ 864927 w 968597"/>
                <a:gd name="csY14" fmla="*/ 400200 h 551935"/>
                <a:gd name="csX15" fmla="*/ 877703 w 968597"/>
                <a:gd name="csY15" fmla="*/ 306823 h 551935"/>
                <a:gd name="csX16" fmla="*/ 964375 w 968597"/>
                <a:gd name="csY16" fmla="*/ 291187 h 551935"/>
                <a:gd name="csX17" fmla="*/ 951843 w 968597"/>
                <a:gd name="csY17" fmla="*/ 32951 h 551935"/>
                <a:gd name="csX0" fmla="*/ 457573 w 968597"/>
                <a:gd name="csY0" fmla="*/ 0 h 551935"/>
                <a:gd name="csX1" fmla="*/ 441097 w 968597"/>
                <a:gd name="csY1" fmla="*/ 41189 h 551935"/>
                <a:gd name="csX2" fmla="*/ 449335 w 968597"/>
                <a:gd name="csY2" fmla="*/ 238897 h 551935"/>
                <a:gd name="csX3" fmla="*/ 416384 w 968597"/>
                <a:gd name="csY3" fmla="*/ 255373 h 551935"/>
                <a:gd name="csX4" fmla="*/ 185724 w 968597"/>
                <a:gd name="csY4" fmla="*/ 263611 h 551935"/>
                <a:gd name="csX5" fmla="*/ 144535 w 968597"/>
                <a:gd name="csY5" fmla="*/ 271849 h 551935"/>
                <a:gd name="csX6" fmla="*/ 119822 w 968597"/>
                <a:gd name="csY6" fmla="*/ 280086 h 551935"/>
                <a:gd name="csX7" fmla="*/ 46519 w 968597"/>
                <a:gd name="csY7" fmla="*/ 236137 h 551935"/>
                <a:gd name="csX8" fmla="*/ 40551 w 968597"/>
                <a:gd name="csY8" fmla="*/ 354227 h 551935"/>
                <a:gd name="csX9" fmla="*/ 3307 w 968597"/>
                <a:gd name="csY9" fmla="*/ 367003 h 551935"/>
                <a:gd name="csX10" fmla="*/ 4492 w 968597"/>
                <a:gd name="csY10" fmla="*/ 551935 h 551935"/>
                <a:gd name="csX11" fmla="*/ 498762 w 968597"/>
                <a:gd name="csY11" fmla="*/ 535459 h 551935"/>
                <a:gd name="csX12" fmla="*/ 500193 w 968597"/>
                <a:gd name="csY12" fmla="*/ 427529 h 551935"/>
                <a:gd name="csX13" fmla="*/ 683695 w 968597"/>
                <a:gd name="csY13" fmla="*/ 417022 h 551935"/>
                <a:gd name="csX14" fmla="*/ 864927 w 968597"/>
                <a:gd name="csY14" fmla="*/ 400200 h 551935"/>
                <a:gd name="csX15" fmla="*/ 877703 w 968597"/>
                <a:gd name="csY15" fmla="*/ 306823 h 551935"/>
                <a:gd name="csX16" fmla="*/ 964375 w 968597"/>
                <a:gd name="csY16" fmla="*/ 291187 h 551935"/>
                <a:gd name="csX17" fmla="*/ 951843 w 968597"/>
                <a:gd name="csY17" fmla="*/ 32951 h 551935"/>
                <a:gd name="csX0" fmla="*/ 457573 w 968597"/>
                <a:gd name="csY0" fmla="*/ 0 h 551935"/>
                <a:gd name="csX1" fmla="*/ 441097 w 968597"/>
                <a:gd name="csY1" fmla="*/ 41189 h 551935"/>
                <a:gd name="csX2" fmla="*/ 449335 w 968597"/>
                <a:gd name="csY2" fmla="*/ 238897 h 551935"/>
                <a:gd name="csX3" fmla="*/ 416384 w 968597"/>
                <a:gd name="csY3" fmla="*/ 255373 h 551935"/>
                <a:gd name="csX4" fmla="*/ 185724 w 968597"/>
                <a:gd name="csY4" fmla="*/ 263611 h 551935"/>
                <a:gd name="csX5" fmla="*/ 144535 w 968597"/>
                <a:gd name="csY5" fmla="*/ 271849 h 551935"/>
                <a:gd name="csX6" fmla="*/ 46519 w 968597"/>
                <a:gd name="csY6" fmla="*/ 236137 h 551935"/>
                <a:gd name="csX7" fmla="*/ 40551 w 968597"/>
                <a:gd name="csY7" fmla="*/ 354227 h 551935"/>
                <a:gd name="csX8" fmla="*/ 3307 w 968597"/>
                <a:gd name="csY8" fmla="*/ 367003 h 551935"/>
                <a:gd name="csX9" fmla="*/ 4492 w 968597"/>
                <a:gd name="csY9" fmla="*/ 551935 h 551935"/>
                <a:gd name="csX10" fmla="*/ 498762 w 968597"/>
                <a:gd name="csY10" fmla="*/ 535459 h 551935"/>
                <a:gd name="csX11" fmla="*/ 500193 w 968597"/>
                <a:gd name="csY11" fmla="*/ 427529 h 551935"/>
                <a:gd name="csX12" fmla="*/ 683695 w 968597"/>
                <a:gd name="csY12" fmla="*/ 417022 h 551935"/>
                <a:gd name="csX13" fmla="*/ 864927 w 968597"/>
                <a:gd name="csY13" fmla="*/ 400200 h 551935"/>
                <a:gd name="csX14" fmla="*/ 877703 w 968597"/>
                <a:gd name="csY14" fmla="*/ 306823 h 551935"/>
                <a:gd name="csX15" fmla="*/ 964375 w 968597"/>
                <a:gd name="csY15" fmla="*/ 291187 h 551935"/>
                <a:gd name="csX16" fmla="*/ 951843 w 968597"/>
                <a:gd name="csY16" fmla="*/ 32951 h 551935"/>
                <a:gd name="csX0" fmla="*/ 457573 w 968597"/>
                <a:gd name="csY0" fmla="*/ 0 h 551935"/>
                <a:gd name="csX1" fmla="*/ 441097 w 968597"/>
                <a:gd name="csY1" fmla="*/ 41189 h 551935"/>
                <a:gd name="csX2" fmla="*/ 449335 w 968597"/>
                <a:gd name="csY2" fmla="*/ 238897 h 551935"/>
                <a:gd name="csX3" fmla="*/ 416384 w 968597"/>
                <a:gd name="csY3" fmla="*/ 255373 h 551935"/>
                <a:gd name="csX4" fmla="*/ 185724 w 968597"/>
                <a:gd name="csY4" fmla="*/ 263611 h 551935"/>
                <a:gd name="csX5" fmla="*/ 46519 w 968597"/>
                <a:gd name="csY5" fmla="*/ 236137 h 551935"/>
                <a:gd name="csX6" fmla="*/ 40551 w 968597"/>
                <a:gd name="csY6" fmla="*/ 354227 h 551935"/>
                <a:gd name="csX7" fmla="*/ 3307 w 968597"/>
                <a:gd name="csY7" fmla="*/ 367003 h 551935"/>
                <a:gd name="csX8" fmla="*/ 4492 w 968597"/>
                <a:gd name="csY8" fmla="*/ 551935 h 551935"/>
                <a:gd name="csX9" fmla="*/ 498762 w 968597"/>
                <a:gd name="csY9" fmla="*/ 535459 h 551935"/>
                <a:gd name="csX10" fmla="*/ 500193 w 968597"/>
                <a:gd name="csY10" fmla="*/ 427529 h 551935"/>
                <a:gd name="csX11" fmla="*/ 683695 w 968597"/>
                <a:gd name="csY11" fmla="*/ 417022 h 551935"/>
                <a:gd name="csX12" fmla="*/ 864927 w 968597"/>
                <a:gd name="csY12" fmla="*/ 400200 h 551935"/>
                <a:gd name="csX13" fmla="*/ 877703 w 968597"/>
                <a:gd name="csY13" fmla="*/ 306823 h 551935"/>
                <a:gd name="csX14" fmla="*/ 964375 w 968597"/>
                <a:gd name="csY14" fmla="*/ 291187 h 551935"/>
                <a:gd name="csX15" fmla="*/ 951843 w 968597"/>
                <a:gd name="csY15" fmla="*/ 32951 h 551935"/>
                <a:gd name="csX0" fmla="*/ 457573 w 968597"/>
                <a:gd name="csY0" fmla="*/ 0 h 551935"/>
                <a:gd name="csX1" fmla="*/ 441097 w 968597"/>
                <a:gd name="csY1" fmla="*/ 41189 h 551935"/>
                <a:gd name="csX2" fmla="*/ 449335 w 968597"/>
                <a:gd name="csY2" fmla="*/ 238897 h 551935"/>
                <a:gd name="csX3" fmla="*/ 416384 w 968597"/>
                <a:gd name="csY3" fmla="*/ 255373 h 551935"/>
                <a:gd name="csX4" fmla="*/ 46519 w 968597"/>
                <a:gd name="csY4" fmla="*/ 236137 h 551935"/>
                <a:gd name="csX5" fmla="*/ 40551 w 968597"/>
                <a:gd name="csY5" fmla="*/ 354227 h 551935"/>
                <a:gd name="csX6" fmla="*/ 3307 w 968597"/>
                <a:gd name="csY6" fmla="*/ 367003 h 551935"/>
                <a:gd name="csX7" fmla="*/ 4492 w 968597"/>
                <a:gd name="csY7" fmla="*/ 551935 h 551935"/>
                <a:gd name="csX8" fmla="*/ 498762 w 968597"/>
                <a:gd name="csY8" fmla="*/ 535459 h 551935"/>
                <a:gd name="csX9" fmla="*/ 500193 w 968597"/>
                <a:gd name="csY9" fmla="*/ 427529 h 551935"/>
                <a:gd name="csX10" fmla="*/ 683695 w 968597"/>
                <a:gd name="csY10" fmla="*/ 417022 h 551935"/>
                <a:gd name="csX11" fmla="*/ 864927 w 968597"/>
                <a:gd name="csY11" fmla="*/ 400200 h 551935"/>
                <a:gd name="csX12" fmla="*/ 877703 w 968597"/>
                <a:gd name="csY12" fmla="*/ 306823 h 551935"/>
                <a:gd name="csX13" fmla="*/ 964375 w 968597"/>
                <a:gd name="csY13" fmla="*/ 291187 h 551935"/>
                <a:gd name="csX14" fmla="*/ 951843 w 968597"/>
                <a:gd name="csY14" fmla="*/ 32951 h 551935"/>
                <a:gd name="csX0" fmla="*/ 457573 w 968597"/>
                <a:gd name="csY0" fmla="*/ 0 h 551935"/>
                <a:gd name="csX1" fmla="*/ 441097 w 968597"/>
                <a:gd name="csY1" fmla="*/ 41189 h 551935"/>
                <a:gd name="csX2" fmla="*/ 449335 w 968597"/>
                <a:gd name="csY2" fmla="*/ 238897 h 551935"/>
                <a:gd name="csX3" fmla="*/ 46519 w 968597"/>
                <a:gd name="csY3" fmla="*/ 236137 h 551935"/>
                <a:gd name="csX4" fmla="*/ 40551 w 968597"/>
                <a:gd name="csY4" fmla="*/ 354227 h 551935"/>
                <a:gd name="csX5" fmla="*/ 3307 w 968597"/>
                <a:gd name="csY5" fmla="*/ 367003 h 551935"/>
                <a:gd name="csX6" fmla="*/ 4492 w 968597"/>
                <a:gd name="csY6" fmla="*/ 551935 h 551935"/>
                <a:gd name="csX7" fmla="*/ 498762 w 968597"/>
                <a:gd name="csY7" fmla="*/ 535459 h 551935"/>
                <a:gd name="csX8" fmla="*/ 500193 w 968597"/>
                <a:gd name="csY8" fmla="*/ 427529 h 551935"/>
                <a:gd name="csX9" fmla="*/ 683695 w 968597"/>
                <a:gd name="csY9" fmla="*/ 417022 h 551935"/>
                <a:gd name="csX10" fmla="*/ 864927 w 968597"/>
                <a:gd name="csY10" fmla="*/ 400200 h 551935"/>
                <a:gd name="csX11" fmla="*/ 877703 w 968597"/>
                <a:gd name="csY11" fmla="*/ 306823 h 551935"/>
                <a:gd name="csX12" fmla="*/ 964375 w 968597"/>
                <a:gd name="csY12" fmla="*/ 291187 h 551935"/>
                <a:gd name="csX13" fmla="*/ 951843 w 968597"/>
                <a:gd name="csY13" fmla="*/ 32951 h 551935"/>
                <a:gd name="csX0" fmla="*/ 457573 w 968597"/>
                <a:gd name="csY0" fmla="*/ 0 h 551935"/>
                <a:gd name="csX1" fmla="*/ 441097 w 968597"/>
                <a:gd name="csY1" fmla="*/ 41189 h 551935"/>
                <a:gd name="csX2" fmla="*/ 449335 w 968597"/>
                <a:gd name="csY2" fmla="*/ 238897 h 551935"/>
                <a:gd name="csX3" fmla="*/ 46519 w 968597"/>
                <a:gd name="csY3" fmla="*/ 236137 h 551935"/>
                <a:gd name="csX4" fmla="*/ 40551 w 968597"/>
                <a:gd name="csY4" fmla="*/ 354227 h 551935"/>
                <a:gd name="csX5" fmla="*/ 3307 w 968597"/>
                <a:gd name="csY5" fmla="*/ 367003 h 551935"/>
                <a:gd name="csX6" fmla="*/ 4492 w 968597"/>
                <a:gd name="csY6" fmla="*/ 551935 h 551935"/>
                <a:gd name="csX7" fmla="*/ 498762 w 968597"/>
                <a:gd name="csY7" fmla="*/ 535459 h 551935"/>
                <a:gd name="csX8" fmla="*/ 500193 w 968597"/>
                <a:gd name="csY8" fmla="*/ 427529 h 551935"/>
                <a:gd name="csX9" fmla="*/ 683695 w 968597"/>
                <a:gd name="csY9" fmla="*/ 417022 h 551935"/>
                <a:gd name="csX10" fmla="*/ 864927 w 968597"/>
                <a:gd name="csY10" fmla="*/ 400200 h 551935"/>
                <a:gd name="csX11" fmla="*/ 877703 w 968597"/>
                <a:gd name="csY11" fmla="*/ 306823 h 551935"/>
                <a:gd name="csX12" fmla="*/ 964375 w 968597"/>
                <a:gd name="csY12" fmla="*/ 291187 h 551935"/>
                <a:gd name="csX13" fmla="*/ 951843 w 968597"/>
                <a:gd name="csY13" fmla="*/ 32951 h 551935"/>
                <a:gd name="csX0" fmla="*/ 457573 w 968597"/>
                <a:gd name="csY0" fmla="*/ 0 h 551935"/>
                <a:gd name="csX1" fmla="*/ 441097 w 968597"/>
                <a:gd name="csY1" fmla="*/ 41189 h 551935"/>
                <a:gd name="csX2" fmla="*/ 449335 w 968597"/>
                <a:gd name="csY2" fmla="*/ 238897 h 551935"/>
                <a:gd name="csX3" fmla="*/ 46519 w 968597"/>
                <a:gd name="csY3" fmla="*/ 236137 h 551935"/>
                <a:gd name="csX4" fmla="*/ 40551 w 968597"/>
                <a:gd name="csY4" fmla="*/ 354227 h 551935"/>
                <a:gd name="csX5" fmla="*/ 3307 w 968597"/>
                <a:gd name="csY5" fmla="*/ 367003 h 551935"/>
                <a:gd name="csX6" fmla="*/ 4492 w 968597"/>
                <a:gd name="csY6" fmla="*/ 551935 h 551935"/>
                <a:gd name="csX7" fmla="*/ 498762 w 968597"/>
                <a:gd name="csY7" fmla="*/ 535459 h 551935"/>
                <a:gd name="csX8" fmla="*/ 500193 w 968597"/>
                <a:gd name="csY8" fmla="*/ 427529 h 551935"/>
                <a:gd name="csX9" fmla="*/ 683695 w 968597"/>
                <a:gd name="csY9" fmla="*/ 417022 h 551935"/>
                <a:gd name="csX10" fmla="*/ 864927 w 968597"/>
                <a:gd name="csY10" fmla="*/ 400200 h 551935"/>
                <a:gd name="csX11" fmla="*/ 877703 w 968597"/>
                <a:gd name="csY11" fmla="*/ 306823 h 551935"/>
                <a:gd name="csX12" fmla="*/ 964375 w 968597"/>
                <a:gd name="csY12" fmla="*/ 291187 h 551935"/>
                <a:gd name="csX13" fmla="*/ 951843 w 968597"/>
                <a:gd name="csY13" fmla="*/ 32951 h 551935"/>
                <a:gd name="csX0" fmla="*/ 457573 w 968597"/>
                <a:gd name="csY0" fmla="*/ 0 h 551935"/>
                <a:gd name="csX1" fmla="*/ 441097 w 968597"/>
                <a:gd name="csY1" fmla="*/ 41189 h 551935"/>
                <a:gd name="csX2" fmla="*/ 449335 w 968597"/>
                <a:gd name="csY2" fmla="*/ 238897 h 551935"/>
                <a:gd name="csX3" fmla="*/ 46519 w 968597"/>
                <a:gd name="csY3" fmla="*/ 236137 h 551935"/>
                <a:gd name="csX4" fmla="*/ 40551 w 968597"/>
                <a:gd name="csY4" fmla="*/ 354227 h 551935"/>
                <a:gd name="csX5" fmla="*/ 3307 w 968597"/>
                <a:gd name="csY5" fmla="*/ 367003 h 551935"/>
                <a:gd name="csX6" fmla="*/ 4492 w 968597"/>
                <a:gd name="csY6" fmla="*/ 551935 h 551935"/>
                <a:gd name="csX7" fmla="*/ 498762 w 968597"/>
                <a:gd name="csY7" fmla="*/ 535459 h 551935"/>
                <a:gd name="csX8" fmla="*/ 500193 w 968597"/>
                <a:gd name="csY8" fmla="*/ 427529 h 551935"/>
                <a:gd name="csX9" fmla="*/ 683695 w 968597"/>
                <a:gd name="csY9" fmla="*/ 417022 h 551935"/>
                <a:gd name="csX10" fmla="*/ 864927 w 968597"/>
                <a:gd name="csY10" fmla="*/ 400200 h 551935"/>
                <a:gd name="csX11" fmla="*/ 877703 w 968597"/>
                <a:gd name="csY11" fmla="*/ 306823 h 551935"/>
                <a:gd name="csX12" fmla="*/ 964375 w 968597"/>
                <a:gd name="csY12" fmla="*/ 291187 h 551935"/>
                <a:gd name="csX13" fmla="*/ 951843 w 968597"/>
                <a:gd name="csY13" fmla="*/ 32951 h 551935"/>
                <a:gd name="csX0" fmla="*/ 457573 w 968597"/>
                <a:gd name="csY0" fmla="*/ 0 h 551935"/>
                <a:gd name="csX1" fmla="*/ 441097 w 968597"/>
                <a:gd name="csY1" fmla="*/ 41189 h 551935"/>
                <a:gd name="csX2" fmla="*/ 449335 w 968597"/>
                <a:gd name="csY2" fmla="*/ 238897 h 551935"/>
                <a:gd name="csX3" fmla="*/ 46519 w 968597"/>
                <a:gd name="csY3" fmla="*/ 236137 h 551935"/>
                <a:gd name="csX4" fmla="*/ 40551 w 968597"/>
                <a:gd name="csY4" fmla="*/ 354227 h 551935"/>
                <a:gd name="csX5" fmla="*/ 3307 w 968597"/>
                <a:gd name="csY5" fmla="*/ 367003 h 551935"/>
                <a:gd name="csX6" fmla="*/ 4492 w 968597"/>
                <a:gd name="csY6" fmla="*/ 551935 h 551935"/>
                <a:gd name="csX7" fmla="*/ 498762 w 968597"/>
                <a:gd name="csY7" fmla="*/ 535459 h 551935"/>
                <a:gd name="csX8" fmla="*/ 500193 w 968597"/>
                <a:gd name="csY8" fmla="*/ 427529 h 551935"/>
                <a:gd name="csX9" fmla="*/ 683695 w 968597"/>
                <a:gd name="csY9" fmla="*/ 417022 h 551935"/>
                <a:gd name="csX10" fmla="*/ 864927 w 968597"/>
                <a:gd name="csY10" fmla="*/ 400200 h 551935"/>
                <a:gd name="csX11" fmla="*/ 877703 w 968597"/>
                <a:gd name="csY11" fmla="*/ 306823 h 551935"/>
                <a:gd name="csX12" fmla="*/ 964375 w 968597"/>
                <a:gd name="csY12" fmla="*/ 291187 h 551935"/>
                <a:gd name="csX13" fmla="*/ 951843 w 968597"/>
                <a:gd name="csY13" fmla="*/ 32951 h 551935"/>
                <a:gd name="csX0" fmla="*/ 457573 w 968597"/>
                <a:gd name="csY0" fmla="*/ 0 h 551935"/>
                <a:gd name="csX1" fmla="*/ 441097 w 968597"/>
                <a:gd name="csY1" fmla="*/ 41189 h 551935"/>
                <a:gd name="csX2" fmla="*/ 449335 w 968597"/>
                <a:gd name="csY2" fmla="*/ 238897 h 551935"/>
                <a:gd name="csX3" fmla="*/ 46519 w 968597"/>
                <a:gd name="csY3" fmla="*/ 236137 h 551935"/>
                <a:gd name="csX4" fmla="*/ 40551 w 968597"/>
                <a:gd name="csY4" fmla="*/ 354227 h 551935"/>
                <a:gd name="csX5" fmla="*/ 3307 w 968597"/>
                <a:gd name="csY5" fmla="*/ 367003 h 551935"/>
                <a:gd name="csX6" fmla="*/ 4492 w 968597"/>
                <a:gd name="csY6" fmla="*/ 551935 h 551935"/>
                <a:gd name="csX7" fmla="*/ 498762 w 968597"/>
                <a:gd name="csY7" fmla="*/ 535459 h 551935"/>
                <a:gd name="csX8" fmla="*/ 500193 w 968597"/>
                <a:gd name="csY8" fmla="*/ 427529 h 551935"/>
                <a:gd name="csX9" fmla="*/ 683695 w 968597"/>
                <a:gd name="csY9" fmla="*/ 417022 h 551935"/>
                <a:gd name="csX10" fmla="*/ 864927 w 968597"/>
                <a:gd name="csY10" fmla="*/ 400200 h 551935"/>
                <a:gd name="csX11" fmla="*/ 877703 w 968597"/>
                <a:gd name="csY11" fmla="*/ 306823 h 551935"/>
                <a:gd name="csX12" fmla="*/ 964375 w 968597"/>
                <a:gd name="csY12" fmla="*/ 291187 h 551935"/>
                <a:gd name="csX13" fmla="*/ 951843 w 968597"/>
                <a:gd name="csY13" fmla="*/ 32951 h 551935"/>
                <a:gd name="csX0" fmla="*/ 457573 w 968597"/>
                <a:gd name="csY0" fmla="*/ 0 h 551935"/>
                <a:gd name="csX1" fmla="*/ 441097 w 968597"/>
                <a:gd name="csY1" fmla="*/ 41189 h 551935"/>
                <a:gd name="csX2" fmla="*/ 449335 w 968597"/>
                <a:gd name="csY2" fmla="*/ 238897 h 551935"/>
                <a:gd name="csX3" fmla="*/ 46519 w 968597"/>
                <a:gd name="csY3" fmla="*/ 236137 h 551935"/>
                <a:gd name="csX4" fmla="*/ 40551 w 968597"/>
                <a:gd name="csY4" fmla="*/ 354227 h 551935"/>
                <a:gd name="csX5" fmla="*/ 3307 w 968597"/>
                <a:gd name="csY5" fmla="*/ 367003 h 551935"/>
                <a:gd name="csX6" fmla="*/ 4492 w 968597"/>
                <a:gd name="csY6" fmla="*/ 551935 h 551935"/>
                <a:gd name="csX7" fmla="*/ 498762 w 968597"/>
                <a:gd name="csY7" fmla="*/ 535459 h 551935"/>
                <a:gd name="csX8" fmla="*/ 500193 w 968597"/>
                <a:gd name="csY8" fmla="*/ 427529 h 551935"/>
                <a:gd name="csX9" fmla="*/ 683695 w 968597"/>
                <a:gd name="csY9" fmla="*/ 417022 h 551935"/>
                <a:gd name="csX10" fmla="*/ 864927 w 968597"/>
                <a:gd name="csY10" fmla="*/ 400200 h 551935"/>
                <a:gd name="csX11" fmla="*/ 877703 w 968597"/>
                <a:gd name="csY11" fmla="*/ 306823 h 551935"/>
                <a:gd name="csX12" fmla="*/ 964375 w 968597"/>
                <a:gd name="csY12" fmla="*/ 291187 h 551935"/>
                <a:gd name="csX13" fmla="*/ 951843 w 968597"/>
                <a:gd name="csY13" fmla="*/ 32951 h 551935"/>
                <a:gd name="csX0" fmla="*/ 457573 w 968597"/>
                <a:gd name="csY0" fmla="*/ 0 h 551935"/>
                <a:gd name="csX1" fmla="*/ 441097 w 968597"/>
                <a:gd name="csY1" fmla="*/ 41189 h 551935"/>
                <a:gd name="csX2" fmla="*/ 481100 w 968597"/>
                <a:gd name="csY2" fmla="*/ 229821 h 551935"/>
                <a:gd name="csX3" fmla="*/ 46519 w 968597"/>
                <a:gd name="csY3" fmla="*/ 236137 h 551935"/>
                <a:gd name="csX4" fmla="*/ 40551 w 968597"/>
                <a:gd name="csY4" fmla="*/ 354227 h 551935"/>
                <a:gd name="csX5" fmla="*/ 3307 w 968597"/>
                <a:gd name="csY5" fmla="*/ 367003 h 551935"/>
                <a:gd name="csX6" fmla="*/ 4492 w 968597"/>
                <a:gd name="csY6" fmla="*/ 551935 h 551935"/>
                <a:gd name="csX7" fmla="*/ 498762 w 968597"/>
                <a:gd name="csY7" fmla="*/ 535459 h 551935"/>
                <a:gd name="csX8" fmla="*/ 500193 w 968597"/>
                <a:gd name="csY8" fmla="*/ 427529 h 551935"/>
                <a:gd name="csX9" fmla="*/ 683695 w 968597"/>
                <a:gd name="csY9" fmla="*/ 417022 h 551935"/>
                <a:gd name="csX10" fmla="*/ 864927 w 968597"/>
                <a:gd name="csY10" fmla="*/ 400200 h 551935"/>
                <a:gd name="csX11" fmla="*/ 877703 w 968597"/>
                <a:gd name="csY11" fmla="*/ 306823 h 551935"/>
                <a:gd name="csX12" fmla="*/ 964375 w 968597"/>
                <a:gd name="csY12" fmla="*/ 291187 h 551935"/>
                <a:gd name="csX13" fmla="*/ 951843 w 968597"/>
                <a:gd name="csY13" fmla="*/ 32951 h 551935"/>
                <a:gd name="csX0" fmla="*/ 457573 w 968597"/>
                <a:gd name="csY0" fmla="*/ 0 h 551935"/>
                <a:gd name="csX1" fmla="*/ 481100 w 968597"/>
                <a:gd name="csY1" fmla="*/ 229821 h 551935"/>
                <a:gd name="csX2" fmla="*/ 46519 w 968597"/>
                <a:gd name="csY2" fmla="*/ 236137 h 551935"/>
                <a:gd name="csX3" fmla="*/ 40551 w 968597"/>
                <a:gd name="csY3" fmla="*/ 354227 h 551935"/>
                <a:gd name="csX4" fmla="*/ 3307 w 968597"/>
                <a:gd name="csY4" fmla="*/ 367003 h 551935"/>
                <a:gd name="csX5" fmla="*/ 4492 w 968597"/>
                <a:gd name="csY5" fmla="*/ 551935 h 551935"/>
                <a:gd name="csX6" fmla="*/ 498762 w 968597"/>
                <a:gd name="csY6" fmla="*/ 535459 h 551935"/>
                <a:gd name="csX7" fmla="*/ 500193 w 968597"/>
                <a:gd name="csY7" fmla="*/ 427529 h 551935"/>
                <a:gd name="csX8" fmla="*/ 683695 w 968597"/>
                <a:gd name="csY8" fmla="*/ 417022 h 551935"/>
                <a:gd name="csX9" fmla="*/ 864927 w 968597"/>
                <a:gd name="csY9" fmla="*/ 400200 h 551935"/>
                <a:gd name="csX10" fmla="*/ 877703 w 968597"/>
                <a:gd name="csY10" fmla="*/ 306823 h 551935"/>
                <a:gd name="csX11" fmla="*/ 964375 w 968597"/>
                <a:gd name="csY11" fmla="*/ 291187 h 551935"/>
                <a:gd name="csX12" fmla="*/ 951843 w 968597"/>
                <a:gd name="csY12" fmla="*/ 32951 h 551935"/>
                <a:gd name="csX0" fmla="*/ 471187 w 968597"/>
                <a:gd name="csY0" fmla="*/ 0 h 551935"/>
                <a:gd name="csX1" fmla="*/ 481100 w 968597"/>
                <a:gd name="csY1" fmla="*/ 229821 h 551935"/>
                <a:gd name="csX2" fmla="*/ 46519 w 968597"/>
                <a:gd name="csY2" fmla="*/ 236137 h 551935"/>
                <a:gd name="csX3" fmla="*/ 40551 w 968597"/>
                <a:gd name="csY3" fmla="*/ 354227 h 551935"/>
                <a:gd name="csX4" fmla="*/ 3307 w 968597"/>
                <a:gd name="csY4" fmla="*/ 367003 h 551935"/>
                <a:gd name="csX5" fmla="*/ 4492 w 968597"/>
                <a:gd name="csY5" fmla="*/ 551935 h 551935"/>
                <a:gd name="csX6" fmla="*/ 498762 w 968597"/>
                <a:gd name="csY6" fmla="*/ 535459 h 551935"/>
                <a:gd name="csX7" fmla="*/ 500193 w 968597"/>
                <a:gd name="csY7" fmla="*/ 427529 h 551935"/>
                <a:gd name="csX8" fmla="*/ 683695 w 968597"/>
                <a:gd name="csY8" fmla="*/ 417022 h 551935"/>
                <a:gd name="csX9" fmla="*/ 864927 w 968597"/>
                <a:gd name="csY9" fmla="*/ 400200 h 551935"/>
                <a:gd name="csX10" fmla="*/ 877703 w 968597"/>
                <a:gd name="csY10" fmla="*/ 306823 h 551935"/>
                <a:gd name="csX11" fmla="*/ 964375 w 968597"/>
                <a:gd name="csY11" fmla="*/ 291187 h 551935"/>
                <a:gd name="csX12" fmla="*/ 951843 w 968597"/>
                <a:gd name="csY12" fmla="*/ 32951 h 551935"/>
                <a:gd name="csX0" fmla="*/ 471187 w 968597"/>
                <a:gd name="csY0" fmla="*/ 0 h 551935"/>
                <a:gd name="csX1" fmla="*/ 481100 w 968597"/>
                <a:gd name="csY1" fmla="*/ 229821 h 551935"/>
                <a:gd name="csX2" fmla="*/ 46519 w 968597"/>
                <a:gd name="csY2" fmla="*/ 236137 h 551935"/>
                <a:gd name="csX3" fmla="*/ 40551 w 968597"/>
                <a:gd name="csY3" fmla="*/ 354227 h 551935"/>
                <a:gd name="csX4" fmla="*/ 3307 w 968597"/>
                <a:gd name="csY4" fmla="*/ 367003 h 551935"/>
                <a:gd name="csX5" fmla="*/ 4492 w 968597"/>
                <a:gd name="csY5" fmla="*/ 551935 h 551935"/>
                <a:gd name="csX6" fmla="*/ 498762 w 968597"/>
                <a:gd name="csY6" fmla="*/ 535459 h 551935"/>
                <a:gd name="csX7" fmla="*/ 500193 w 968597"/>
                <a:gd name="csY7" fmla="*/ 427529 h 551935"/>
                <a:gd name="csX8" fmla="*/ 683695 w 968597"/>
                <a:gd name="csY8" fmla="*/ 417022 h 551935"/>
                <a:gd name="csX9" fmla="*/ 864927 w 968597"/>
                <a:gd name="csY9" fmla="*/ 400200 h 551935"/>
                <a:gd name="csX10" fmla="*/ 877703 w 968597"/>
                <a:gd name="csY10" fmla="*/ 306823 h 551935"/>
                <a:gd name="csX11" fmla="*/ 964375 w 968597"/>
                <a:gd name="csY11" fmla="*/ 291187 h 551935"/>
                <a:gd name="csX12" fmla="*/ 951843 w 968597"/>
                <a:gd name="csY12" fmla="*/ 32951 h 551935"/>
                <a:gd name="csX0" fmla="*/ 471187 w 968597"/>
                <a:gd name="csY0" fmla="*/ 0 h 551935"/>
                <a:gd name="csX1" fmla="*/ 481100 w 968597"/>
                <a:gd name="csY1" fmla="*/ 229821 h 551935"/>
                <a:gd name="csX2" fmla="*/ 46519 w 968597"/>
                <a:gd name="csY2" fmla="*/ 236137 h 551935"/>
                <a:gd name="csX3" fmla="*/ 40551 w 968597"/>
                <a:gd name="csY3" fmla="*/ 354227 h 551935"/>
                <a:gd name="csX4" fmla="*/ 3307 w 968597"/>
                <a:gd name="csY4" fmla="*/ 367003 h 551935"/>
                <a:gd name="csX5" fmla="*/ 4492 w 968597"/>
                <a:gd name="csY5" fmla="*/ 551935 h 551935"/>
                <a:gd name="csX6" fmla="*/ 498762 w 968597"/>
                <a:gd name="csY6" fmla="*/ 535459 h 551935"/>
                <a:gd name="csX7" fmla="*/ 500193 w 968597"/>
                <a:gd name="csY7" fmla="*/ 427529 h 551935"/>
                <a:gd name="csX8" fmla="*/ 683695 w 968597"/>
                <a:gd name="csY8" fmla="*/ 417022 h 551935"/>
                <a:gd name="csX9" fmla="*/ 864927 w 968597"/>
                <a:gd name="csY9" fmla="*/ 400200 h 551935"/>
                <a:gd name="csX10" fmla="*/ 877703 w 968597"/>
                <a:gd name="csY10" fmla="*/ 306823 h 551935"/>
                <a:gd name="csX11" fmla="*/ 964375 w 968597"/>
                <a:gd name="csY11" fmla="*/ 291187 h 551935"/>
                <a:gd name="csX12" fmla="*/ 951843 w 968597"/>
                <a:gd name="csY12" fmla="*/ 32951 h 551935"/>
                <a:gd name="csX0" fmla="*/ 482532 w 968597"/>
                <a:gd name="csY0" fmla="*/ 0 h 551935"/>
                <a:gd name="csX1" fmla="*/ 481100 w 968597"/>
                <a:gd name="csY1" fmla="*/ 229821 h 551935"/>
                <a:gd name="csX2" fmla="*/ 46519 w 968597"/>
                <a:gd name="csY2" fmla="*/ 236137 h 551935"/>
                <a:gd name="csX3" fmla="*/ 40551 w 968597"/>
                <a:gd name="csY3" fmla="*/ 354227 h 551935"/>
                <a:gd name="csX4" fmla="*/ 3307 w 968597"/>
                <a:gd name="csY4" fmla="*/ 367003 h 551935"/>
                <a:gd name="csX5" fmla="*/ 4492 w 968597"/>
                <a:gd name="csY5" fmla="*/ 551935 h 551935"/>
                <a:gd name="csX6" fmla="*/ 498762 w 968597"/>
                <a:gd name="csY6" fmla="*/ 535459 h 551935"/>
                <a:gd name="csX7" fmla="*/ 500193 w 968597"/>
                <a:gd name="csY7" fmla="*/ 427529 h 551935"/>
                <a:gd name="csX8" fmla="*/ 683695 w 968597"/>
                <a:gd name="csY8" fmla="*/ 417022 h 551935"/>
                <a:gd name="csX9" fmla="*/ 864927 w 968597"/>
                <a:gd name="csY9" fmla="*/ 400200 h 551935"/>
                <a:gd name="csX10" fmla="*/ 877703 w 968597"/>
                <a:gd name="csY10" fmla="*/ 306823 h 551935"/>
                <a:gd name="csX11" fmla="*/ 964375 w 968597"/>
                <a:gd name="csY11" fmla="*/ 291187 h 551935"/>
                <a:gd name="csX12" fmla="*/ 951843 w 968597"/>
                <a:gd name="csY12" fmla="*/ 32951 h 551935"/>
                <a:gd name="csX0" fmla="*/ 482532 w 968597"/>
                <a:gd name="csY0" fmla="*/ 0 h 551935"/>
                <a:gd name="csX1" fmla="*/ 481100 w 968597"/>
                <a:gd name="csY1" fmla="*/ 229821 h 551935"/>
                <a:gd name="csX2" fmla="*/ 46519 w 968597"/>
                <a:gd name="csY2" fmla="*/ 236137 h 551935"/>
                <a:gd name="csX3" fmla="*/ 40551 w 968597"/>
                <a:gd name="csY3" fmla="*/ 354227 h 551935"/>
                <a:gd name="csX4" fmla="*/ 3307 w 968597"/>
                <a:gd name="csY4" fmla="*/ 367003 h 551935"/>
                <a:gd name="csX5" fmla="*/ 4492 w 968597"/>
                <a:gd name="csY5" fmla="*/ 551935 h 551935"/>
                <a:gd name="csX6" fmla="*/ 498762 w 968597"/>
                <a:gd name="csY6" fmla="*/ 535459 h 551935"/>
                <a:gd name="csX7" fmla="*/ 500193 w 968597"/>
                <a:gd name="csY7" fmla="*/ 427529 h 551935"/>
                <a:gd name="csX8" fmla="*/ 683695 w 968597"/>
                <a:gd name="csY8" fmla="*/ 417022 h 551935"/>
                <a:gd name="csX9" fmla="*/ 864927 w 968597"/>
                <a:gd name="csY9" fmla="*/ 400200 h 551935"/>
                <a:gd name="csX10" fmla="*/ 877703 w 968597"/>
                <a:gd name="csY10" fmla="*/ 306823 h 551935"/>
                <a:gd name="csX11" fmla="*/ 964375 w 968597"/>
                <a:gd name="csY11" fmla="*/ 291187 h 551935"/>
                <a:gd name="csX12" fmla="*/ 951843 w 968597"/>
                <a:gd name="csY12" fmla="*/ 32951 h 551935"/>
                <a:gd name="csX0" fmla="*/ 482532 w 968597"/>
                <a:gd name="csY0" fmla="*/ 0 h 551935"/>
                <a:gd name="csX1" fmla="*/ 481100 w 968597"/>
                <a:gd name="csY1" fmla="*/ 229821 h 551935"/>
                <a:gd name="csX2" fmla="*/ 46519 w 968597"/>
                <a:gd name="csY2" fmla="*/ 236137 h 551935"/>
                <a:gd name="csX3" fmla="*/ 40551 w 968597"/>
                <a:gd name="csY3" fmla="*/ 354227 h 551935"/>
                <a:gd name="csX4" fmla="*/ 3307 w 968597"/>
                <a:gd name="csY4" fmla="*/ 367003 h 551935"/>
                <a:gd name="csX5" fmla="*/ 4492 w 968597"/>
                <a:gd name="csY5" fmla="*/ 551935 h 551935"/>
                <a:gd name="csX6" fmla="*/ 498762 w 968597"/>
                <a:gd name="csY6" fmla="*/ 535459 h 551935"/>
                <a:gd name="csX7" fmla="*/ 500193 w 968597"/>
                <a:gd name="csY7" fmla="*/ 427529 h 551935"/>
                <a:gd name="csX8" fmla="*/ 683695 w 968597"/>
                <a:gd name="csY8" fmla="*/ 417022 h 551935"/>
                <a:gd name="csX9" fmla="*/ 864927 w 968597"/>
                <a:gd name="csY9" fmla="*/ 400200 h 551935"/>
                <a:gd name="csX10" fmla="*/ 877703 w 968597"/>
                <a:gd name="csY10" fmla="*/ 306823 h 551935"/>
                <a:gd name="csX11" fmla="*/ 964375 w 968597"/>
                <a:gd name="csY11" fmla="*/ 291187 h 551935"/>
                <a:gd name="csX12" fmla="*/ 951843 w 968597"/>
                <a:gd name="csY12" fmla="*/ 32951 h 551935"/>
                <a:gd name="csX0" fmla="*/ 482532 w 968597"/>
                <a:gd name="csY0" fmla="*/ 0 h 551935"/>
                <a:gd name="csX1" fmla="*/ 481100 w 968597"/>
                <a:gd name="csY1" fmla="*/ 229821 h 551935"/>
                <a:gd name="csX2" fmla="*/ 46519 w 968597"/>
                <a:gd name="csY2" fmla="*/ 236137 h 551935"/>
                <a:gd name="csX3" fmla="*/ 40551 w 968597"/>
                <a:gd name="csY3" fmla="*/ 354227 h 551935"/>
                <a:gd name="csX4" fmla="*/ 3307 w 968597"/>
                <a:gd name="csY4" fmla="*/ 367003 h 551935"/>
                <a:gd name="csX5" fmla="*/ 4492 w 968597"/>
                <a:gd name="csY5" fmla="*/ 551935 h 551935"/>
                <a:gd name="csX6" fmla="*/ 498762 w 968597"/>
                <a:gd name="csY6" fmla="*/ 535459 h 551935"/>
                <a:gd name="csX7" fmla="*/ 500193 w 968597"/>
                <a:gd name="csY7" fmla="*/ 427529 h 551935"/>
                <a:gd name="csX8" fmla="*/ 683695 w 968597"/>
                <a:gd name="csY8" fmla="*/ 417022 h 551935"/>
                <a:gd name="csX9" fmla="*/ 864927 w 968597"/>
                <a:gd name="csY9" fmla="*/ 400200 h 551935"/>
                <a:gd name="csX10" fmla="*/ 877703 w 968597"/>
                <a:gd name="csY10" fmla="*/ 306823 h 551935"/>
                <a:gd name="csX11" fmla="*/ 964375 w 968597"/>
                <a:gd name="csY11" fmla="*/ 291187 h 551935"/>
                <a:gd name="csX12" fmla="*/ 951843 w 968597"/>
                <a:gd name="csY12" fmla="*/ 32951 h 551935"/>
                <a:gd name="csX0" fmla="*/ 482532 w 968597"/>
                <a:gd name="csY0" fmla="*/ 0 h 551935"/>
                <a:gd name="csX1" fmla="*/ 481100 w 968597"/>
                <a:gd name="csY1" fmla="*/ 229821 h 551935"/>
                <a:gd name="csX2" fmla="*/ 46519 w 968597"/>
                <a:gd name="csY2" fmla="*/ 236137 h 551935"/>
                <a:gd name="csX3" fmla="*/ 40551 w 968597"/>
                <a:gd name="csY3" fmla="*/ 354227 h 551935"/>
                <a:gd name="csX4" fmla="*/ 3307 w 968597"/>
                <a:gd name="csY4" fmla="*/ 367003 h 551935"/>
                <a:gd name="csX5" fmla="*/ 4492 w 968597"/>
                <a:gd name="csY5" fmla="*/ 551935 h 551935"/>
                <a:gd name="csX6" fmla="*/ 498762 w 968597"/>
                <a:gd name="csY6" fmla="*/ 535459 h 551935"/>
                <a:gd name="csX7" fmla="*/ 491117 w 968597"/>
                <a:gd name="csY7" fmla="*/ 416184 h 551935"/>
                <a:gd name="csX8" fmla="*/ 683695 w 968597"/>
                <a:gd name="csY8" fmla="*/ 417022 h 551935"/>
                <a:gd name="csX9" fmla="*/ 864927 w 968597"/>
                <a:gd name="csY9" fmla="*/ 400200 h 551935"/>
                <a:gd name="csX10" fmla="*/ 877703 w 968597"/>
                <a:gd name="csY10" fmla="*/ 306823 h 551935"/>
                <a:gd name="csX11" fmla="*/ 964375 w 968597"/>
                <a:gd name="csY11" fmla="*/ 291187 h 551935"/>
                <a:gd name="csX12" fmla="*/ 951843 w 968597"/>
                <a:gd name="csY12" fmla="*/ 32951 h 551935"/>
                <a:gd name="csX0" fmla="*/ 482532 w 968597"/>
                <a:gd name="csY0" fmla="*/ 0 h 551935"/>
                <a:gd name="csX1" fmla="*/ 481100 w 968597"/>
                <a:gd name="csY1" fmla="*/ 229821 h 551935"/>
                <a:gd name="csX2" fmla="*/ 46519 w 968597"/>
                <a:gd name="csY2" fmla="*/ 236137 h 551935"/>
                <a:gd name="csX3" fmla="*/ 40551 w 968597"/>
                <a:gd name="csY3" fmla="*/ 354227 h 551935"/>
                <a:gd name="csX4" fmla="*/ 3307 w 968597"/>
                <a:gd name="csY4" fmla="*/ 367003 h 551935"/>
                <a:gd name="csX5" fmla="*/ 4492 w 968597"/>
                <a:gd name="csY5" fmla="*/ 551935 h 551935"/>
                <a:gd name="csX6" fmla="*/ 498762 w 968597"/>
                <a:gd name="csY6" fmla="*/ 535459 h 551935"/>
                <a:gd name="csX7" fmla="*/ 491117 w 968597"/>
                <a:gd name="csY7" fmla="*/ 416184 h 551935"/>
                <a:gd name="csX8" fmla="*/ 699578 w 968597"/>
                <a:gd name="csY8" fmla="*/ 407946 h 551935"/>
                <a:gd name="csX9" fmla="*/ 864927 w 968597"/>
                <a:gd name="csY9" fmla="*/ 400200 h 551935"/>
                <a:gd name="csX10" fmla="*/ 877703 w 968597"/>
                <a:gd name="csY10" fmla="*/ 306823 h 551935"/>
                <a:gd name="csX11" fmla="*/ 964375 w 968597"/>
                <a:gd name="csY11" fmla="*/ 291187 h 551935"/>
                <a:gd name="csX12" fmla="*/ 951843 w 968597"/>
                <a:gd name="csY12" fmla="*/ 32951 h 5519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968597" h="551935">
                  <a:moveTo>
                    <a:pt x="482532" y="0"/>
                  </a:moveTo>
                  <a:cubicBezTo>
                    <a:pt x="485164" y="131832"/>
                    <a:pt x="479270" y="138279"/>
                    <a:pt x="481100" y="229821"/>
                  </a:cubicBezTo>
                  <a:cubicBezTo>
                    <a:pt x="401723" y="232815"/>
                    <a:pt x="232637" y="232798"/>
                    <a:pt x="46519" y="236137"/>
                  </a:cubicBezTo>
                  <a:cubicBezTo>
                    <a:pt x="46458" y="298470"/>
                    <a:pt x="47753" y="332416"/>
                    <a:pt x="40551" y="354227"/>
                  </a:cubicBezTo>
                  <a:cubicBezTo>
                    <a:pt x="33349" y="376038"/>
                    <a:pt x="9317" y="334052"/>
                    <a:pt x="3307" y="367003"/>
                  </a:cubicBezTo>
                  <a:cubicBezTo>
                    <a:pt x="-2703" y="399954"/>
                    <a:pt x="574" y="464109"/>
                    <a:pt x="4492" y="551935"/>
                  </a:cubicBezTo>
                  <a:cubicBezTo>
                    <a:pt x="228704" y="549025"/>
                    <a:pt x="322947" y="529023"/>
                    <a:pt x="498762" y="535459"/>
                  </a:cubicBezTo>
                  <a:cubicBezTo>
                    <a:pt x="501508" y="502508"/>
                    <a:pt x="487523" y="474496"/>
                    <a:pt x="491117" y="416184"/>
                  </a:cubicBezTo>
                  <a:cubicBezTo>
                    <a:pt x="587739" y="407790"/>
                    <a:pt x="637277" y="410610"/>
                    <a:pt x="699578" y="407946"/>
                  </a:cubicBezTo>
                  <a:cubicBezTo>
                    <a:pt x="761879" y="405282"/>
                    <a:pt x="833349" y="420457"/>
                    <a:pt x="864927" y="400200"/>
                  </a:cubicBezTo>
                  <a:cubicBezTo>
                    <a:pt x="896505" y="379943"/>
                    <a:pt x="861129" y="324992"/>
                    <a:pt x="877703" y="306823"/>
                  </a:cubicBezTo>
                  <a:cubicBezTo>
                    <a:pt x="894277" y="288654"/>
                    <a:pt x="945880" y="294886"/>
                    <a:pt x="964375" y="291187"/>
                  </a:cubicBezTo>
                  <a:cubicBezTo>
                    <a:pt x="976732" y="241760"/>
                    <a:pt x="958708" y="89586"/>
                    <a:pt x="951843" y="3295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871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B0B1D-FDE8-C2CE-3A86-BF98461B7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376" y="224084"/>
            <a:ext cx="10058400" cy="1106174"/>
          </a:xfrm>
        </p:spPr>
        <p:txBody>
          <a:bodyPr/>
          <a:lstStyle/>
          <a:p>
            <a:r>
              <a:rPr lang="en-US" dirty="0"/>
              <a:t>Fire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C88D7-EF78-5A18-0A4C-E701D5407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376" y="1681548"/>
            <a:ext cx="10583464" cy="4262051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Operates from one station at the southern end of Fallen Leaf Lake</a:t>
            </a:r>
          </a:p>
          <a:p>
            <a:pPr lvl="1"/>
            <a:r>
              <a:rPr lang="en-US" sz="2400" dirty="0"/>
              <a:t>Station primarily serves east side of lake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Engine stationed on west of lake; accessed by boat or seasonal roads</a:t>
            </a:r>
          </a:p>
          <a:p>
            <a:r>
              <a:rPr lang="en-US" sz="2800" dirty="0"/>
              <a:t>Responds to approximately 57 calls annually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30-40% of calls are for medical emergencies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Average response time of 3-4 minutes for areas close to the station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Current ISO rating of 2/2Y (up from prior 4/9)</a:t>
            </a:r>
          </a:p>
          <a:p>
            <a:r>
              <a:rPr lang="en-US" sz="2800" dirty="0"/>
              <a:t>Provides vital emergency response to Glen Alpine Trailhead and nearby backcountry areas</a:t>
            </a:r>
          </a:p>
        </p:txBody>
      </p:sp>
    </p:spTree>
    <p:extLst>
      <p:ext uri="{BB962C8B-B14F-4D97-AF65-F5344CB8AC3E}">
        <p14:creationId xmlns:p14="http://schemas.microsoft.com/office/powerpoint/2010/main" val="97932252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EBEDBE76D937418D5A5B7186F13A84" ma:contentTypeVersion="15" ma:contentTypeDescription="Create a new document." ma:contentTypeScope="" ma:versionID="16a675d5b3082abdf5e61ce4d755d1af">
  <xsd:schema xmlns:xsd="http://www.w3.org/2001/XMLSchema" xmlns:xs="http://www.w3.org/2001/XMLSchema" xmlns:p="http://schemas.microsoft.com/office/2006/metadata/properties" xmlns:ns2="b203a221-93e6-4b60-8f58-d96b7f6ffefe" xmlns:ns3="9a598451-2ee3-4476-9297-09f8f2e26cef" targetNamespace="http://schemas.microsoft.com/office/2006/metadata/properties" ma:root="true" ma:fieldsID="56129694039e7b1e24a7bf0d9b99b72f" ns2:_="" ns3:_="">
    <xsd:import namespace="b203a221-93e6-4b60-8f58-d96b7f6ffefe"/>
    <xsd:import namespace="9a598451-2ee3-4476-9297-09f8f2e26c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03a221-93e6-4b60-8f58-d96b7f6ffe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b54b17f-c47d-46b3-80b0-e0bff8beb7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598451-2ee3-4476-9297-09f8f2e26ce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1030a53-a528-4a09-b317-37cf1f636b31}" ma:internalName="TaxCatchAll" ma:showField="CatchAllData" ma:web="9a598451-2ee3-4476-9297-09f8f2e26c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a598451-2ee3-4476-9297-09f8f2e26cef" xsi:nil="true"/>
    <lcf76f155ced4ddcb4097134ff3c332f xmlns="b203a221-93e6-4b60-8f58-d96b7f6ffef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032E06-5B91-4C7B-A1A0-0B0C841DCA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03a221-93e6-4b60-8f58-d96b7f6ffefe"/>
    <ds:schemaRef ds:uri="9a598451-2ee3-4476-9297-09f8f2e26c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3E272E-1144-4404-985E-074E2F43ED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285567-6AF9-4E27-B32D-66E54C0EEB2E}">
  <ds:schemaRefs>
    <ds:schemaRef ds:uri="http://purl.org/dc/dcmitype/"/>
    <ds:schemaRef ds:uri="http://purl.org/dc/terms/"/>
    <ds:schemaRef ds:uri="http://schemas.microsoft.com/office/2006/metadata/properties"/>
    <ds:schemaRef ds:uri="http://purl.org/dc/elements/1.1/"/>
    <ds:schemaRef ds:uri="9a598451-2ee3-4476-9297-09f8f2e26c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b203a221-93e6-4b60-8f58-d96b7f6ffef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526</TotalTime>
  <Words>1232</Words>
  <Application>Microsoft Office PowerPoint</Application>
  <PresentationFormat>Widescreen</PresentationFormat>
  <Paragraphs>240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Aptos</vt:lpstr>
      <vt:lpstr>Arial</vt:lpstr>
      <vt:lpstr>Calibri</vt:lpstr>
      <vt:lpstr>Calibri Light</vt:lpstr>
      <vt:lpstr>Retrospect</vt:lpstr>
      <vt:lpstr>Targeted Fire MSR Updates</vt:lpstr>
      <vt:lpstr>Changes from Prior Draft MSR</vt:lpstr>
      <vt:lpstr>Notes on Agency Financials </vt:lpstr>
      <vt:lpstr>Agencies Reviewed</vt:lpstr>
      <vt:lpstr>Fallen Leaf Lake FPD</vt:lpstr>
      <vt:lpstr>Agency Overview</vt:lpstr>
      <vt:lpstr>PowerPoint Presentation</vt:lpstr>
      <vt:lpstr>PowerPoint Presentation</vt:lpstr>
      <vt:lpstr>Fire Department</vt:lpstr>
      <vt:lpstr>PowerPoint Presentation</vt:lpstr>
      <vt:lpstr>Financial Summary</vt:lpstr>
      <vt:lpstr>Garden Valley FPD</vt:lpstr>
      <vt:lpstr>Agency Overview</vt:lpstr>
      <vt:lpstr>PowerPoint Presentation</vt:lpstr>
      <vt:lpstr>PowerPoint Presentation</vt:lpstr>
      <vt:lpstr>Fire Services</vt:lpstr>
      <vt:lpstr>PowerPoint Presentation</vt:lpstr>
      <vt:lpstr>Financial Summary</vt:lpstr>
      <vt:lpstr>Mosquito FPD</vt:lpstr>
      <vt:lpstr>Agency Overview</vt:lpstr>
      <vt:lpstr>PowerPoint Presentation</vt:lpstr>
      <vt:lpstr>PowerPoint Presentation</vt:lpstr>
      <vt:lpstr>Fire Services</vt:lpstr>
      <vt:lpstr>PowerPoint Presentation</vt:lpstr>
      <vt:lpstr>Financial Summary</vt:lpstr>
      <vt:lpstr>Pioneer FPD</vt:lpstr>
      <vt:lpstr>Agency Overview</vt:lpstr>
      <vt:lpstr>PowerPoint Presentation</vt:lpstr>
      <vt:lpstr>PowerPoint Presentation</vt:lpstr>
      <vt:lpstr>Fire Services</vt:lpstr>
      <vt:lpstr>PowerPoint Presentation</vt:lpstr>
      <vt:lpstr>Financial Summary</vt:lpstr>
      <vt:lpstr>Rescue FPD</vt:lpstr>
      <vt:lpstr>Agency Overview</vt:lpstr>
      <vt:lpstr>PowerPoint Presentation</vt:lpstr>
      <vt:lpstr>PowerPoint Presentation</vt:lpstr>
      <vt:lpstr>Fire Services</vt:lpstr>
      <vt:lpstr>PowerPoint Presentation</vt:lpstr>
      <vt:lpstr>Financial Summary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Krystle Brogna</dc:creator>
  <cp:lastModifiedBy>Erica Sanchez</cp:lastModifiedBy>
  <cp:revision>2</cp:revision>
  <cp:lastPrinted>2026-01-27T22:58:53Z</cp:lastPrinted>
  <dcterms:created xsi:type="dcterms:W3CDTF">2025-12-23T22:15:46Z</dcterms:created>
  <dcterms:modified xsi:type="dcterms:W3CDTF">2026-01-28T05:51:21Z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0x010100F7EBEDBE76D937418D5A5B7186F13A84</vt:lpwstr>
  </property>
  <property fmtid="{D5CDD505-2E9C-101B-9397-08002B2CF9AE}" pid="3" name="MediaServiceImageTags">
    <vt:lpwstr/>
  </property>
</Properties>
</file>