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handoutMasterIdLst>
    <p:handoutMasterId r:id="rId24"/>
  </p:handoutMasterIdLst>
  <p:sldIdLst>
    <p:sldId id="256" r:id="rId6"/>
    <p:sldId id="272" r:id="rId7"/>
    <p:sldId id="263" r:id="rId8"/>
    <p:sldId id="281" r:id="rId9"/>
    <p:sldId id="287" r:id="rId10"/>
    <p:sldId id="273" r:id="rId11"/>
    <p:sldId id="269" r:id="rId12"/>
    <p:sldId id="275" r:id="rId13"/>
    <p:sldId id="276" r:id="rId14"/>
    <p:sldId id="277" r:id="rId15"/>
    <p:sldId id="280" r:id="rId16"/>
    <p:sldId id="265" r:id="rId17"/>
    <p:sldId id="266" r:id="rId18"/>
    <p:sldId id="278" r:id="rId19"/>
    <p:sldId id="270" r:id="rId20"/>
    <p:sldId id="274" r:id="rId21"/>
    <p:sldId id="279"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00"/>
    <a:srgbClr val="FF0066"/>
    <a:srgbClr val="339933"/>
    <a:srgbClr val="FF6600"/>
    <a:srgbClr val="FFD710"/>
    <a:srgbClr val="FFE4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4580" autoAdjust="0"/>
  </p:normalViewPr>
  <p:slideViewPr>
    <p:cSldViewPr snapToGrid="0" snapToObjects="1">
      <p:cViewPr varScale="1">
        <p:scale>
          <a:sx n="105" d="100"/>
          <a:sy n="105" d="100"/>
        </p:scale>
        <p:origin x="14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Sanchez" userId="5bf08281-4a45-4b17-b11d-593661d32c38" providerId="ADAL" clId="{1E039D09-36E8-4E90-BCF4-ABEC3FC5F6D2}"/>
    <pc:docChg chg="undo custSel addSld delSld modSld addSection delSection">
      <pc:chgData name="Erica Sanchez" userId="5bf08281-4a45-4b17-b11d-593661d32c38" providerId="ADAL" clId="{1E039D09-36E8-4E90-BCF4-ABEC3FC5F6D2}" dt="2025-03-20T23:34:30.595" v="1379" actId="1035"/>
      <pc:docMkLst>
        <pc:docMk/>
      </pc:docMkLst>
      <pc:sldChg chg="modSp mod">
        <pc:chgData name="Erica Sanchez" userId="5bf08281-4a45-4b17-b11d-593661d32c38" providerId="ADAL" clId="{1E039D09-36E8-4E90-BCF4-ABEC3FC5F6D2}" dt="2025-03-20T23:34:30.595" v="1379" actId="1035"/>
        <pc:sldMkLst>
          <pc:docMk/>
          <pc:sldMk cId="775740601" sldId="256"/>
        </pc:sldMkLst>
        <pc:spChg chg="mod">
          <ac:chgData name="Erica Sanchez" userId="5bf08281-4a45-4b17-b11d-593661d32c38" providerId="ADAL" clId="{1E039D09-36E8-4E90-BCF4-ABEC3FC5F6D2}" dt="2025-03-20T23:34:30.595" v="1379" actId="1035"/>
          <ac:spMkLst>
            <pc:docMk/>
            <pc:sldMk cId="775740601" sldId="256"/>
            <ac:spMk id="3" creationId="{DB87D885-A352-42A2-8363-9937A92667F8}"/>
          </ac:spMkLst>
        </pc:spChg>
      </pc:sldChg>
      <pc:sldChg chg="modSp mod">
        <pc:chgData name="Erica Sanchez" userId="5bf08281-4a45-4b17-b11d-593661d32c38" providerId="ADAL" clId="{1E039D09-36E8-4E90-BCF4-ABEC3FC5F6D2}" dt="2025-03-14T17:07:43.970" v="83" actId="20577"/>
        <pc:sldMkLst>
          <pc:docMk/>
          <pc:sldMk cId="3163022374" sldId="272"/>
        </pc:sldMkLst>
        <pc:spChg chg="mod">
          <ac:chgData name="Erica Sanchez" userId="5bf08281-4a45-4b17-b11d-593661d32c38" providerId="ADAL" clId="{1E039D09-36E8-4E90-BCF4-ABEC3FC5F6D2}" dt="2025-03-14T17:07:43.970" v="83" actId="20577"/>
          <ac:spMkLst>
            <pc:docMk/>
            <pc:sldMk cId="3163022374" sldId="272"/>
            <ac:spMk id="19" creationId="{A6890D7E-E7AF-0F79-5071-868DDA93C389}"/>
          </ac:spMkLst>
        </pc:spChg>
      </pc:sldChg>
      <pc:sldChg chg="addSp delSp modSp mod">
        <pc:chgData name="Erica Sanchez" userId="5bf08281-4a45-4b17-b11d-593661d32c38" providerId="ADAL" clId="{1E039D09-36E8-4E90-BCF4-ABEC3FC5F6D2}" dt="2025-03-14T19:40:19.547" v="1293" actId="207"/>
        <pc:sldMkLst>
          <pc:docMk/>
          <pc:sldMk cId="1142451826" sldId="273"/>
        </pc:sldMkLst>
        <pc:spChg chg="mod">
          <ac:chgData name="Erica Sanchez" userId="5bf08281-4a45-4b17-b11d-593661d32c38" providerId="ADAL" clId="{1E039D09-36E8-4E90-BCF4-ABEC3FC5F6D2}" dt="2025-03-14T19:40:19.547" v="1293" actId="207"/>
          <ac:spMkLst>
            <pc:docMk/>
            <pc:sldMk cId="1142451826" sldId="273"/>
            <ac:spMk id="4" creationId="{56DAF725-14B1-5710-B11A-42423288DCAB}"/>
          </ac:spMkLst>
        </pc:spChg>
        <pc:spChg chg="mod">
          <ac:chgData name="Erica Sanchez" userId="5bf08281-4a45-4b17-b11d-593661d32c38" providerId="ADAL" clId="{1E039D09-36E8-4E90-BCF4-ABEC3FC5F6D2}" dt="2025-03-14T17:15:35.339" v="106" actId="20577"/>
          <ac:spMkLst>
            <pc:docMk/>
            <pc:sldMk cId="1142451826" sldId="273"/>
            <ac:spMk id="5" creationId="{8B1A840F-01B7-0282-7534-5D0CD9879429}"/>
          </ac:spMkLst>
        </pc:spChg>
      </pc:sldChg>
      <pc:sldChg chg="modSp add del mod">
        <pc:chgData name="Erica Sanchez" userId="5bf08281-4a45-4b17-b11d-593661d32c38" providerId="ADAL" clId="{1E039D09-36E8-4E90-BCF4-ABEC3FC5F6D2}" dt="2025-03-14T18:39:28.229" v="1275" actId="47"/>
        <pc:sldMkLst>
          <pc:docMk/>
          <pc:sldMk cId="31281971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2015E7F3-CF26-4A1D-B6C3-105566F33D1E}" type="datetime4">
              <a:rPr lang="en-US" smtClean="0"/>
              <a:t>March 20, 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29C0D9F-88D5-F04C-89C7-79DA0F807DFC}" type="slidenum">
              <a:rPr lang="en-US" smtClean="0"/>
              <a:t>‹#›</a:t>
            </a:fld>
            <a:endParaRPr lang="en-US"/>
          </a:p>
        </p:txBody>
      </p:sp>
    </p:spTree>
    <p:extLst>
      <p:ext uri="{BB962C8B-B14F-4D97-AF65-F5344CB8AC3E}">
        <p14:creationId xmlns:p14="http://schemas.microsoft.com/office/powerpoint/2010/main" val="11790549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84DE41FD-8CA7-4245-93B5-AB86A93DE2D9}" type="datetime4">
              <a:rPr lang="en-US" smtClean="0"/>
              <a:t>March 20, 2025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43BF04E4-D993-D948-940A-8B7AF96AFC65}" type="slidenum">
              <a:rPr lang="en-US" smtClean="0"/>
              <a:t>‹#›</a:t>
            </a:fld>
            <a:endParaRPr lang="en-US"/>
          </a:p>
        </p:txBody>
      </p:sp>
    </p:spTree>
    <p:extLst>
      <p:ext uri="{BB962C8B-B14F-4D97-AF65-F5344CB8AC3E}">
        <p14:creationId xmlns:p14="http://schemas.microsoft.com/office/powerpoint/2010/main" val="2734075404"/>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620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695101"/>
            <a:ext cx="6400800" cy="138918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37AF80-3B21-4845-BCA2-D483AB83220B}" type="datetime4">
              <a:rPr lang="en-US" smtClean="0"/>
              <a:t>March 20, 2025</a:t>
            </a:fld>
            <a:endParaRPr lang="en-US"/>
          </a:p>
        </p:txBody>
      </p:sp>
      <p:pic>
        <p:nvPicPr>
          <p:cNvPr id="7" name="Picture 6">
            <a:extLst>
              <a:ext uri="{FF2B5EF4-FFF2-40B4-BE49-F238E27FC236}">
                <a16:creationId xmlns:a16="http://schemas.microsoft.com/office/drawing/2014/main" id="{40D918A2-60C3-4732-AF1C-ACFB6E411E68}"/>
              </a:ext>
            </a:extLst>
          </p:cNvPr>
          <p:cNvPicPr>
            <a:picLocks noChangeAspect="1"/>
          </p:cNvPicPr>
          <p:nvPr userDrawn="1"/>
        </p:nvPicPr>
        <p:blipFill>
          <a:blip r:embed="rId2"/>
          <a:stretch>
            <a:fillRect/>
          </a:stretch>
        </p:blipFill>
        <p:spPr>
          <a:xfrm>
            <a:off x="2816286" y="236244"/>
            <a:ext cx="3511428" cy="2700023"/>
          </a:xfrm>
          <a:prstGeom prst="rect">
            <a:avLst/>
          </a:prstGeom>
        </p:spPr>
      </p:pic>
    </p:spTree>
    <p:extLst>
      <p:ext uri="{BB962C8B-B14F-4D97-AF65-F5344CB8AC3E}">
        <p14:creationId xmlns:p14="http://schemas.microsoft.com/office/powerpoint/2010/main" val="296782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47532D-9567-4866-8D28-E3157EC8335E}" type="datetime4">
              <a:rPr lang="en-US" smtClean="0"/>
              <a:t>March 20, 2025</a:t>
            </a:fld>
            <a:endParaRPr lang="en-US"/>
          </a:p>
        </p:txBody>
      </p:sp>
      <p:pic>
        <p:nvPicPr>
          <p:cNvPr id="10" name="Picture 9">
            <a:extLst>
              <a:ext uri="{FF2B5EF4-FFF2-40B4-BE49-F238E27FC236}">
                <a16:creationId xmlns:a16="http://schemas.microsoft.com/office/drawing/2014/main" id="{65772238-841C-4F31-8791-9495BBB95CC5}"/>
              </a:ext>
            </a:extLst>
          </p:cNvPr>
          <p:cNvPicPr>
            <a:picLocks noChangeAspect="1"/>
          </p:cNvPicPr>
          <p:nvPr userDrawn="1"/>
        </p:nvPicPr>
        <p:blipFill>
          <a:blip r:embed="rId2"/>
          <a:stretch>
            <a:fillRect/>
          </a:stretch>
        </p:blipFill>
        <p:spPr>
          <a:xfrm>
            <a:off x="7785665" y="6126164"/>
            <a:ext cx="769937" cy="590400"/>
          </a:xfrm>
          <a:prstGeom prst="rect">
            <a:avLst/>
          </a:prstGeom>
        </p:spPr>
      </p:pic>
      <p:sp>
        <p:nvSpPr>
          <p:cNvPr id="8" name="Slide Number Placeholder 4">
            <a:extLst>
              <a:ext uri="{FF2B5EF4-FFF2-40B4-BE49-F238E27FC236}">
                <a16:creationId xmlns:a16="http://schemas.microsoft.com/office/drawing/2014/main" id="{38B460D9-C2EF-4651-8645-0E52B3B008C0}"/>
              </a:ext>
            </a:extLst>
          </p:cNvPr>
          <p:cNvSpPr>
            <a:spLocks noGrp="1"/>
          </p:cNvSpPr>
          <p:nvPr>
            <p:ph type="sldNum" sz="quarter" idx="12"/>
          </p:nvPr>
        </p:nvSpPr>
        <p:spPr>
          <a:xfrm>
            <a:off x="3505200" y="6351439"/>
            <a:ext cx="2133600" cy="365125"/>
          </a:xfrm>
        </p:spPr>
        <p:txBody>
          <a:bodyPr/>
          <a:lstStyle>
            <a:lvl1pPr algn="ctr">
              <a:defRPr/>
            </a:lvl1pPr>
          </a:lstStyle>
          <a:p>
            <a:fld id="{09EE8AB2-B0BE-4B3E-B85F-08779A4B7862}" type="slidenum">
              <a:rPr lang="en-US" smtClean="0"/>
              <a:pPr/>
              <a:t>‹#›</a:t>
            </a:fld>
            <a:endParaRPr lang="en-US" dirty="0"/>
          </a:p>
        </p:txBody>
      </p:sp>
    </p:spTree>
    <p:extLst>
      <p:ext uri="{BB962C8B-B14F-4D97-AF65-F5344CB8AC3E}">
        <p14:creationId xmlns:p14="http://schemas.microsoft.com/office/powerpoint/2010/main" val="253869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A4C43A-123A-4E3F-8C9A-FC8EA2727EE0}" type="datetime4">
              <a:rPr lang="en-US" smtClean="0"/>
              <a:t>March 20, 2025</a:t>
            </a:fld>
            <a:endParaRPr lang="en-US"/>
          </a:p>
        </p:txBody>
      </p:sp>
      <p:sp>
        <p:nvSpPr>
          <p:cNvPr id="6" name="Slide Number Placeholder 5"/>
          <p:cNvSpPr>
            <a:spLocks noGrp="1"/>
          </p:cNvSpPr>
          <p:nvPr>
            <p:ph type="sldNum" sz="quarter" idx="12"/>
          </p:nvPr>
        </p:nvSpPr>
        <p:spPr>
          <a:xfrm>
            <a:off x="3505200" y="6351439"/>
            <a:ext cx="2133600" cy="365125"/>
          </a:xfrm>
        </p:spPr>
        <p:txBody>
          <a:bodyPr/>
          <a:lstStyle>
            <a:lvl1pPr algn="ctr">
              <a:defRPr/>
            </a:lvl1pPr>
          </a:lstStyle>
          <a:p>
            <a:fld id="{63449E74-E6EF-4BE5-AFB6-EBD2E7549148}" type="slidenum">
              <a:rPr lang="en-US" smtClean="0"/>
              <a:pPr/>
              <a:t>‹#›</a:t>
            </a:fld>
            <a:endParaRPr lang="en-US" dirty="0"/>
          </a:p>
        </p:txBody>
      </p:sp>
      <p:pic>
        <p:nvPicPr>
          <p:cNvPr id="9" name="Picture 8">
            <a:extLst>
              <a:ext uri="{FF2B5EF4-FFF2-40B4-BE49-F238E27FC236}">
                <a16:creationId xmlns:a16="http://schemas.microsoft.com/office/drawing/2014/main" id="{56CBE9C3-A851-445C-8B01-A16FD80D1157}"/>
              </a:ext>
            </a:extLst>
          </p:cNvPr>
          <p:cNvPicPr>
            <a:picLocks noChangeAspect="1"/>
          </p:cNvPicPr>
          <p:nvPr userDrawn="1"/>
        </p:nvPicPr>
        <p:blipFill>
          <a:blip r:embed="rId2"/>
          <a:stretch>
            <a:fillRect/>
          </a:stretch>
        </p:blipFill>
        <p:spPr>
          <a:xfrm>
            <a:off x="7785665" y="6126164"/>
            <a:ext cx="769937" cy="590400"/>
          </a:xfrm>
          <a:prstGeom prst="rect">
            <a:avLst/>
          </a:prstGeom>
        </p:spPr>
      </p:pic>
    </p:spTree>
    <p:extLst>
      <p:ext uri="{BB962C8B-B14F-4D97-AF65-F5344CB8AC3E}">
        <p14:creationId xmlns:p14="http://schemas.microsoft.com/office/powerpoint/2010/main" val="178653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2795F-99EC-432D-A0A0-31650CB72B19}" type="datetime4">
              <a:rPr lang="en-US" smtClean="0"/>
              <a:t>March 20, 2025</a:t>
            </a:fld>
            <a:endParaRPr lang="en-US"/>
          </a:p>
        </p:txBody>
      </p:sp>
      <p:sp>
        <p:nvSpPr>
          <p:cNvPr id="6" name="Slide Number Placeholder 5"/>
          <p:cNvSpPr>
            <a:spLocks noGrp="1"/>
          </p:cNvSpPr>
          <p:nvPr>
            <p:ph type="sldNum" sz="quarter" idx="12"/>
          </p:nvPr>
        </p:nvSpPr>
        <p:spPr>
          <a:xfrm>
            <a:off x="3505200" y="6351439"/>
            <a:ext cx="2133600" cy="365125"/>
          </a:xfrm>
        </p:spPr>
        <p:txBody>
          <a:bodyPr/>
          <a:lstStyle/>
          <a:p>
            <a:pPr algn="ctr"/>
            <a:fld id="{CE638FAD-354A-4F74-A4A2-5B0D3B075837}" type="slidenum">
              <a:rPr lang="en-US" smtClean="0"/>
              <a:pPr algn="ctr"/>
              <a:t>‹#›</a:t>
            </a:fld>
            <a:endParaRPr lang="en-US" dirty="0"/>
          </a:p>
        </p:txBody>
      </p:sp>
      <p:pic>
        <p:nvPicPr>
          <p:cNvPr id="9" name="Picture 8">
            <a:extLst>
              <a:ext uri="{FF2B5EF4-FFF2-40B4-BE49-F238E27FC236}">
                <a16:creationId xmlns:a16="http://schemas.microsoft.com/office/drawing/2014/main" id="{6C4C63C5-555C-489D-B259-E3517ABCC301}"/>
              </a:ext>
            </a:extLst>
          </p:cNvPr>
          <p:cNvPicPr>
            <a:picLocks noChangeAspect="1"/>
          </p:cNvPicPr>
          <p:nvPr userDrawn="1"/>
        </p:nvPicPr>
        <p:blipFill>
          <a:blip r:embed="rId2"/>
          <a:stretch>
            <a:fillRect/>
          </a:stretch>
        </p:blipFill>
        <p:spPr>
          <a:xfrm>
            <a:off x="7785665" y="6126164"/>
            <a:ext cx="769937" cy="590400"/>
          </a:xfrm>
          <a:prstGeom prst="rect">
            <a:avLst/>
          </a:prstGeom>
        </p:spPr>
      </p:pic>
    </p:spTree>
    <p:extLst>
      <p:ext uri="{BB962C8B-B14F-4D97-AF65-F5344CB8AC3E}">
        <p14:creationId xmlns:p14="http://schemas.microsoft.com/office/powerpoint/2010/main" val="217581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4C86E99-82D0-4623-86F2-DAA607EDD15B}"/>
              </a:ext>
            </a:extLst>
          </p:cNvPr>
          <p:cNvPicPr>
            <a:picLocks noChangeAspect="1"/>
          </p:cNvPicPr>
          <p:nvPr userDrawn="1"/>
        </p:nvPicPr>
        <p:blipFill>
          <a:blip r:embed="rId2"/>
          <a:stretch>
            <a:fillRect/>
          </a:stretch>
        </p:blipFill>
        <p:spPr>
          <a:xfrm>
            <a:off x="7785665" y="6126164"/>
            <a:ext cx="769937" cy="590400"/>
          </a:xfrm>
          <a:prstGeom prst="rect">
            <a:avLst/>
          </a:prstGeom>
        </p:spPr>
      </p:pic>
      <p:sp>
        <p:nvSpPr>
          <p:cNvPr id="5" name="Slide Number Placeholder 8">
            <a:extLst>
              <a:ext uri="{FF2B5EF4-FFF2-40B4-BE49-F238E27FC236}">
                <a16:creationId xmlns:a16="http://schemas.microsoft.com/office/drawing/2014/main" id="{AF69617C-D7A8-4366-9DCD-8E85F16DD1E1}"/>
              </a:ext>
            </a:extLst>
          </p:cNvPr>
          <p:cNvSpPr>
            <a:spLocks noGrp="1"/>
          </p:cNvSpPr>
          <p:nvPr>
            <p:ph type="sldNum" sz="quarter" idx="12"/>
          </p:nvPr>
        </p:nvSpPr>
        <p:spPr>
          <a:xfrm>
            <a:off x="3430588" y="6356350"/>
            <a:ext cx="2133600" cy="365125"/>
          </a:xfrm>
        </p:spPr>
        <p:txBody>
          <a:bodyPr/>
          <a:lstStyle/>
          <a:p>
            <a:pPr algn="ctr"/>
            <a:fld id="{3314B2CE-1F88-4D8B-9711-C752CB4DC5AC}" type="slidenum">
              <a:rPr lang="en-US" smtClean="0"/>
              <a:pPr algn="ctr"/>
              <a:t>‹#›</a:t>
            </a:fld>
            <a:endParaRPr lang="en-US" dirty="0"/>
          </a:p>
        </p:txBody>
      </p:sp>
      <p:sp>
        <p:nvSpPr>
          <p:cNvPr id="6" name="Date Placeholder 3">
            <a:extLst>
              <a:ext uri="{FF2B5EF4-FFF2-40B4-BE49-F238E27FC236}">
                <a16:creationId xmlns:a16="http://schemas.microsoft.com/office/drawing/2014/main" id="{D6315296-D45A-4DB7-B2D1-9347C7D9F42E}"/>
              </a:ext>
            </a:extLst>
          </p:cNvPr>
          <p:cNvSpPr>
            <a:spLocks noGrp="1"/>
          </p:cNvSpPr>
          <p:nvPr>
            <p:ph type="dt" sz="half" idx="10"/>
          </p:nvPr>
        </p:nvSpPr>
        <p:spPr>
          <a:xfrm>
            <a:off x="457200" y="6356350"/>
            <a:ext cx="2133600" cy="365125"/>
          </a:xfrm>
        </p:spPr>
        <p:txBody>
          <a:bodyPr/>
          <a:lstStyle/>
          <a:p>
            <a:fld id="{B4E0DBDB-6A41-4520-98B7-81A7F2BEA8D0}" type="datetime4">
              <a:rPr lang="en-US" smtClean="0"/>
              <a:t>March 20, 2025</a:t>
            </a:fld>
            <a:endParaRPr lang="en-US"/>
          </a:p>
        </p:txBody>
      </p:sp>
    </p:spTree>
    <p:extLst>
      <p:ext uri="{BB962C8B-B14F-4D97-AF65-F5344CB8AC3E}">
        <p14:creationId xmlns:p14="http://schemas.microsoft.com/office/powerpoint/2010/main" val="384943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22C08A-4C98-479B-A487-253F85E89184}"/>
              </a:ext>
            </a:extLst>
          </p:cNvPr>
          <p:cNvPicPr>
            <a:picLocks noChangeAspect="1"/>
          </p:cNvPicPr>
          <p:nvPr userDrawn="1"/>
        </p:nvPicPr>
        <p:blipFill>
          <a:blip r:embed="rId2"/>
          <a:stretch>
            <a:fillRect/>
          </a:stretch>
        </p:blipFill>
        <p:spPr>
          <a:xfrm>
            <a:off x="3044773" y="777855"/>
            <a:ext cx="3054453" cy="235262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363ED-64CC-4C5D-8101-EA134F968A4A}" type="datetime4">
              <a:rPr lang="en-US" smtClean="0"/>
              <a:t>March 20, 2025</a:t>
            </a:fld>
            <a:endParaRPr lang="en-US"/>
          </a:p>
        </p:txBody>
      </p:sp>
      <p:sp>
        <p:nvSpPr>
          <p:cNvPr id="6" name="Slide Number Placeholder 5"/>
          <p:cNvSpPr>
            <a:spLocks noGrp="1"/>
          </p:cNvSpPr>
          <p:nvPr>
            <p:ph type="sldNum" sz="quarter" idx="12"/>
          </p:nvPr>
        </p:nvSpPr>
        <p:spPr>
          <a:xfrm>
            <a:off x="3505199" y="6347028"/>
            <a:ext cx="2133600" cy="365125"/>
          </a:xfrm>
        </p:spPr>
        <p:txBody>
          <a:bodyPr/>
          <a:lstStyle/>
          <a:p>
            <a:pPr algn="ctr"/>
            <a:fld id="{1E48E321-DDA7-4C05-AAF4-60A7A38A7A85}" type="slidenum">
              <a:rPr lang="en-US" smtClean="0"/>
              <a:pPr algn="ctr"/>
              <a:t>‹#›</a:t>
            </a:fld>
            <a:endParaRPr lang="en-US" dirty="0"/>
          </a:p>
        </p:txBody>
      </p:sp>
      <p:pic>
        <p:nvPicPr>
          <p:cNvPr id="11" name="Picture 10">
            <a:extLst>
              <a:ext uri="{FF2B5EF4-FFF2-40B4-BE49-F238E27FC236}">
                <a16:creationId xmlns:a16="http://schemas.microsoft.com/office/drawing/2014/main" id="{B588A496-9BA7-426F-B11B-502E83DCAAED}"/>
              </a:ext>
            </a:extLst>
          </p:cNvPr>
          <p:cNvPicPr>
            <a:picLocks noChangeAspect="1"/>
          </p:cNvPicPr>
          <p:nvPr userDrawn="1"/>
        </p:nvPicPr>
        <p:blipFill>
          <a:blip r:embed="rId3"/>
          <a:stretch>
            <a:fillRect/>
          </a:stretch>
        </p:blipFill>
        <p:spPr>
          <a:xfrm>
            <a:off x="7785665" y="6126164"/>
            <a:ext cx="769937" cy="590400"/>
          </a:xfrm>
          <a:prstGeom prst="rect">
            <a:avLst/>
          </a:prstGeom>
        </p:spPr>
      </p:pic>
    </p:spTree>
    <p:extLst>
      <p:ext uri="{BB962C8B-B14F-4D97-AF65-F5344CB8AC3E}">
        <p14:creationId xmlns:p14="http://schemas.microsoft.com/office/powerpoint/2010/main" val="152359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p:spPr>
        <p:txBody>
          <a:bodyPr/>
          <a:lstStyle/>
          <a:p>
            <a:fld id="{4369E286-18BE-42AF-A785-D23813F03473}" type="datetime4">
              <a:rPr lang="en-US" smtClean="0"/>
              <a:t>March 20, 2025</a:t>
            </a:fld>
            <a:endParaRPr lang="en-US" dirty="0"/>
          </a:p>
        </p:txBody>
      </p:sp>
      <p:pic>
        <p:nvPicPr>
          <p:cNvPr id="9" name="Picture 8">
            <a:extLst>
              <a:ext uri="{FF2B5EF4-FFF2-40B4-BE49-F238E27FC236}">
                <a16:creationId xmlns:a16="http://schemas.microsoft.com/office/drawing/2014/main" id="{EDBD4F9C-5BDC-418C-8289-0716CB8ABEFA}"/>
              </a:ext>
            </a:extLst>
          </p:cNvPr>
          <p:cNvPicPr>
            <a:picLocks noChangeAspect="1"/>
          </p:cNvPicPr>
          <p:nvPr userDrawn="1"/>
        </p:nvPicPr>
        <p:blipFill>
          <a:blip r:embed="rId2"/>
          <a:stretch>
            <a:fillRect/>
          </a:stretch>
        </p:blipFill>
        <p:spPr>
          <a:xfrm>
            <a:off x="7785665" y="6126164"/>
            <a:ext cx="769937" cy="590400"/>
          </a:xfrm>
          <a:prstGeom prst="rect">
            <a:avLst/>
          </a:prstGeom>
        </p:spPr>
      </p:pic>
      <p:sp>
        <p:nvSpPr>
          <p:cNvPr id="8" name="Slide Number Placeholder 8">
            <a:extLst>
              <a:ext uri="{FF2B5EF4-FFF2-40B4-BE49-F238E27FC236}">
                <a16:creationId xmlns:a16="http://schemas.microsoft.com/office/drawing/2014/main" id="{2CFF5FFD-4066-422E-AD3F-89A59170C2B7}"/>
              </a:ext>
            </a:extLst>
          </p:cNvPr>
          <p:cNvSpPr>
            <a:spLocks noGrp="1"/>
          </p:cNvSpPr>
          <p:nvPr>
            <p:ph type="sldNum" sz="quarter" idx="12"/>
          </p:nvPr>
        </p:nvSpPr>
        <p:spPr>
          <a:xfrm>
            <a:off x="3505200" y="6350951"/>
            <a:ext cx="2133600" cy="365125"/>
          </a:xfrm>
        </p:spPr>
        <p:txBody>
          <a:bodyPr/>
          <a:lstStyle>
            <a:lvl1pPr algn="ctr">
              <a:defRPr/>
            </a:lvl1pPr>
          </a:lstStyle>
          <a:p>
            <a:fld id="{1F43504A-A97D-498B-A172-9FAE254C0B62}" type="slidenum">
              <a:rPr lang="en-US" smtClean="0"/>
              <a:pPr/>
              <a:t>‹#›</a:t>
            </a:fld>
            <a:endParaRPr lang="en-US" dirty="0"/>
          </a:p>
        </p:txBody>
      </p:sp>
    </p:spTree>
    <p:extLst>
      <p:ext uri="{BB962C8B-B14F-4D97-AF65-F5344CB8AC3E}">
        <p14:creationId xmlns:p14="http://schemas.microsoft.com/office/powerpoint/2010/main" val="340695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E88A89-2373-4D51-91D0-F33F74DEF3CE}" type="datetime4">
              <a:rPr lang="en-US" smtClean="0"/>
              <a:t>March 20, 2025</a:t>
            </a:fld>
            <a:endParaRPr lang="en-US"/>
          </a:p>
        </p:txBody>
      </p:sp>
      <p:pic>
        <p:nvPicPr>
          <p:cNvPr id="12" name="Picture 11">
            <a:extLst>
              <a:ext uri="{FF2B5EF4-FFF2-40B4-BE49-F238E27FC236}">
                <a16:creationId xmlns:a16="http://schemas.microsoft.com/office/drawing/2014/main" id="{843AFEAA-42DE-454A-8400-EB7D3B340D67}"/>
              </a:ext>
            </a:extLst>
          </p:cNvPr>
          <p:cNvPicPr>
            <a:picLocks noChangeAspect="1"/>
          </p:cNvPicPr>
          <p:nvPr userDrawn="1"/>
        </p:nvPicPr>
        <p:blipFill>
          <a:blip r:embed="rId2"/>
          <a:stretch>
            <a:fillRect/>
          </a:stretch>
        </p:blipFill>
        <p:spPr>
          <a:xfrm>
            <a:off x="7785665" y="6126164"/>
            <a:ext cx="769937" cy="590400"/>
          </a:xfrm>
          <a:prstGeom prst="rect">
            <a:avLst/>
          </a:prstGeom>
        </p:spPr>
      </p:pic>
      <p:sp>
        <p:nvSpPr>
          <p:cNvPr id="11" name="Slide Number Placeholder 4">
            <a:extLst>
              <a:ext uri="{FF2B5EF4-FFF2-40B4-BE49-F238E27FC236}">
                <a16:creationId xmlns:a16="http://schemas.microsoft.com/office/drawing/2014/main" id="{088106B2-3E2E-4025-A135-51007154D5C9}"/>
              </a:ext>
            </a:extLst>
          </p:cNvPr>
          <p:cNvSpPr>
            <a:spLocks noGrp="1"/>
          </p:cNvSpPr>
          <p:nvPr>
            <p:ph type="sldNum" sz="quarter" idx="12"/>
          </p:nvPr>
        </p:nvSpPr>
        <p:spPr>
          <a:xfrm>
            <a:off x="3505200" y="6351439"/>
            <a:ext cx="2133600" cy="365125"/>
          </a:xfrm>
        </p:spPr>
        <p:txBody>
          <a:bodyPr/>
          <a:lstStyle>
            <a:lvl1pPr algn="ctr">
              <a:defRPr/>
            </a:lvl1pPr>
          </a:lstStyle>
          <a:p>
            <a:fld id="{09EE8AB2-B0BE-4B3E-B85F-08779A4B7862}" type="slidenum">
              <a:rPr lang="en-US" smtClean="0"/>
              <a:pPr/>
              <a:t>‹#›</a:t>
            </a:fld>
            <a:endParaRPr lang="en-US" dirty="0"/>
          </a:p>
        </p:txBody>
      </p:sp>
    </p:spTree>
    <p:extLst>
      <p:ext uri="{BB962C8B-B14F-4D97-AF65-F5344CB8AC3E}">
        <p14:creationId xmlns:p14="http://schemas.microsoft.com/office/powerpoint/2010/main" val="156656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F6993-D392-4BC6-AC41-D6DCBFD8CA41}" type="datetime4">
              <a:rPr lang="en-US" smtClean="0"/>
              <a:t>March 20, 2025</a:t>
            </a:fld>
            <a:endParaRPr lang="en-US"/>
          </a:p>
        </p:txBody>
      </p:sp>
      <p:sp>
        <p:nvSpPr>
          <p:cNvPr id="5" name="Slide Number Placeholder 4"/>
          <p:cNvSpPr>
            <a:spLocks noGrp="1"/>
          </p:cNvSpPr>
          <p:nvPr>
            <p:ph type="sldNum" sz="quarter" idx="12"/>
          </p:nvPr>
        </p:nvSpPr>
        <p:spPr>
          <a:xfrm>
            <a:off x="3505200" y="6351439"/>
            <a:ext cx="2133600" cy="365125"/>
          </a:xfrm>
        </p:spPr>
        <p:txBody>
          <a:bodyPr/>
          <a:lstStyle>
            <a:lvl1pPr algn="ctr">
              <a:defRPr/>
            </a:lvl1pPr>
          </a:lstStyle>
          <a:p>
            <a:fld id="{09EE8AB2-B0BE-4B3E-B85F-08779A4B7862}" type="slidenum">
              <a:rPr lang="en-US" smtClean="0"/>
              <a:pPr/>
              <a:t>‹#›</a:t>
            </a:fld>
            <a:endParaRPr lang="en-US" dirty="0"/>
          </a:p>
        </p:txBody>
      </p:sp>
      <p:pic>
        <p:nvPicPr>
          <p:cNvPr id="8" name="Picture 7">
            <a:extLst>
              <a:ext uri="{FF2B5EF4-FFF2-40B4-BE49-F238E27FC236}">
                <a16:creationId xmlns:a16="http://schemas.microsoft.com/office/drawing/2014/main" id="{FA4A24F9-6CBA-4E1B-B678-A6BE744A5747}"/>
              </a:ext>
            </a:extLst>
          </p:cNvPr>
          <p:cNvPicPr>
            <a:picLocks noChangeAspect="1"/>
          </p:cNvPicPr>
          <p:nvPr userDrawn="1"/>
        </p:nvPicPr>
        <p:blipFill>
          <a:blip r:embed="rId2"/>
          <a:stretch>
            <a:fillRect/>
          </a:stretch>
        </p:blipFill>
        <p:spPr>
          <a:xfrm>
            <a:off x="7785665" y="6126164"/>
            <a:ext cx="769937" cy="590400"/>
          </a:xfrm>
          <a:prstGeom prst="rect">
            <a:avLst/>
          </a:prstGeom>
        </p:spPr>
      </p:pic>
    </p:spTree>
    <p:extLst>
      <p:ext uri="{BB962C8B-B14F-4D97-AF65-F5344CB8AC3E}">
        <p14:creationId xmlns:p14="http://schemas.microsoft.com/office/powerpoint/2010/main" val="209844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3CBCF-A462-4433-805F-2919B6E957E8}" type="datetime4">
              <a:rPr lang="en-US" smtClean="0"/>
              <a:t>March 20, 2025</a:t>
            </a:fld>
            <a:endParaRPr lang="en-US"/>
          </a:p>
        </p:txBody>
      </p:sp>
      <p:sp>
        <p:nvSpPr>
          <p:cNvPr id="4" name="Slide Number Placeholder 3"/>
          <p:cNvSpPr>
            <a:spLocks noGrp="1"/>
          </p:cNvSpPr>
          <p:nvPr>
            <p:ph type="sldNum" sz="quarter" idx="12"/>
          </p:nvPr>
        </p:nvSpPr>
        <p:spPr>
          <a:xfrm>
            <a:off x="3505200" y="6351439"/>
            <a:ext cx="2133600" cy="365125"/>
          </a:xfrm>
        </p:spPr>
        <p:txBody>
          <a:bodyPr/>
          <a:lstStyle/>
          <a:p>
            <a:pPr algn="ctr"/>
            <a:fld id="{A207BACB-3412-49B2-A2BA-35ED28AEE21B}" type="slidenum">
              <a:rPr lang="en-US" smtClean="0"/>
              <a:pPr algn="ctr"/>
              <a:t>‹#›</a:t>
            </a:fld>
            <a:endParaRPr lang="en-US" dirty="0"/>
          </a:p>
        </p:txBody>
      </p:sp>
      <p:pic>
        <p:nvPicPr>
          <p:cNvPr id="7" name="Picture 6">
            <a:extLst>
              <a:ext uri="{FF2B5EF4-FFF2-40B4-BE49-F238E27FC236}">
                <a16:creationId xmlns:a16="http://schemas.microsoft.com/office/drawing/2014/main" id="{F2D68CDB-FEDF-47B1-8F2E-781C2CEFB579}"/>
              </a:ext>
            </a:extLst>
          </p:cNvPr>
          <p:cNvPicPr>
            <a:picLocks noChangeAspect="1"/>
          </p:cNvPicPr>
          <p:nvPr userDrawn="1"/>
        </p:nvPicPr>
        <p:blipFill>
          <a:blip r:embed="rId2"/>
          <a:stretch>
            <a:fillRect/>
          </a:stretch>
        </p:blipFill>
        <p:spPr>
          <a:xfrm>
            <a:off x="7785665" y="6126164"/>
            <a:ext cx="769937" cy="590400"/>
          </a:xfrm>
          <a:prstGeom prst="rect">
            <a:avLst/>
          </a:prstGeom>
        </p:spPr>
      </p:pic>
      <p:pic>
        <p:nvPicPr>
          <p:cNvPr id="5" name="Picture 4">
            <a:extLst>
              <a:ext uri="{FF2B5EF4-FFF2-40B4-BE49-F238E27FC236}">
                <a16:creationId xmlns:a16="http://schemas.microsoft.com/office/drawing/2014/main" id="{34CFB503-5800-4427-A89C-513C470502A0}"/>
              </a:ext>
            </a:extLst>
          </p:cNvPr>
          <p:cNvPicPr>
            <a:picLocks noChangeAspect="1"/>
          </p:cNvPicPr>
          <p:nvPr userDrawn="1"/>
        </p:nvPicPr>
        <p:blipFill>
          <a:blip r:embed="rId3"/>
          <a:stretch>
            <a:fillRect/>
          </a:stretch>
        </p:blipFill>
        <p:spPr>
          <a:xfrm>
            <a:off x="1403334" y="677008"/>
            <a:ext cx="6193220" cy="4770183"/>
          </a:xfrm>
          <a:prstGeom prst="rect">
            <a:avLst/>
          </a:prstGeom>
        </p:spPr>
      </p:pic>
    </p:spTree>
    <p:extLst>
      <p:ext uri="{BB962C8B-B14F-4D97-AF65-F5344CB8AC3E}">
        <p14:creationId xmlns:p14="http://schemas.microsoft.com/office/powerpoint/2010/main" val="330662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CFB503-5800-4427-A89C-513C470502A0}"/>
              </a:ext>
            </a:extLst>
          </p:cNvPr>
          <p:cNvPicPr>
            <a:picLocks noChangeAspect="1"/>
          </p:cNvPicPr>
          <p:nvPr userDrawn="1"/>
        </p:nvPicPr>
        <p:blipFill>
          <a:blip r:embed="rId2"/>
          <a:stretch>
            <a:fillRect/>
          </a:stretch>
        </p:blipFill>
        <p:spPr>
          <a:xfrm>
            <a:off x="1290124" y="677008"/>
            <a:ext cx="6563752" cy="5055577"/>
          </a:xfrm>
          <a:prstGeom prst="rect">
            <a:avLst/>
          </a:prstGeom>
        </p:spPr>
      </p:pic>
    </p:spTree>
    <p:extLst>
      <p:ext uri="{BB962C8B-B14F-4D97-AF65-F5344CB8AC3E}">
        <p14:creationId xmlns:p14="http://schemas.microsoft.com/office/powerpoint/2010/main" val="322497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DC5142-132C-42DA-A3A4-213CFCC0EF77}" type="datetime4">
              <a:rPr lang="en-US" smtClean="0"/>
              <a:t>March 20, 2025</a:t>
            </a:fld>
            <a:endParaRPr lang="en-US"/>
          </a:p>
        </p:txBody>
      </p:sp>
      <p:sp>
        <p:nvSpPr>
          <p:cNvPr id="7" name="Slide Number Placeholder 6"/>
          <p:cNvSpPr>
            <a:spLocks noGrp="1"/>
          </p:cNvSpPr>
          <p:nvPr>
            <p:ph type="sldNum" sz="quarter" idx="12"/>
          </p:nvPr>
        </p:nvSpPr>
        <p:spPr>
          <a:xfrm>
            <a:off x="3505200" y="6351439"/>
            <a:ext cx="2133600" cy="365125"/>
          </a:xfrm>
        </p:spPr>
        <p:txBody>
          <a:bodyPr/>
          <a:lstStyle>
            <a:lvl1pPr algn="ctr">
              <a:defRPr/>
            </a:lvl1pPr>
          </a:lstStyle>
          <a:p>
            <a:fld id="{C28E05B3-C2A4-4CDA-AB19-3B10563F0058}" type="slidenum">
              <a:rPr lang="en-US" smtClean="0"/>
              <a:pPr/>
              <a:t>‹#›</a:t>
            </a:fld>
            <a:endParaRPr lang="en-US" dirty="0"/>
          </a:p>
        </p:txBody>
      </p:sp>
      <p:pic>
        <p:nvPicPr>
          <p:cNvPr id="10" name="Picture 9">
            <a:extLst>
              <a:ext uri="{FF2B5EF4-FFF2-40B4-BE49-F238E27FC236}">
                <a16:creationId xmlns:a16="http://schemas.microsoft.com/office/drawing/2014/main" id="{871A0EA1-CB2E-46DA-B04F-64060622F96C}"/>
              </a:ext>
            </a:extLst>
          </p:cNvPr>
          <p:cNvPicPr>
            <a:picLocks noChangeAspect="1"/>
          </p:cNvPicPr>
          <p:nvPr userDrawn="1"/>
        </p:nvPicPr>
        <p:blipFill>
          <a:blip r:embed="rId2"/>
          <a:stretch>
            <a:fillRect/>
          </a:stretch>
        </p:blipFill>
        <p:spPr>
          <a:xfrm>
            <a:off x="7785665" y="6126164"/>
            <a:ext cx="769937" cy="590400"/>
          </a:xfrm>
          <a:prstGeom prst="rect">
            <a:avLst/>
          </a:prstGeom>
        </p:spPr>
      </p:pic>
    </p:spTree>
    <p:extLst>
      <p:ext uri="{BB962C8B-B14F-4D97-AF65-F5344CB8AC3E}">
        <p14:creationId xmlns:p14="http://schemas.microsoft.com/office/powerpoint/2010/main" val="190513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717B9-0751-47CA-BE9C-93455EA5C36B}" type="datetime4">
              <a:rPr lang="en-US" smtClean="0"/>
              <a:t>March 20, 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B3D8D-7730-E24C-9935-6C3EF4C3E9F5}" type="slidenum">
              <a:rPr lang="en-US" smtClean="0"/>
              <a:t>‹#›</a:t>
            </a:fld>
            <a:endParaRPr lang="en-US"/>
          </a:p>
        </p:txBody>
      </p:sp>
    </p:spTree>
    <p:extLst>
      <p:ext uri="{BB962C8B-B14F-4D97-AF65-F5344CB8AC3E}">
        <p14:creationId xmlns:p14="http://schemas.microsoft.com/office/powerpoint/2010/main" val="2424501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dlafco.us/files/2a4468458/El+Dorado+LAFCO+Policies+%26+Guidelines_6.7+Incorporations.pdf" TargetMode="External"/><Relationship Id="rId2" Type="http://schemas.openxmlformats.org/officeDocument/2006/relationships/hyperlink" Target="https://www.edlafco.us/files/60b97d7cf/OPR+Guide+to+the+LAFCO+Process+for+Incorporations.pdf" TargetMode="External"/><Relationship Id="rId1" Type="http://schemas.openxmlformats.org/officeDocument/2006/relationships/slideLayout" Target="../slideLayouts/slideLayout2.xml"/><Relationship Id="rId5" Type="http://schemas.openxmlformats.org/officeDocument/2006/relationships/hyperlink" Target="https://www.edlafco.us/files/f8de8f33d/OPR+Guide+to+the+LAFCO+Process+for+Incorportion_Appendix+H.pdf" TargetMode="External"/><Relationship Id="rId4" Type="http://schemas.openxmlformats.org/officeDocument/2006/relationships/hyperlink" Target="https://www.edlafco.us/files/eac137080/CKH+Guide+Update+2022.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FFEA-3A44-42FA-A816-B68CD5A4FDB0}"/>
              </a:ext>
            </a:extLst>
          </p:cNvPr>
          <p:cNvSpPr>
            <a:spLocks noGrp="1"/>
          </p:cNvSpPr>
          <p:nvPr>
            <p:ph type="ctrTitle"/>
          </p:nvPr>
        </p:nvSpPr>
        <p:spPr>
          <a:xfrm>
            <a:off x="178308" y="3115350"/>
            <a:ext cx="8778240" cy="1470025"/>
          </a:xfrm>
        </p:spPr>
        <p:txBody>
          <a:bodyPr>
            <a:normAutofit/>
          </a:bodyPr>
          <a:lstStyle/>
          <a:p>
            <a:r>
              <a:rPr lang="en-US" dirty="0"/>
              <a:t>LAFCO Incorporation Process</a:t>
            </a:r>
          </a:p>
        </p:txBody>
      </p:sp>
      <p:sp>
        <p:nvSpPr>
          <p:cNvPr id="3" name="Subtitle 2">
            <a:extLst>
              <a:ext uri="{FF2B5EF4-FFF2-40B4-BE49-F238E27FC236}">
                <a16:creationId xmlns:a16="http://schemas.microsoft.com/office/drawing/2014/main" id="{DB87D885-A352-42A2-8363-9937A92667F8}"/>
              </a:ext>
            </a:extLst>
          </p:cNvPr>
          <p:cNvSpPr>
            <a:spLocks noGrp="1"/>
          </p:cNvSpPr>
          <p:nvPr>
            <p:ph type="subTitle" idx="1"/>
          </p:nvPr>
        </p:nvSpPr>
        <p:spPr>
          <a:xfrm>
            <a:off x="256032" y="5065776"/>
            <a:ext cx="8622792" cy="1595204"/>
          </a:xfrm>
        </p:spPr>
        <p:txBody>
          <a:bodyPr>
            <a:noAutofit/>
          </a:bodyPr>
          <a:lstStyle/>
          <a:p>
            <a:r>
              <a:rPr lang="en-US" sz="1800" dirty="0"/>
              <a:t>El Dorado Hills Community Services District Board Meeting</a:t>
            </a:r>
          </a:p>
          <a:p>
            <a:r>
              <a:rPr lang="en-US" sz="1800" dirty="0"/>
              <a:t> April 3, 2025</a:t>
            </a:r>
          </a:p>
          <a:p>
            <a:endParaRPr lang="en-US" sz="1800" dirty="0"/>
          </a:p>
          <a:p>
            <a:endParaRPr lang="en-US" sz="1800" dirty="0"/>
          </a:p>
          <a:p>
            <a:r>
              <a:rPr lang="en-US" sz="1600" dirty="0"/>
              <a:t>Shiva Frentzen, Executive Officer</a:t>
            </a:r>
          </a:p>
        </p:txBody>
      </p:sp>
    </p:spTree>
    <p:extLst>
      <p:ext uri="{BB962C8B-B14F-4D97-AF65-F5344CB8AC3E}">
        <p14:creationId xmlns:p14="http://schemas.microsoft.com/office/powerpoint/2010/main" val="775740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0102-0CB9-0545-D04B-C3B554361E49}"/>
              </a:ext>
            </a:extLst>
          </p:cNvPr>
          <p:cNvSpPr>
            <a:spLocks noGrp="1"/>
          </p:cNvSpPr>
          <p:nvPr>
            <p:ph type="title"/>
          </p:nvPr>
        </p:nvSpPr>
        <p:spPr/>
        <p:txBody>
          <a:bodyPr>
            <a:normAutofit/>
          </a:bodyPr>
          <a:lstStyle/>
          <a:p>
            <a:r>
              <a:rPr lang="en-US" sz="2000" b="1" dirty="0"/>
              <a:t>Full Application Requirements</a:t>
            </a:r>
          </a:p>
        </p:txBody>
      </p:sp>
      <p:sp>
        <p:nvSpPr>
          <p:cNvPr id="19" name="Content Placeholder 2">
            <a:extLst>
              <a:ext uri="{FF2B5EF4-FFF2-40B4-BE49-F238E27FC236}">
                <a16:creationId xmlns:a16="http://schemas.microsoft.com/office/drawing/2014/main" id="{8878D7D7-0064-F903-F5B8-CBAE119C5CEB}"/>
              </a:ext>
            </a:extLst>
          </p:cNvPr>
          <p:cNvSpPr txBox="1">
            <a:spLocks/>
          </p:cNvSpPr>
          <p:nvPr/>
        </p:nvSpPr>
        <p:spPr>
          <a:xfrm>
            <a:off x="1821976" y="2574454"/>
            <a:ext cx="6017993" cy="39082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Service Plan</a:t>
            </a:r>
          </a:p>
          <a:p>
            <a:pPr marL="573088" lvl="1">
              <a:buFont typeface="Wingdings" panose="05000000000000000000" pitchFamily="2" charset="2"/>
              <a:buChar char="§"/>
            </a:pPr>
            <a:r>
              <a:rPr lang="en-US" sz="1400" dirty="0">
                <a:latin typeface=" calibri (body)"/>
              </a:rPr>
              <a:t>Prepared by Proponent or Proponent’s consultant</a:t>
            </a:r>
          </a:p>
          <a:p>
            <a:pPr marL="573088" lvl="1">
              <a:spcAft>
                <a:spcPts val="300"/>
              </a:spcAft>
              <a:buFont typeface="Wingdings" panose="05000000000000000000" pitchFamily="2" charset="2"/>
              <a:buChar char="§"/>
            </a:pPr>
            <a:r>
              <a:rPr lang="en-US" sz="1400" dirty="0">
                <a:latin typeface=" calibri (body)"/>
              </a:rPr>
              <a:t>Shall include: </a:t>
            </a:r>
          </a:p>
          <a:p>
            <a:pPr marL="1030288" lvl="2" indent="-341313">
              <a:spcBef>
                <a:spcPts val="0"/>
              </a:spcBef>
              <a:spcAft>
                <a:spcPts val="300"/>
              </a:spcAft>
              <a:buNone/>
            </a:pPr>
            <a:r>
              <a:rPr lang="en-US" sz="1400" b="0" i="0" u="none" strike="noStrike" baseline="0" dirty="0">
                <a:solidFill>
                  <a:srgbClr val="000000"/>
                </a:solidFill>
                <a:latin typeface=" calibri (body)"/>
              </a:rPr>
              <a:t>(1)    An enumeration and description of the services currently provided or to be extended to the affected territory. 	</a:t>
            </a:r>
          </a:p>
          <a:p>
            <a:pPr marL="1030288" lvl="2" indent="-341313">
              <a:spcAft>
                <a:spcPts val="300"/>
              </a:spcAft>
              <a:buNone/>
            </a:pPr>
            <a:r>
              <a:rPr lang="en-US" sz="1400" b="0" i="0" u="none" strike="noStrike" baseline="0" dirty="0">
                <a:solidFill>
                  <a:srgbClr val="000000"/>
                </a:solidFill>
                <a:latin typeface=" calibri (body)"/>
              </a:rPr>
              <a:t>(2)    The level and range of those services. 	</a:t>
            </a:r>
          </a:p>
          <a:p>
            <a:pPr marL="1030288" lvl="2" indent="-341313">
              <a:spcAft>
                <a:spcPts val="300"/>
              </a:spcAft>
              <a:buNone/>
            </a:pPr>
            <a:r>
              <a:rPr lang="en-US" sz="1400" b="0" i="0" u="none" strike="noStrike" baseline="0" dirty="0">
                <a:solidFill>
                  <a:srgbClr val="000000"/>
                </a:solidFill>
                <a:latin typeface=" calibri (body)"/>
              </a:rPr>
              <a:t>(3)    An indication of when those services can feasibly be extended to the affected territory, if new services are proposed. 	</a:t>
            </a:r>
          </a:p>
          <a:p>
            <a:pPr marL="1030288" lvl="2" indent="-341313">
              <a:spcAft>
                <a:spcPts val="300"/>
              </a:spcAft>
              <a:buNone/>
            </a:pPr>
            <a:r>
              <a:rPr lang="en-US" sz="1400" b="0" i="0" u="none" strike="noStrike" baseline="0" dirty="0">
                <a:solidFill>
                  <a:srgbClr val="000000"/>
                </a:solidFill>
                <a:latin typeface=" calibri (body)"/>
              </a:rPr>
              <a:t>(4)    An indication of any improvement or upgrading of structures, roads, sewer or water facilities, or other conditions the local agency would impose or require within the affected territory if the change of organization or reorganization is completed. 	</a:t>
            </a:r>
          </a:p>
          <a:p>
            <a:pPr marL="1030288" lvl="2" indent="-341313">
              <a:buNone/>
            </a:pPr>
            <a:r>
              <a:rPr lang="en-US" sz="1400" b="0" i="0" u="none" strike="noStrike" baseline="0" dirty="0">
                <a:solidFill>
                  <a:srgbClr val="000000"/>
                </a:solidFill>
                <a:latin typeface=" calibri (body)"/>
              </a:rPr>
              <a:t>(5)    Information with respect to how those services will be financed. </a:t>
            </a:r>
            <a:r>
              <a:rPr lang="en-US" sz="600" b="0" i="0" u="none" strike="noStrike" baseline="0" dirty="0">
                <a:solidFill>
                  <a:srgbClr val="000000"/>
                </a:solidFill>
                <a:latin typeface=" calibri (body)"/>
              </a:rPr>
              <a:t>	</a:t>
            </a:r>
          </a:p>
        </p:txBody>
      </p:sp>
      <p:sp>
        <p:nvSpPr>
          <p:cNvPr id="3" name="Rectangle 2">
            <a:extLst>
              <a:ext uri="{FF2B5EF4-FFF2-40B4-BE49-F238E27FC236}">
                <a16:creationId xmlns:a16="http://schemas.microsoft.com/office/drawing/2014/main" id="{8C457946-B3B7-6843-5D88-D011F645D34F}"/>
              </a:ext>
            </a:extLst>
          </p:cNvPr>
          <p:cNvSpPr/>
          <p:nvPr/>
        </p:nvSpPr>
        <p:spPr>
          <a:xfrm>
            <a:off x="1893692" y="1158300"/>
            <a:ext cx="5304517" cy="1213257"/>
          </a:xfrm>
          <a:prstGeom prst="rect">
            <a:avLst/>
          </a:prstGeom>
          <a:solidFill>
            <a:srgbClr val="FFFF0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bject 31">
            <a:extLst>
              <a:ext uri="{FF2B5EF4-FFF2-40B4-BE49-F238E27FC236}">
                <a16:creationId xmlns:a16="http://schemas.microsoft.com/office/drawing/2014/main" id="{0F275622-0F7F-0154-F528-83654C5EEA8F}"/>
              </a:ext>
            </a:extLst>
          </p:cNvPr>
          <p:cNvSpPr/>
          <p:nvPr/>
        </p:nvSpPr>
        <p:spPr>
          <a:xfrm>
            <a:off x="2061887" y="1269730"/>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31">
            <a:extLst>
              <a:ext uri="{FF2B5EF4-FFF2-40B4-BE49-F238E27FC236}">
                <a16:creationId xmlns:a16="http://schemas.microsoft.com/office/drawing/2014/main" id="{E5C35BD1-6C6B-B248-9AF7-764C94B6B1BC}"/>
              </a:ext>
            </a:extLst>
          </p:cNvPr>
          <p:cNvSpPr/>
          <p:nvPr/>
        </p:nvSpPr>
        <p:spPr>
          <a:xfrm>
            <a:off x="3303703" y="1259585"/>
            <a:ext cx="1108050"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31">
            <a:extLst>
              <a:ext uri="{FF2B5EF4-FFF2-40B4-BE49-F238E27FC236}">
                <a16:creationId xmlns:a16="http://schemas.microsoft.com/office/drawing/2014/main" id="{8BCF81F5-03E0-E584-EC7B-0C3007D1D83B}"/>
              </a:ext>
            </a:extLst>
          </p:cNvPr>
          <p:cNvSpPr/>
          <p:nvPr/>
        </p:nvSpPr>
        <p:spPr>
          <a:xfrm>
            <a:off x="4629758" y="1280593"/>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31">
            <a:extLst>
              <a:ext uri="{FF2B5EF4-FFF2-40B4-BE49-F238E27FC236}">
                <a16:creationId xmlns:a16="http://schemas.microsoft.com/office/drawing/2014/main" id="{566522CF-A30F-91C2-E168-E6F1B4C7DF4F}"/>
              </a:ext>
            </a:extLst>
          </p:cNvPr>
          <p:cNvSpPr/>
          <p:nvPr/>
        </p:nvSpPr>
        <p:spPr>
          <a:xfrm>
            <a:off x="5901736" y="1283703"/>
            <a:ext cx="1009559" cy="448107"/>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66">
            <a:extLst>
              <a:ext uri="{FF2B5EF4-FFF2-40B4-BE49-F238E27FC236}">
                <a16:creationId xmlns:a16="http://schemas.microsoft.com/office/drawing/2014/main" id="{A6022C9F-4359-383D-0425-ACDE7798AF52}"/>
              </a:ext>
            </a:extLst>
          </p:cNvPr>
          <p:cNvSpPr txBox="1"/>
          <p:nvPr/>
        </p:nvSpPr>
        <p:spPr>
          <a:xfrm>
            <a:off x="2118254" y="1300012"/>
            <a:ext cx="1009559" cy="764184"/>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Comprehensive Fiscal Analysis</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t>
            </a:r>
            <a:r>
              <a:rPr kumimoji="0" lang="en-US" sz="648" b="0" i="0" u="none" strike="noStrike" kern="1200" cap="none" spc="7" normalizeH="0" baseline="0" noProof="0" dirty="0" err="1">
                <a:ln>
                  <a:noFill/>
                </a:ln>
                <a:solidFill>
                  <a:prstClr val="black"/>
                </a:solidFill>
                <a:effectLst/>
                <a:uLnTx/>
                <a:uFillTx/>
                <a:latin typeface="Arial"/>
                <a:ea typeface="+mn-ea"/>
                <a:cs typeface="Arial"/>
              </a:rPr>
              <a:t>req’d</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Potential State Controller review </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10" name="object 66">
            <a:extLst>
              <a:ext uri="{FF2B5EF4-FFF2-40B4-BE49-F238E27FC236}">
                <a16:creationId xmlns:a16="http://schemas.microsoft.com/office/drawing/2014/main" id="{1E84F389-96D9-79FF-4E62-7B9DA8A2859B}"/>
              </a:ext>
            </a:extLst>
          </p:cNvPr>
          <p:cNvSpPr txBox="1"/>
          <p:nvPr/>
        </p:nvSpPr>
        <p:spPr>
          <a:xfrm>
            <a:off x="3370389" y="1302567"/>
            <a:ext cx="1009559" cy="863891"/>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Revenue Neutrality</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County Auditor determines property tax ratio </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Proponents meet with County to negotiate</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Revenue Neutrality Agreement finalized</a:t>
            </a:r>
          </a:p>
        </p:txBody>
      </p:sp>
      <p:sp>
        <p:nvSpPr>
          <p:cNvPr id="20" name="object 66">
            <a:extLst>
              <a:ext uri="{FF2B5EF4-FFF2-40B4-BE49-F238E27FC236}">
                <a16:creationId xmlns:a16="http://schemas.microsoft.com/office/drawing/2014/main" id="{3EBE89B7-990E-D72E-38C1-0A8FED5F9855}"/>
              </a:ext>
            </a:extLst>
          </p:cNvPr>
          <p:cNvSpPr txBox="1"/>
          <p:nvPr/>
        </p:nvSpPr>
        <p:spPr>
          <a:xfrm>
            <a:off x="4683742" y="1311711"/>
            <a:ext cx="1009559" cy="759182"/>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CEQA Review</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lang="en-US" sz="648" spc="7" dirty="0">
                <a:solidFill>
                  <a:prstClr val="black"/>
                </a:solidFill>
                <a:latin typeface="Arial"/>
                <a:cs typeface="Arial"/>
              </a:rPr>
              <a:t>Initial Study – EIR likely</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&amp; comment </a:t>
            </a:r>
            <a:r>
              <a:rPr lang="en-US" sz="648" spc="7" dirty="0">
                <a:solidFill>
                  <a:prstClr val="black"/>
                </a:solidFill>
                <a:latin typeface="Arial"/>
                <a:cs typeface="Arial"/>
              </a:rPr>
              <a:t>period </a:t>
            </a:r>
            <a:r>
              <a:rPr kumimoji="0" lang="en-US" sz="648" b="0" i="0" u="none" strike="noStrike" kern="1200" cap="none" spc="7" normalizeH="0" baseline="0" noProof="0" dirty="0">
                <a:ln>
                  <a:noFill/>
                </a:ln>
                <a:solidFill>
                  <a:prstClr val="black"/>
                </a:solidFill>
                <a:effectLst/>
                <a:uLnTx/>
                <a:uFillTx/>
                <a:latin typeface="Arial"/>
                <a:ea typeface="+mn-ea"/>
                <a:cs typeface="Arial"/>
              </a:rPr>
              <a:t>for draft &amp; final</a:t>
            </a:r>
          </a:p>
        </p:txBody>
      </p:sp>
      <p:sp>
        <p:nvSpPr>
          <p:cNvPr id="21" name="object 66">
            <a:extLst>
              <a:ext uri="{FF2B5EF4-FFF2-40B4-BE49-F238E27FC236}">
                <a16:creationId xmlns:a16="http://schemas.microsoft.com/office/drawing/2014/main" id="{B6FD0FC9-5E77-5F23-6B32-6329A01246A1}"/>
              </a:ext>
            </a:extLst>
          </p:cNvPr>
          <p:cNvSpPr txBox="1"/>
          <p:nvPr/>
        </p:nvSpPr>
        <p:spPr>
          <a:xfrm>
            <a:off x="5936383" y="1300347"/>
            <a:ext cx="1009559" cy="319703"/>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Service Plan</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30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proponent or consultant</a:t>
            </a:r>
          </a:p>
        </p:txBody>
      </p:sp>
      <p:sp>
        <p:nvSpPr>
          <p:cNvPr id="22" name="object 31">
            <a:extLst>
              <a:ext uri="{FF2B5EF4-FFF2-40B4-BE49-F238E27FC236}">
                <a16:creationId xmlns:a16="http://schemas.microsoft.com/office/drawing/2014/main" id="{DDA14F16-445E-12C7-7C3E-29CCF6BE63EA}"/>
              </a:ext>
            </a:extLst>
          </p:cNvPr>
          <p:cNvSpPr/>
          <p:nvPr/>
        </p:nvSpPr>
        <p:spPr>
          <a:xfrm>
            <a:off x="5905060" y="1787029"/>
            <a:ext cx="1009559" cy="480711"/>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6">
            <a:extLst>
              <a:ext uri="{FF2B5EF4-FFF2-40B4-BE49-F238E27FC236}">
                <a16:creationId xmlns:a16="http://schemas.microsoft.com/office/drawing/2014/main" id="{A2599C8F-DD60-3B53-4985-0189F2894D48}"/>
              </a:ext>
            </a:extLst>
          </p:cNvPr>
          <p:cNvSpPr txBox="1"/>
          <p:nvPr/>
        </p:nvSpPr>
        <p:spPr>
          <a:xfrm>
            <a:off x="5943597" y="1890771"/>
            <a:ext cx="1009559" cy="253467"/>
          </a:xfrm>
          <a:prstGeom prst="rect">
            <a:avLst/>
          </a:prstGeom>
        </p:spPr>
        <p:txBody>
          <a:bodyPr vert="horz" wrap="square" lIns="0" tIns="0" rIns="0" bIns="0" rtlCol="0">
            <a:spAutoFit/>
          </a:bodyPr>
          <a:lstStyle/>
          <a:p>
            <a:pPr marL="8659" marR="3464" defTabSz="623438">
              <a:lnSpc>
                <a:spcPct val="105300"/>
              </a:lnSpc>
              <a:spcBef>
                <a:spcPts val="65"/>
              </a:spcBef>
              <a:spcAft>
                <a:spcPts val="300"/>
              </a:spcAft>
              <a:tabLst>
                <a:tab pos="69704" algn="l"/>
              </a:tabLst>
              <a:defRPr/>
            </a:pPr>
            <a:r>
              <a:rPr lang="en-US" sz="648" b="1" spc="7" dirty="0">
                <a:latin typeface="Arial"/>
                <a:cs typeface="Arial"/>
              </a:rPr>
              <a:t>Targeted MSR-SOI(s)</a:t>
            </a:r>
          </a:p>
          <a:p>
            <a:pPr marL="8659" marR="3464" lvl="0" algn="l" defTabSz="623438" rtl="0" eaLnBrk="1" fontAlgn="auto" latinLnBrk="0" hangingPunct="1">
              <a:lnSpc>
                <a:spcPct val="105300"/>
              </a:lnSpc>
              <a:spcBef>
                <a:spcPts val="65"/>
              </a:spcBef>
              <a:spcAft>
                <a:spcPts val="300"/>
              </a:spcAft>
              <a:buClrTx/>
              <a:buSzTx/>
              <a:tabLst>
                <a:tab pos="69704" algn="l"/>
              </a:tabLst>
              <a:defRPr/>
            </a:pPr>
            <a:endParaRPr lang="en-US" sz="648" b="1" spc="7" dirty="0">
              <a:solidFill>
                <a:prstClr val="black"/>
              </a:solidFill>
              <a:latin typeface="Arial"/>
              <a:cs typeface="Arial"/>
            </a:endParaRPr>
          </a:p>
        </p:txBody>
      </p:sp>
      <p:sp>
        <p:nvSpPr>
          <p:cNvPr id="4" name="object 66">
            <a:extLst>
              <a:ext uri="{FF2B5EF4-FFF2-40B4-BE49-F238E27FC236}">
                <a16:creationId xmlns:a16="http://schemas.microsoft.com/office/drawing/2014/main" id="{21465827-17CC-E2A3-69F6-40E427620C6D}"/>
              </a:ext>
            </a:extLst>
          </p:cNvPr>
          <p:cNvSpPr txBox="1"/>
          <p:nvPr/>
        </p:nvSpPr>
        <p:spPr>
          <a:xfrm>
            <a:off x="7373807" y="1787029"/>
            <a:ext cx="972625" cy="498534"/>
          </a:xfrm>
          <a:prstGeom prst="rect">
            <a:avLst/>
          </a:prstGeom>
          <a:solidFill>
            <a:srgbClr val="FFFF00"/>
          </a:solidFill>
          <a:ln>
            <a:solidFill>
              <a:schemeClr val="tx1"/>
            </a:solidFill>
          </a:ln>
        </p:spPr>
        <p:txBody>
          <a:bodyPr vert="horz" wrap="square" lIns="0" tIns="0" rIns="0" bIns="0" rtlCol="0">
            <a:spAutoFit/>
          </a:bodyPr>
          <a:lstStyle/>
          <a:p>
            <a:pPr marL="8659" marR="3464" lvl="0" algn="ctr" defTabSz="623438" rtl="0" eaLnBrk="1" fontAlgn="auto" latinLnBrk="0" hangingPunct="1">
              <a:buClrTx/>
              <a:buSzTx/>
              <a:tabLst>
                <a:tab pos="69704" algn="l"/>
              </a:tabLst>
              <a:defRPr/>
            </a:pPr>
            <a:endParaRPr lang="en-US" sz="648" b="1" spc="7" dirty="0">
              <a:solidFill>
                <a:prstClr val="black"/>
              </a:solidFill>
              <a:latin typeface="Arial"/>
              <a:cs typeface="Arial"/>
            </a:endParaRPr>
          </a:p>
          <a:p>
            <a:pPr marR="3464" lvl="0" algn="ctr" defTabSz="623438" rtl="0" eaLnBrk="1" fontAlgn="auto" latinLnBrk="0" hangingPunct="1">
              <a:buClrTx/>
              <a:buSzTx/>
              <a:tabLst>
                <a:tab pos="804863" algn="l"/>
              </a:tabLst>
              <a:defRPr/>
            </a:pPr>
            <a:r>
              <a:rPr lang="en-US" sz="648" b="1" spc="7" dirty="0">
                <a:solidFill>
                  <a:prstClr val="black"/>
                </a:solidFill>
                <a:latin typeface="Arial"/>
                <a:cs typeface="Arial"/>
              </a:rPr>
              <a:t>Any other information deemed necessary by the Executive Officer</a:t>
            </a:r>
          </a:p>
          <a:p>
            <a:pPr marL="8659" marR="3464" lvl="0" algn="ctr" defTabSz="623438" rtl="0" eaLnBrk="1" fontAlgn="auto" latinLnBrk="0" hangingPunct="1">
              <a:buClrTx/>
              <a:buSzTx/>
              <a:tabLst>
                <a:tab pos="69704" algn="l"/>
              </a:tabLst>
              <a:defRPr/>
            </a:pPr>
            <a:endParaRPr kumimoji="0" lang="en-US" sz="648" b="1" i="0" u="none" strike="noStrike" kern="1200" cap="none" spc="7"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77835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0102-0CB9-0545-D04B-C3B554361E49}"/>
              </a:ext>
            </a:extLst>
          </p:cNvPr>
          <p:cNvSpPr>
            <a:spLocks noGrp="1"/>
          </p:cNvSpPr>
          <p:nvPr>
            <p:ph type="title"/>
          </p:nvPr>
        </p:nvSpPr>
        <p:spPr/>
        <p:txBody>
          <a:bodyPr>
            <a:normAutofit/>
          </a:bodyPr>
          <a:lstStyle/>
          <a:p>
            <a:r>
              <a:rPr lang="en-US" sz="2000" b="1" dirty="0"/>
              <a:t>Full Application Requirements</a:t>
            </a:r>
          </a:p>
        </p:txBody>
      </p:sp>
      <p:sp>
        <p:nvSpPr>
          <p:cNvPr id="19" name="Content Placeholder 2">
            <a:extLst>
              <a:ext uri="{FF2B5EF4-FFF2-40B4-BE49-F238E27FC236}">
                <a16:creationId xmlns:a16="http://schemas.microsoft.com/office/drawing/2014/main" id="{8878D7D7-0064-F903-F5B8-CBAE119C5CEB}"/>
              </a:ext>
            </a:extLst>
          </p:cNvPr>
          <p:cNvSpPr txBox="1">
            <a:spLocks/>
          </p:cNvSpPr>
          <p:nvPr/>
        </p:nvSpPr>
        <p:spPr>
          <a:xfrm>
            <a:off x="1821976" y="2574454"/>
            <a:ext cx="6017993" cy="30446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Targeted MSR-SOI:</a:t>
            </a:r>
          </a:p>
          <a:p>
            <a:pPr marL="573088" lvl="1"/>
            <a:r>
              <a:rPr lang="en-US" sz="1400" dirty="0"/>
              <a:t>El Dorado Hills CSD</a:t>
            </a:r>
          </a:p>
          <a:p>
            <a:pPr marL="0" indent="0">
              <a:buNone/>
            </a:pPr>
            <a:endParaRPr lang="en-US" sz="1400" dirty="0"/>
          </a:p>
          <a:p>
            <a:pPr marL="0" indent="0">
              <a:buNone/>
            </a:pPr>
            <a:r>
              <a:rPr lang="en-US" sz="1800" dirty="0"/>
              <a:t>Possible targeted MSR-SOIs for other districts:</a:t>
            </a:r>
          </a:p>
          <a:p>
            <a:pPr marL="573088" lvl="1"/>
            <a:r>
              <a:rPr lang="en-US" sz="1400" dirty="0"/>
              <a:t>Rolling Hills CSD</a:t>
            </a:r>
          </a:p>
          <a:p>
            <a:pPr marL="573088" lvl="1"/>
            <a:r>
              <a:rPr lang="en-US" sz="1400" dirty="0"/>
              <a:t>Marble Mountain Homeowners CSD</a:t>
            </a:r>
          </a:p>
          <a:p>
            <a:pPr marL="0" indent="0">
              <a:buNone/>
            </a:pPr>
            <a:endParaRPr lang="en-US" sz="1800" b="1" i="0" u="none" strike="noStrike" baseline="0" dirty="0">
              <a:solidFill>
                <a:srgbClr val="000000"/>
              </a:solidFill>
              <a:latin typeface="Times New Roman" panose="02020603050405020304" pitchFamily="18" charset="0"/>
            </a:endParaRPr>
          </a:p>
        </p:txBody>
      </p:sp>
      <p:sp>
        <p:nvSpPr>
          <p:cNvPr id="3" name="Rectangle 2">
            <a:extLst>
              <a:ext uri="{FF2B5EF4-FFF2-40B4-BE49-F238E27FC236}">
                <a16:creationId xmlns:a16="http://schemas.microsoft.com/office/drawing/2014/main" id="{8408569B-7C36-960B-7503-23915994664E}"/>
              </a:ext>
            </a:extLst>
          </p:cNvPr>
          <p:cNvSpPr/>
          <p:nvPr/>
        </p:nvSpPr>
        <p:spPr>
          <a:xfrm>
            <a:off x="1893692" y="1158300"/>
            <a:ext cx="5304517" cy="1213257"/>
          </a:xfrm>
          <a:prstGeom prst="rect">
            <a:avLst/>
          </a:prstGeom>
          <a:solidFill>
            <a:srgbClr val="FFFF0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bject 31">
            <a:extLst>
              <a:ext uri="{FF2B5EF4-FFF2-40B4-BE49-F238E27FC236}">
                <a16:creationId xmlns:a16="http://schemas.microsoft.com/office/drawing/2014/main" id="{33EB45B0-70DB-1460-58C9-B5997F77ABC8}"/>
              </a:ext>
            </a:extLst>
          </p:cNvPr>
          <p:cNvSpPr/>
          <p:nvPr/>
        </p:nvSpPr>
        <p:spPr>
          <a:xfrm>
            <a:off x="2061887" y="1269730"/>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31">
            <a:extLst>
              <a:ext uri="{FF2B5EF4-FFF2-40B4-BE49-F238E27FC236}">
                <a16:creationId xmlns:a16="http://schemas.microsoft.com/office/drawing/2014/main" id="{C323A58C-213D-7603-0674-731815215E73}"/>
              </a:ext>
            </a:extLst>
          </p:cNvPr>
          <p:cNvSpPr/>
          <p:nvPr/>
        </p:nvSpPr>
        <p:spPr>
          <a:xfrm>
            <a:off x="3303703" y="1259585"/>
            <a:ext cx="1108050"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31">
            <a:extLst>
              <a:ext uri="{FF2B5EF4-FFF2-40B4-BE49-F238E27FC236}">
                <a16:creationId xmlns:a16="http://schemas.microsoft.com/office/drawing/2014/main" id="{FC042F4E-F5FD-804F-6738-ADEF328098A9}"/>
              </a:ext>
            </a:extLst>
          </p:cNvPr>
          <p:cNvSpPr/>
          <p:nvPr/>
        </p:nvSpPr>
        <p:spPr>
          <a:xfrm>
            <a:off x="4629758" y="1280593"/>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31">
            <a:extLst>
              <a:ext uri="{FF2B5EF4-FFF2-40B4-BE49-F238E27FC236}">
                <a16:creationId xmlns:a16="http://schemas.microsoft.com/office/drawing/2014/main" id="{CC80993F-F08A-8112-08C8-8F675E0D4189}"/>
              </a:ext>
            </a:extLst>
          </p:cNvPr>
          <p:cNvSpPr/>
          <p:nvPr/>
        </p:nvSpPr>
        <p:spPr>
          <a:xfrm>
            <a:off x="5901736" y="1283703"/>
            <a:ext cx="1009559" cy="448107"/>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66">
            <a:extLst>
              <a:ext uri="{FF2B5EF4-FFF2-40B4-BE49-F238E27FC236}">
                <a16:creationId xmlns:a16="http://schemas.microsoft.com/office/drawing/2014/main" id="{960F7759-378F-2A4F-508D-9F0560D29BAF}"/>
              </a:ext>
            </a:extLst>
          </p:cNvPr>
          <p:cNvSpPr txBox="1"/>
          <p:nvPr/>
        </p:nvSpPr>
        <p:spPr>
          <a:xfrm>
            <a:off x="2118254" y="1300012"/>
            <a:ext cx="1009559" cy="764184"/>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Comprehensive Fiscal Analysis</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t>
            </a:r>
            <a:r>
              <a:rPr kumimoji="0" lang="en-US" sz="648" b="0" i="0" u="none" strike="noStrike" kern="1200" cap="none" spc="7" normalizeH="0" baseline="0" noProof="0" dirty="0" err="1">
                <a:ln>
                  <a:noFill/>
                </a:ln>
                <a:solidFill>
                  <a:prstClr val="black"/>
                </a:solidFill>
                <a:effectLst/>
                <a:uLnTx/>
                <a:uFillTx/>
                <a:latin typeface="Arial"/>
                <a:ea typeface="+mn-ea"/>
                <a:cs typeface="Arial"/>
              </a:rPr>
              <a:t>req’d</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Potential State Controller review </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10" name="object 66">
            <a:extLst>
              <a:ext uri="{FF2B5EF4-FFF2-40B4-BE49-F238E27FC236}">
                <a16:creationId xmlns:a16="http://schemas.microsoft.com/office/drawing/2014/main" id="{C7B0D05A-3470-E14B-3489-CEAE2F925DF4}"/>
              </a:ext>
            </a:extLst>
          </p:cNvPr>
          <p:cNvSpPr txBox="1"/>
          <p:nvPr/>
        </p:nvSpPr>
        <p:spPr>
          <a:xfrm>
            <a:off x="3370389" y="1302567"/>
            <a:ext cx="1009559" cy="863891"/>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Revenue Neutrality</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County Auditor determines property tax ratio </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Proponents meet with County to negotiate</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Revenue Neutrality Agreement finalized</a:t>
            </a:r>
          </a:p>
        </p:txBody>
      </p:sp>
      <p:sp>
        <p:nvSpPr>
          <p:cNvPr id="20" name="object 66">
            <a:extLst>
              <a:ext uri="{FF2B5EF4-FFF2-40B4-BE49-F238E27FC236}">
                <a16:creationId xmlns:a16="http://schemas.microsoft.com/office/drawing/2014/main" id="{D5571EC8-26DD-54AC-9D20-625D94C66C23}"/>
              </a:ext>
            </a:extLst>
          </p:cNvPr>
          <p:cNvSpPr txBox="1"/>
          <p:nvPr/>
        </p:nvSpPr>
        <p:spPr>
          <a:xfrm>
            <a:off x="4683742" y="1311711"/>
            <a:ext cx="1009559" cy="759182"/>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CEQA Review</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lang="en-US" sz="648" spc="7" dirty="0">
                <a:solidFill>
                  <a:prstClr val="black"/>
                </a:solidFill>
                <a:latin typeface="Arial"/>
                <a:cs typeface="Arial"/>
              </a:rPr>
              <a:t>Initial Study – EIR likely</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&amp; comment </a:t>
            </a:r>
            <a:r>
              <a:rPr lang="en-US" sz="648" spc="7" dirty="0">
                <a:solidFill>
                  <a:prstClr val="black"/>
                </a:solidFill>
                <a:latin typeface="Arial"/>
                <a:cs typeface="Arial"/>
              </a:rPr>
              <a:t>period </a:t>
            </a:r>
            <a:r>
              <a:rPr kumimoji="0" lang="en-US" sz="648" b="0" i="0" u="none" strike="noStrike" kern="1200" cap="none" spc="7" normalizeH="0" baseline="0" noProof="0" dirty="0">
                <a:ln>
                  <a:noFill/>
                </a:ln>
                <a:solidFill>
                  <a:prstClr val="black"/>
                </a:solidFill>
                <a:effectLst/>
                <a:uLnTx/>
                <a:uFillTx/>
                <a:latin typeface="Arial"/>
                <a:ea typeface="+mn-ea"/>
                <a:cs typeface="Arial"/>
              </a:rPr>
              <a:t>for draft &amp; final</a:t>
            </a:r>
          </a:p>
        </p:txBody>
      </p:sp>
      <p:sp>
        <p:nvSpPr>
          <p:cNvPr id="21" name="object 66">
            <a:extLst>
              <a:ext uri="{FF2B5EF4-FFF2-40B4-BE49-F238E27FC236}">
                <a16:creationId xmlns:a16="http://schemas.microsoft.com/office/drawing/2014/main" id="{EA610D11-3061-C752-DFA1-75FF51F7EEA6}"/>
              </a:ext>
            </a:extLst>
          </p:cNvPr>
          <p:cNvSpPr txBox="1"/>
          <p:nvPr/>
        </p:nvSpPr>
        <p:spPr>
          <a:xfrm>
            <a:off x="5936383" y="1300347"/>
            <a:ext cx="1009559" cy="319703"/>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Service Plan</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30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proponent or consultant</a:t>
            </a:r>
          </a:p>
        </p:txBody>
      </p:sp>
      <p:sp>
        <p:nvSpPr>
          <p:cNvPr id="22" name="object 31">
            <a:extLst>
              <a:ext uri="{FF2B5EF4-FFF2-40B4-BE49-F238E27FC236}">
                <a16:creationId xmlns:a16="http://schemas.microsoft.com/office/drawing/2014/main" id="{E3261EF9-3A44-9410-6B5E-7205491FC714}"/>
              </a:ext>
            </a:extLst>
          </p:cNvPr>
          <p:cNvSpPr/>
          <p:nvPr/>
        </p:nvSpPr>
        <p:spPr>
          <a:xfrm>
            <a:off x="5905060" y="1787029"/>
            <a:ext cx="1009559" cy="480711"/>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6">
            <a:extLst>
              <a:ext uri="{FF2B5EF4-FFF2-40B4-BE49-F238E27FC236}">
                <a16:creationId xmlns:a16="http://schemas.microsoft.com/office/drawing/2014/main" id="{72F54D75-4FBD-774E-10E5-42EA3EABC707}"/>
              </a:ext>
            </a:extLst>
          </p:cNvPr>
          <p:cNvSpPr txBox="1"/>
          <p:nvPr/>
        </p:nvSpPr>
        <p:spPr>
          <a:xfrm>
            <a:off x="5943597" y="1891928"/>
            <a:ext cx="1009559" cy="214995"/>
          </a:xfrm>
          <a:prstGeom prst="rect">
            <a:avLst/>
          </a:prstGeom>
        </p:spPr>
        <p:txBody>
          <a:bodyPr vert="horz" wrap="square" lIns="0" tIns="0" rIns="0" bIns="0" rtlCol="0">
            <a:spAutoFit/>
          </a:bodyPr>
          <a:lstStyle/>
          <a:p>
            <a:pPr marL="8659" marR="3464" lvl="0" algn="l" defTabSz="623438" rtl="0" eaLnBrk="1" fontAlgn="auto" latinLnBrk="0" hangingPunct="1">
              <a:lnSpc>
                <a:spcPct val="105300"/>
              </a:lnSpc>
              <a:spcBef>
                <a:spcPts val="65"/>
              </a:spcBef>
              <a:buClrTx/>
              <a:buSzTx/>
              <a:tabLst>
                <a:tab pos="69704" algn="l"/>
              </a:tabLst>
              <a:defRPr/>
            </a:pPr>
            <a:r>
              <a:rPr lang="en-US" sz="648" b="1" spc="7" dirty="0">
                <a:latin typeface="Arial"/>
                <a:cs typeface="Arial"/>
              </a:rPr>
              <a:t>Targeted MSR-SOI(s)</a:t>
            </a:r>
          </a:p>
          <a:p>
            <a:pPr marL="8659" marR="3464" lvl="0" algn="l" defTabSz="623438" rtl="0" eaLnBrk="1" fontAlgn="auto" latinLnBrk="0" hangingPunct="1">
              <a:lnSpc>
                <a:spcPct val="105300"/>
              </a:lnSpc>
              <a:spcBef>
                <a:spcPts val="65"/>
              </a:spcBef>
              <a:spcAft>
                <a:spcPts val="300"/>
              </a:spcAft>
              <a:buClrTx/>
              <a:buSzTx/>
              <a:tabLst>
                <a:tab pos="69704" algn="l"/>
              </a:tabLst>
              <a:defRPr/>
            </a:pPr>
            <a:endParaRPr lang="en-US" sz="648" b="1" spc="7" dirty="0">
              <a:solidFill>
                <a:prstClr val="black"/>
              </a:solidFill>
              <a:latin typeface="Arial"/>
              <a:cs typeface="Arial"/>
            </a:endParaRPr>
          </a:p>
        </p:txBody>
      </p:sp>
      <p:sp>
        <p:nvSpPr>
          <p:cNvPr id="4" name="object 66">
            <a:extLst>
              <a:ext uri="{FF2B5EF4-FFF2-40B4-BE49-F238E27FC236}">
                <a16:creationId xmlns:a16="http://schemas.microsoft.com/office/drawing/2014/main" id="{DC778194-8DDD-4D1D-ABCB-3A37E8663DA3}"/>
              </a:ext>
            </a:extLst>
          </p:cNvPr>
          <p:cNvSpPr txBox="1"/>
          <p:nvPr/>
        </p:nvSpPr>
        <p:spPr>
          <a:xfrm>
            <a:off x="7363766" y="1789714"/>
            <a:ext cx="972625" cy="498534"/>
          </a:xfrm>
          <a:prstGeom prst="rect">
            <a:avLst/>
          </a:prstGeom>
          <a:solidFill>
            <a:srgbClr val="FFFF00"/>
          </a:solidFill>
          <a:ln>
            <a:solidFill>
              <a:schemeClr val="tx1"/>
            </a:solidFill>
          </a:ln>
        </p:spPr>
        <p:txBody>
          <a:bodyPr vert="horz" wrap="square" lIns="0" tIns="0" rIns="0" bIns="0" rtlCol="0">
            <a:spAutoFit/>
          </a:bodyPr>
          <a:lstStyle/>
          <a:p>
            <a:pPr marL="8659" marR="3464" lvl="0" algn="ctr" defTabSz="623438" rtl="0" eaLnBrk="1" fontAlgn="auto" latinLnBrk="0" hangingPunct="1">
              <a:buClrTx/>
              <a:buSzTx/>
              <a:tabLst>
                <a:tab pos="69704" algn="l"/>
              </a:tabLst>
              <a:defRPr/>
            </a:pPr>
            <a:endParaRPr lang="en-US" sz="648" b="1" spc="7" dirty="0">
              <a:solidFill>
                <a:prstClr val="black"/>
              </a:solidFill>
              <a:latin typeface="Arial"/>
              <a:cs typeface="Arial"/>
            </a:endParaRPr>
          </a:p>
          <a:p>
            <a:pPr marR="3464" lvl="0" algn="ctr" defTabSz="623438" rtl="0" eaLnBrk="1" fontAlgn="auto" latinLnBrk="0" hangingPunct="1">
              <a:buClrTx/>
              <a:buSzTx/>
              <a:tabLst>
                <a:tab pos="804863" algn="l"/>
              </a:tabLst>
              <a:defRPr/>
            </a:pPr>
            <a:r>
              <a:rPr lang="en-US" sz="648" b="1" spc="7" dirty="0">
                <a:solidFill>
                  <a:prstClr val="black"/>
                </a:solidFill>
                <a:latin typeface="Arial"/>
                <a:cs typeface="Arial"/>
              </a:rPr>
              <a:t>Any other information deemed necessary by the Executive Officer</a:t>
            </a:r>
          </a:p>
          <a:p>
            <a:pPr marL="8659" marR="3464" lvl="0" algn="ctr" defTabSz="623438" rtl="0" eaLnBrk="1" fontAlgn="auto" latinLnBrk="0" hangingPunct="1">
              <a:buClrTx/>
              <a:buSzTx/>
              <a:tabLst>
                <a:tab pos="69704" algn="l"/>
              </a:tabLst>
              <a:defRPr/>
            </a:pPr>
            <a:endParaRPr kumimoji="0" lang="en-US" sz="648" b="1" i="0" u="none" strike="noStrike" kern="1200" cap="none" spc="7"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6817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E26FAC4-C723-745A-BE5D-4C220DAFEC8D}"/>
              </a:ext>
            </a:extLst>
          </p:cNvPr>
          <p:cNvSpPr/>
          <p:nvPr/>
        </p:nvSpPr>
        <p:spPr>
          <a:xfrm>
            <a:off x="1865122" y="820607"/>
            <a:ext cx="5304680" cy="2222425"/>
          </a:xfrm>
          <a:prstGeom prst="rect">
            <a:avLst/>
          </a:prstGeom>
          <a:solidFill>
            <a:srgbClr val="00B05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E6FBBB7-89C7-6698-8B7D-DC2CC59AEF5C}"/>
              </a:ext>
            </a:extLst>
          </p:cNvPr>
          <p:cNvSpPr txBox="1"/>
          <p:nvPr/>
        </p:nvSpPr>
        <p:spPr>
          <a:xfrm>
            <a:off x="-54538" y="347483"/>
            <a:ext cx="9144000" cy="400110"/>
          </a:xfrm>
          <a:prstGeom prst="rect">
            <a:avLst/>
          </a:prstGeom>
          <a:noFill/>
        </p:spPr>
        <p:txBody>
          <a:bodyPr wrap="square" rtlCol="0">
            <a:spAutoFit/>
          </a:bodyPr>
          <a:lstStyle/>
          <a:p>
            <a:pPr algn="ctr"/>
            <a:r>
              <a:rPr lang="en-US" sz="2000" b="1" dirty="0"/>
              <a:t>Notice and LAFCO Hearing</a:t>
            </a:r>
          </a:p>
        </p:txBody>
      </p:sp>
      <p:sp>
        <p:nvSpPr>
          <p:cNvPr id="4" name="Content Placeholder 2">
            <a:extLst>
              <a:ext uri="{FF2B5EF4-FFF2-40B4-BE49-F238E27FC236}">
                <a16:creationId xmlns:a16="http://schemas.microsoft.com/office/drawing/2014/main" id="{08169523-10EF-9578-67AE-07E6BE26B8E2}"/>
              </a:ext>
            </a:extLst>
          </p:cNvPr>
          <p:cNvSpPr>
            <a:spLocks noGrp="1"/>
          </p:cNvSpPr>
          <p:nvPr>
            <p:ph idx="1"/>
          </p:nvPr>
        </p:nvSpPr>
        <p:spPr>
          <a:xfrm>
            <a:off x="1133174" y="3251192"/>
            <a:ext cx="7178040" cy="3395267"/>
          </a:xfrm>
        </p:spPr>
        <p:txBody>
          <a:bodyPr>
            <a:normAutofit/>
          </a:bodyPr>
          <a:lstStyle/>
          <a:p>
            <a:pPr>
              <a:spcAft>
                <a:spcPts val="600"/>
              </a:spcAft>
            </a:pPr>
            <a:r>
              <a:rPr lang="en-US" sz="1800" dirty="0"/>
              <a:t>EO issues Certificate of Filing – hearing date within 90 days</a:t>
            </a:r>
          </a:p>
          <a:p>
            <a:r>
              <a:rPr lang="en-US" sz="1800" dirty="0"/>
              <a:t>Notice of LAFCO Hearing  </a:t>
            </a:r>
          </a:p>
          <a:p>
            <a:pPr lvl="1"/>
            <a:r>
              <a:rPr lang="en-US" sz="1400" dirty="0"/>
              <a:t>21 days in advance of hearing</a:t>
            </a:r>
          </a:p>
          <a:p>
            <a:pPr lvl="1"/>
            <a:r>
              <a:rPr lang="en-US" sz="1400" dirty="0"/>
              <a:t>1/8 page add published in local newspaper(s) (1,000+ voters/landowners)</a:t>
            </a:r>
          </a:p>
          <a:p>
            <a:pPr lvl="1">
              <a:spcAft>
                <a:spcPts val="600"/>
              </a:spcAft>
            </a:pPr>
            <a:r>
              <a:rPr lang="en-US" sz="1400" spc="7" dirty="0">
                <a:solidFill>
                  <a:prstClr val="black"/>
                </a:solidFill>
                <a:latin typeface="+mj-lt"/>
                <a:cs typeface="Arial"/>
              </a:rPr>
              <a:t>Posted on LAFCO website, LAFCO office/bulletin, BOS hearing location</a:t>
            </a:r>
            <a:endParaRPr lang="en-US" sz="1400" dirty="0"/>
          </a:p>
          <a:p>
            <a:r>
              <a:rPr lang="en-US" sz="1800" dirty="0"/>
              <a:t>LAFCO Hearing</a:t>
            </a:r>
          </a:p>
          <a:p>
            <a:pPr lvl="1"/>
            <a:r>
              <a:rPr lang="en-US" sz="1400" dirty="0"/>
              <a:t>Executive Officer staff report with recommendation and Terms and Conditions</a:t>
            </a:r>
          </a:p>
          <a:p>
            <a:pPr lvl="1"/>
            <a:r>
              <a:rPr lang="en-US" sz="1400" dirty="0"/>
              <a:t>Commission can approve with or without amendment, wholly, partially, or conditionally, or disapprove </a:t>
            </a:r>
          </a:p>
          <a:p>
            <a:pPr marL="341313" lvl="1">
              <a:buFont typeface="Arial" panose="020B0604020202020204" pitchFamily="34" charset="0"/>
              <a:buChar char="•"/>
            </a:pPr>
            <a:r>
              <a:rPr lang="en-US" sz="1800" dirty="0"/>
              <a:t>30-day reconsideration period after approval</a:t>
            </a:r>
          </a:p>
          <a:p>
            <a:pPr lvl="1"/>
            <a:endParaRPr lang="en-US" sz="1400" dirty="0"/>
          </a:p>
        </p:txBody>
      </p:sp>
      <p:cxnSp>
        <p:nvCxnSpPr>
          <p:cNvPr id="3" name="Straight Arrow Connector 2">
            <a:extLst>
              <a:ext uri="{FF2B5EF4-FFF2-40B4-BE49-F238E27FC236}">
                <a16:creationId xmlns:a16="http://schemas.microsoft.com/office/drawing/2014/main" id="{6A827B18-F616-CE22-0A1D-224D7CB6D89F}"/>
              </a:ext>
            </a:extLst>
          </p:cNvPr>
          <p:cNvCxnSpPr>
            <a:cxnSpLocks/>
          </p:cNvCxnSpPr>
          <p:nvPr/>
        </p:nvCxnSpPr>
        <p:spPr>
          <a:xfrm>
            <a:off x="4489647" y="1354555"/>
            <a:ext cx="4592" cy="14876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bject 9">
            <a:extLst>
              <a:ext uri="{FF2B5EF4-FFF2-40B4-BE49-F238E27FC236}">
                <a16:creationId xmlns:a16="http://schemas.microsoft.com/office/drawing/2014/main" id="{1B6E7057-10E9-B9A8-79C6-F15C1731BE72}"/>
              </a:ext>
            </a:extLst>
          </p:cNvPr>
          <p:cNvSpPr/>
          <p:nvPr/>
        </p:nvSpPr>
        <p:spPr>
          <a:xfrm>
            <a:off x="2152624" y="2125994"/>
            <a:ext cx="2070822" cy="184006"/>
          </a:xfrm>
          <a:custGeom>
            <a:avLst/>
            <a:gdLst/>
            <a:ahLst/>
            <a:cxnLst/>
            <a:rect l="l" t="t" r="r" b="b"/>
            <a:pathLst>
              <a:path w="3037204" h="269875">
                <a:moveTo>
                  <a:pt x="0" y="269659"/>
                </a:moveTo>
                <a:lnTo>
                  <a:pt x="3036950" y="269659"/>
                </a:lnTo>
                <a:lnTo>
                  <a:pt x="3036950" y="0"/>
                </a:lnTo>
                <a:lnTo>
                  <a:pt x="0" y="0"/>
                </a:lnTo>
                <a:lnTo>
                  <a:pt x="0" y="269659"/>
                </a:lnTo>
                <a:close/>
              </a:path>
            </a:pathLst>
          </a:custGeom>
          <a:ln w="9537">
            <a:solidFill>
              <a:srgbClr val="000000"/>
            </a:solidFill>
          </a:ln>
        </p:spPr>
        <p:txBody>
          <a:bodyPr wrap="square" lIns="0" tIns="0" rIns="0" bIns="0" rtlCol="0"/>
          <a:lstStyle/>
          <a:p>
            <a:pPr defTabSz="623438"/>
            <a:endParaRPr sz="1227">
              <a:solidFill>
                <a:prstClr val="black"/>
              </a:solidFill>
              <a:latin typeface="Calibri"/>
            </a:endParaRPr>
          </a:p>
        </p:txBody>
      </p:sp>
      <p:sp>
        <p:nvSpPr>
          <p:cNvPr id="10" name="object 11">
            <a:extLst>
              <a:ext uri="{FF2B5EF4-FFF2-40B4-BE49-F238E27FC236}">
                <a16:creationId xmlns:a16="http://schemas.microsoft.com/office/drawing/2014/main" id="{6B7DC0DE-B3B4-76F9-606E-16A5021B5982}"/>
              </a:ext>
            </a:extLst>
          </p:cNvPr>
          <p:cNvSpPr/>
          <p:nvPr/>
        </p:nvSpPr>
        <p:spPr>
          <a:xfrm>
            <a:off x="2172670" y="2481363"/>
            <a:ext cx="2055668" cy="184006"/>
          </a:xfrm>
          <a:custGeom>
            <a:avLst/>
            <a:gdLst/>
            <a:ahLst/>
            <a:cxnLst/>
            <a:rect l="l" t="t" r="r" b="b"/>
            <a:pathLst>
              <a:path w="3014979" h="269875">
                <a:moveTo>
                  <a:pt x="0" y="269659"/>
                </a:moveTo>
                <a:lnTo>
                  <a:pt x="3014725" y="269659"/>
                </a:lnTo>
                <a:lnTo>
                  <a:pt x="3014725" y="0"/>
                </a:lnTo>
                <a:lnTo>
                  <a:pt x="0" y="0"/>
                </a:lnTo>
                <a:lnTo>
                  <a:pt x="0" y="269659"/>
                </a:lnTo>
                <a:close/>
              </a:path>
            </a:pathLst>
          </a:custGeom>
          <a:noFill/>
          <a:ln w="9537">
            <a:solidFill>
              <a:srgbClr val="000000"/>
            </a:solidFill>
          </a:ln>
        </p:spPr>
        <p:txBody>
          <a:bodyPr wrap="square" lIns="0" tIns="0" rIns="0" bIns="0" rtlCol="0"/>
          <a:lstStyle/>
          <a:p>
            <a:pPr defTabSz="623438"/>
            <a:endParaRPr sz="1227">
              <a:solidFill>
                <a:prstClr val="black"/>
              </a:solidFill>
              <a:latin typeface="Calibri"/>
            </a:endParaRPr>
          </a:p>
        </p:txBody>
      </p:sp>
      <p:sp>
        <p:nvSpPr>
          <p:cNvPr id="12" name="object 41">
            <a:extLst>
              <a:ext uri="{FF2B5EF4-FFF2-40B4-BE49-F238E27FC236}">
                <a16:creationId xmlns:a16="http://schemas.microsoft.com/office/drawing/2014/main" id="{71939337-6EE7-CD7B-E816-ADB6A69F776D}"/>
              </a:ext>
            </a:extLst>
          </p:cNvPr>
          <p:cNvSpPr/>
          <p:nvPr/>
        </p:nvSpPr>
        <p:spPr>
          <a:xfrm>
            <a:off x="4802332" y="2125994"/>
            <a:ext cx="2070822" cy="184006"/>
          </a:xfrm>
          <a:custGeom>
            <a:avLst/>
            <a:gdLst/>
            <a:ahLst/>
            <a:cxnLst/>
            <a:rect l="l" t="t" r="r" b="b"/>
            <a:pathLst>
              <a:path w="3037204" h="269875">
                <a:moveTo>
                  <a:pt x="0" y="269659"/>
                </a:moveTo>
                <a:lnTo>
                  <a:pt x="3036951" y="269659"/>
                </a:lnTo>
                <a:lnTo>
                  <a:pt x="3036951" y="0"/>
                </a:lnTo>
                <a:lnTo>
                  <a:pt x="0" y="0"/>
                </a:lnTo>
                <a:lnTo>
                  <a:pt x="0" y="269659"/>
                </a:lnTo>
                <a:close/>
              </a:path>
            </a:pathLst>
          </a:custGeom>
          <a:ln w="9537">
            <a:solidFill>
              <a:srgbClr val="000000"/>
            </a:solidFill>
          </a:ln>
        </p:spPr>
        <p:txBody>
          <a:bodyPr wrap="square" lIns="0" tIns="0" rIns="0" bIns="0" rtlCol="0"/>
          <a:lstStyle/>
          <a:p>
            <a:pPr defTabSz="623438"/>
            <a:endParaRPr sz="1227">
              <a:solidFill>
                <a:prstClr val="black"/>
              </a:solidFill>
              <a:latin typeface="Calibri"/>
            </a:endParaRPr>
          </a:p>
        </p:txBody>
      </p:sp>
      <p:sp>
        <p:nvSpPr>
          <p:cNvPr id="14" name="object 70">
            <a:extLst>
              <a:ext uri="{FF2B5EF4-FFF2-40B4-BE49-F238E27FC236}">
                <a16:creationId xmlns:a16="http://schemas.microsoft.com/office/drawing/2014/main" id="{67A243CC-BBD8-114B-7D08-31875D1B3476}"/>
              </a:ext>
            </a:extLst>
          </p:cNvPr>
          <p:cNvSpPr/>
          <p:nvPr/>
        </p:nvSpPr>
        <p:spPr>
          <a:xfrm>
            <a:off x="3193733" y="1968858"/>
            <a:ext cx="2579976" cy="0"/>
          </a:xfrm>
          <a:custGeom>
            <a:avLst/>
            <a:gdLst/>
            <a:ahLst/>
            <a:cxnLst/>
            <a:rect l="l" t="t" r="r" b="b"/>
            <a:pathLst>
              <a:path w="3783965">
                <a:moveTo>
                  <a:pt x="0" y="0"/>
                </a:moveTo>
                <a:lnTo>
                  <a:pt x="3783838" y="0"/>
                </a:lnTo>
              </a:path>
            </a:pathLst>
          </a:custGeom>
          <a:ln w="9537">
            <a:solidFill>
              <a:srgbClr val="000000"/>
            </a:solidFill>
          </a:ln>
        </p:spPr>
        <p:txBody>
          <a:bodyPr wrap="square" lIns="0" tIns="0" rIns="0" bIns="0" rtlCol="0"/>
          <a:lstStyle/>
          <a:p>
            <a:pPr defTabSz="623438"/>
            <a:endParaRPr sz="1227">
              <a:solidFill>
                <a:prstClr val="black"/>
              </a:solidFill>
              <a:latin typeface="Calibri"/>
            </a:endParaRPr>
          </a:p>
        </p:txBody>
      </p:sp>
      <p:cxnSp>
        <p:nvCxnSpPr>
          <p:cNvPr id="16" name="Straight Arrow Connector 15">
            <a:extLst>
              <a:ext uri="{FF2B5EF4-FFF2-40B4-BE49-F238E27FC236}">
                <a16:creationId xmlns:a16="http://schemas.microsoft.com/office/drawing/2014/main" id="{7CAB9F1E-6D1C-42B4-B725-4E875DA027EC}"/>
              </a:ext>
            </a:extLst>
          </p:cNvPr>
          <p:cNvCxnSpPr>
            <a:cxnSpLocks/>
          </p:cNvCxnSpPr>
          <p:nvPr/>
        </p:nvCxnSpPr>
        <p:spPr>
          <a:xfrm>
            <a:off x="5774722" y="1969879"/>
            <a:ext cx="0" cy="14620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21275E7-857A-A5DA-6F57-82599F23E3A2}"/>
              </a:ext>
            </a:extLst>
          </p:cNvPr>
          <p:cNvCxnSpPr>
            <a:cxnSpLocks/>
          </p:cNvCxnSpPr>
          <p:nvPr/>
        </p:nvCxnSpPr>
        <p:spPr>
          <a:xfrm>
            <a:off x="3196261" y="1969880"/>
            <a:ext cx="0" cy="14620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bject 10">
            <a:extLst>
              <a:ext uri="{FF2B5EF4-FFF2-40B4-BE49-F238E27FC236}">
                <a16:creationId xmlns:a16="http://schemas.microsoft.com/office/drawing/2014/main" id="{6691B898-50F9-64B4-6F24-E8F47B3D5ACF}"/>
              </a:ext>
            </a:extLst>
          </p:cNvPr>
          <p:cNvSpPr txBox="1"/>
          <p:nvPr/>
        </p:nvSpPr>
        <p:spPr>
          <a:xfrm>
            <a:off x="2857933" y="2179157"/>
            <a:ext cx="663719" cy="99707"/>
          </a:xfrm>
          <a:prstGeom prst="rect">
            <a:avLst/>
          </a:prstGeom>
        </p:spPr>
        <p:txBody>
          <a:bodyPr vert="horz" wrap="square" lIns="0" tIns="0" rIns="0" bIns="0" rtlCol="0">
            <a:spAutoFit/>
          </a:bodyPr>
          <a:lstStyle/>
          <a:p>
            <a:pPr marL="8659" defTabSz="623438"/>
            <a:r>
              <a:rPr sz="648" spc="10" dirty="0">
                <a:solidFill>
                  <a:prstClr val="black"/>
                </a:solidFill>
                <a:latin typeface="Arial"/>
                <a:cs typeface="Arial"/>
              </a:rPr>
              <a:t>LAFCO</a:t>
            </a:r>
            <a:r>
              <a:rPr sz="648" spc="-17" dirty="0">
                <a:solidFill>
                  <a:prstClr val="black"/>
                </a:solidFill>
                <a:latin typeface="Arial"/>
                <a:cs typeface="Arial"/>
              </a:rPr>
              <a:t> </a:t>
            </a:r>
            <a:r>
              <a:rPr sz="648" b="1" spc="-20" dirty="0">
                <a:solidFill>
                  <a:prstClr val="black"/>
                </a:solidFill>
                <a:latin typeface="Arial"/>
                <a:cs typeface="Arial"/>
              </a:rPr>
              <a:t>Approval</a:t>
            </a:r>
            <a:endParaRPr sz="648" dirty="0">
              <a:solidFill>
                <a:prstClr val="black"/>
              </a:solidFill>
              <a:latin typeface="Arial"/>
              <a:cs typeface="Arial"/>
            </a:endParaRPr>
          </a:p>
        </p:txBody>
      </p:sp>
      <p:sp>
        <p:nvSpPr>
          <p:cNvPr id="20" name="object 12">
            <a:extLst>
              <a:ext uri="{FF2B5EF4-FFF2-40B4-BE49-F238E27FC236}">
                <a16:creationId xmlns:a16="http://schemas.microsoft.com/office/drawing/2014/main" id="{14B4AD77-0D83-3A8D-2C8D-E44465A7664E}"/>
              </a:ext>
            </a:extLst>
          </p:cNvPr>
          <p:cNvSpPr txBox="1"/>
          <p:nvPr/>
        </p:nvSpPr>
        <p:spPr>
          <a:xfrm>
            <a:off x="2598161" y="2535045"/>
            <a:ext cx="1201449" cy="99707"/>
          </a:xfrm>
          <a:prstGeom prst="rect">
            <a:avLst/>
          </a:prstGeom>
        </p:spPr>
        <p:txBody>
          <a:bodyPr vert="horz" wrap="square" lIns="0" tIns="0" rIns="0" bIns="0" rtlCol="0">
            <a:spAutoFit/>
          </a:bodyPr>
          <a:lstStyle/>
          <a:p>
            <a:pPr marL="8659" defTabSz="623438"/>
            <a:r>
              <a:rPr sz="648" spc="14" dirty="0">
                <a:solidFill>
                  <a:prstClr val="black"/>
                </a:solidFill>
                <a:latin typeface="Arial"/>
                <a:cs typeface="Arial"/>
              </a:rPr>
              <a:t>30-day Reconsideration</a:t>
            </a:r>
            <a:r>
              <a:rPr sz="648" spc="-44" dirty="0">
                <a:solidFill>
                  <a:prstClr val="black"/>
                </a:solidFill>
                <a:latin typeface="Arial"/>
                <a:cs typeface="Arial"/>
              </a:rPr>
              <a:t> </a:t>
            </a:r>
            <a:r>
              <a:rPr sz="648" spc="10" dirty="0">
                <a:solidFill>
                  <a:prstClr val="black"/>
                </a:solidFill>
                <a:latin typeface="Arial"/>
                <a:cs typeface="Arial"/>
              </a:rPr>
              <a:t>Period</a:t>
            </a:r>
            <a:endParaRPr sz="648" dirty="0">
              <a:solidFill>
                <a:prstClr val="black"/>
              </a:solidFill>
              <a:latin typeface="Arial"/>
              <a:cs typeface="Arial"/>
            </a:endParaRPr>
          </a:p>
        </p:txBody>
      </p:sp>
      <p:sp>
        <p:nvSpPr>
          <p:cNvPr id="21" name="object 42">
            <a:extLst>
              <a:ext uri="{FF2B5EF4-FFF2-40B4-BE49-F238E27FC236}">
                <a16:creationId xmlns:a16="http://schemas.microsoft.com/office/drawing/2014/main" id="{DC8F1F85-F60B-2C07-F97F-938687D010FD}"/>
              </a:ext>
            </a:extLst>
          </p:cNvPr>
          <p:cNvSpPr txBox="1"/>
          <p:nvPr/>
        </p:nvSpPr>
        <p:spPr>
          <a:xfrm>
            <a:off x="5455486" y="2179157"/>
            <a:ext cx="771525" cy="99707"/>
          </a:xfrm>
          <a:prstGeom prst="rect">
            <a:avLst/>
          </a:prstGeom>
        </p:spPr>
        <p:txBody>
          <a:bodyPr vert="horz" wrap="square" lIns="0" tIns="0" rIns="0" bIns="0" rtlCol="0">
            <a:spAutoFit/>
          </a:bodyPr>
          <a:lstStyle/>
          <a:p>
            <a:pPr marL="8659" defTabSz="623438"/>
            <a:r>
              <a:rPr sz="648" spc="10" dirty="0">
                <a:latin typeface="Arial"/>
                <a:cs typeface="Arial"/>
              </a:rPr>
              <a:t>LAFCO</a:t>
            </a:r>
            <a:r>
              <a:rPr sz="648" spc="-10" dirty="0">
                <a:latin typeface="Arial"/>
                <a:cs typeface="Arial"/>
              </a:rPr>
              <a:t> </a:t>
            </a:r>
            <a:r>
              <a:rPr sz="648" b="1" spc="-20" dirty="0">
                <a:latin typeface="Arial"/>
                <a:cs typeface="Arial"/>
              </a:rPr>
              <a:t>Disapproval</a:t>
            </a:r>
            <a:endParaRPr sz="648" dirty="0">
              <a:latin typeface="Arial"/>
              <a:cs typeface="Arial"/>
            </a:endParaRPr>
          </a:p>
        </p:txBody>
      </p:sp>
      <p:sp>
        <p:nvSpPr>
          <p:cNvPr id="22" name="object 49">
            <a:extLst>
              <a:ext uri="{FF2B5EF4-FFF2-40B4-BE49-F238E27FC236}">
                <a16:creationId xmlns:a16="http://schemas.microsoft.com/office/drawing/2014/main" id="{89A527DF-5B78-0098-D8FA-5B8BB646B425}"/>
              </a:ext>
            </a:extLst>
          </p:cNvPr>
          <p:cNvSpPr/>
          <p:nvPr/>
        </p:nvSpPr>
        <p:spPr>
          <a:xfrm>
            <a:off x="4503043" y="1893683"/>
            <a:ext cx="0" cy="80963"/>
          </a:xfrm>
          <a:custGeom>
            <a:avLst/>
            <a:gdLst/>
            <a:ahLst/>
            <a:cxnLst/>
            <a:rect l="l" t="t" r="r" b="b"/>
            <a:pathLst>
              <a:path h="118745">
                <a:moveTo>
                  <a:pt x="0" y="0"/>
                </a:moveTo>
                <a:lnTo>
                  <a:pt x="0" y="118237"/>
                </a:lnTo>
              </a:path>
            </a:pathLst>
          </a:custGeom>
          <a:ln w="9525">
            <a:solidFill>
              <a:srgbClr val="000000"/>
            </a:solidFill>
          </a:ln>
        </p:spPr>
        <p:txBody>
          <a:bodyPr wrap="square" lIns="0" tIns="0" rIns="0" bIns="0" rtlCol="0"/>
          <a:lstStyle/>
          <a:p>
            <a:pPr defTabSz="623438"/>
            <a:endParaRPr sz="1227">
              <a:solidFill>
                <a:prstClr val="black"/>
              </a:solidFill>
              <a:latin typeface="Calibri"/>
            </a:endParaRPr>
          </a:p>
        </p:txBody>
      </p:sp>
      <p:cxnSp>
        <p:nvCxnSpPr>
          <p:cNvPr id="32" name="Straight Arrow Connector 31">
            <a:extLst>
              <a:ext uri="{FF2B5EF4-FFF2-40B4-BE49-F238E27FC236}">
                <a16:creationId xmlns:a16="http://schemas.microsoft.com/office/drawing/2014/main" id="{09962C95-0498-DEF0-3DCF-EB4903C6BA5D}"/>
              </a:ext>
            </a:extLst>
          </p:cNvPr>
          <p:cNvCxnSpPr>
            <a:cxnSpLocks/>
          </p:cNvCxnSpPr>
          <p:nvPr/>
        </p:nvCxnSpPr>
        <p:spPr>
          <a:xfrm flipH="1">
            <a:off x="3188035" y="2310000"/>
            <a:ext cx="5698" cy="17136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35D7C2-8DA6-F3ED-C686-84C2693A2C8E}"/>
              </a:ext>
            </a:extLst>
          </p:cNvPr>
          <p:cNvCxnSpPr>
            <a:cxnSpLocks/>
          </p:cNvCxnSpPr>
          <p:nvPr/>
        </p:nvCxnSpPr>
        <p:spPr>
          <a:xfrm>
            <a:off x="5796799" y="2320432"/>
            <a:ext cx="0" cy="14620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object 41">
            <a:extLst>
              <a:ext uri="{FF2B5EF4-FFF2-40B4-BE49-F238E27FC236}">
                <a16:creationId xmlns:a16="http://schemas.microsoft.com/office/drawing/2014/main" id="{C8D8439B-7958-B943-4775-4E2A1630B85C}"/>
              </a:ext>
            </a:extLst>
          </p:cNvPr>
          <p:cNvSpPr/>
          <p:nvPr/>
        </p:nvSpPr>
        <p:spPr>
          <a:xfrm>
            <a:off x="4811428" y="2476290"/>
            <a:ext cx="2070822" cy="184006"/>
          </a:xfrm>
          <a:custGeom>
            <a:avLst/>
            <a:gdLst/>
            <a:ahLst/>
            <a:cxnLst/>
            <a:rect l="l" t="t" r="r" b="b"/>
            <a:pathLst>
              <a:path w="3037204" h="269875">
                <a:moveTo>
                  <a:pt x="0" y="269659"/>
                </a:moveTo>
                <a:lnTo>
                  <a:pt x="3036951" y="269659"/>
                </a:lnTo>
                <a:lnTo>
                  <a:pt x="3036951" y="0"/>
                </a:lnTo>
                <a:lnTo>
                  <a:pt x="0" y="0"/>
                </a:lnTo>
                <a:lnTo>
                  <a:pt x="0" y="269659"/>
                </a:lnTo>
                <a:close/>
              </a:path>
            </a:pathLst>
          </a:custGeom>
          <a:ln w="9537">
            <a:solidFill>
              <a:srgbClr val="000000"/>
            </a:solidFill>
          </a:ln>
        </p:spPr>
        <p:txBody>
          <a:bodyPr wrap="square" lIns="0" tIns="0" rIns="0" bIns="0" rtlCol="0"/>
          <a:lstStyle/>
          <a:p>
            <a:pPr defTabSz="623438"/>
            <a:endParaRPr sz="1227">
              <a:solidFill>
                <a:prstClr val="black"/>
              </a:solidFill>
              <a:latin typeface="Calibri"/>
            </a:endParaRPr>
          </a:p>
        </p:txBody>
      </p:sp>
      <p:sp>
        <p:nvSpPr>
          <p:cNvPr id="7" name="object 42">
            <a:extLst>
              <a:ext uri="{FF2B5EF4-FFF2-40B4-BE49-F238E27FC236}">
                <a16:creationId xmlns:a16="http://schemas.microsoft.com/office/drawing/2014/main" id="{1294885B-213C-1D8B-2507-2D8A6295FFCA}"/>
              </a:ext>
            </a:extLst>
          </p:cNvPr>
          <p:cNvSpPr txBox="1"/>
          <p:nvPr/>
        </p:nvSpPr>
        <p:spPr>
          <a:xfrm>
            <a:off x="5247564" y="2529453"/>
            <a:ext cx="1207826" cy="99707"/>
          </a:xfrm>
          <a:prstGeom prst="rect">
            <a:avLst/>
          </a:prstGeom>
        </p:spPr>
        <p:txBody>
          <a:bodyPr vert="horz" wrap="square" lIns="0" tIns="0" rIns="0" bIns="0" rtlCol="0">
            <a:spAutoFit/>
          </a:bodyPr>
          <a:lstStyle/>
          <a:p>
            <a:pPr marL="8659" algn="ctr" defTabSz="623438"/>
            <a:r>
              <a:rPr lang="en-US" sz="648" spc="10" dirty="0">
                <a:latin typeface="Arial"/>
                <a:cs typeface="Arial"/>
              </a:rPr>
              <a:t>Proceedings Terminated</a:t>
            </a:r>
            <a:endParaRPr sz="648" dirty="0">
              <a:latin typeface="Arial"/>
              <a:cs typeface="Arial"/>
            </a:endParaRPr>
          </a:p>
        </p:txBody>
      </p:sp>
      <p:sp>
        <p:nvSpPr>
          <p:cNvPr id="26" name="object 34">
            <a:extLst>
              <a:ext uri="{FF2B5EF4-FFF2-40B4-BE49-F238E27FC236}">
                <a16:creationId xmlns:a16="http://schemas.microsoft.com/office/drawing/2014/main" id="{4AA192BB-5D4F-B55F-2CAA-F7F157134EFA}"/>
              </a:ext>
            </a:extLst>
          </p:cNvPr>
          <p:cNvSpPr/>
          <p:nvPr/>
        </p:nvSpPr>
        <p:spPr>
          <a:xfrm>
            <a:off x="3937376" y="929714"/>
            <a:ext cx="2497143" cy="412986"/>
          </a:xfrm>
          <a:custGeom>
            <a:avLst/>
            <a:gdLst/>
            <a:ahLst/>
            <a:cxnLst/>
            <a:rect l="l" t="t" r="r" b="b"/>
            <a:pathLst>
              <a:path w="2953385" h="829310">
                <a:moveTo>
                  <a:pt x="0" y="829211"/>
                </a:moveTo>
                <a:lnTo>
                  <a:pt x="2953187" y="829211"/>
                </a:lnTo>
                <a:lnTo>
                  <a:pt x="2953187" y="0"/>
                </a:lnTo>
                <a:lnTo>
                  <a:pt x="0" y="0"/>
                </a:lnTo>
                <a:lnTo>
                  <a:pt x="0" y="829211"/>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7">
            <a:extLst>
              <a:ext uri="{FF2B5EF4-FFF2-40B4-BE49-F238E27FC236}">
                <a16:creationId xmlns:a16="http://schemas.microsoft.com/office/drawing/2014/main" id="{FA7A8DF8-180D-FD87-71E0-B298D3F074DC}"/>
              </a:ext>
            </a:extLst>
          </p:cNvPr>
          <p:cNvSpPr/>
          <p:nvPr/>
        </p:nvSpPr>
        <p:spPr>
          <a:xfrm>
            <a:off x="3058999" y="1520671"/>
            <a:ext cx="3109790" cy="371123"/>
          </a:xfrm>
          <a:custGeom>
            <a:avLst/>
            <a:gdLst/>
            <a:ahLst/>
            <a:cxnLst/>
            <a:rect l="l" t="t" r="r" b="b"/>
            <a:pathLst>
              <a:path w="2755265" h="269875">
                <a:moveTo>
                  <a:pt x="0" y="269659"/>
                </a:moveTo>
                <a:lnTo>
                  <a:pt x="2754756" y="269659"/>
                </a:lnTo>
                <a:lnTo>
                  <a:pt x="2754756" y="0"/>
                </a:lnTo>
                <a:lnTo>
                  <a:pt x="0" y="0"/>
                </a:lnTo>
                <a:lnTo>
                  <a:pt x="0" y="269659"/>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8">
            <a:extLst>
              <a:ext uri="{FF2B5EF4-FFF2-40B4-BE49-F238E27FC236}">
                <a16:creationId xmlns:a16="http://schemas.microsoft.com/office/drawing/2014/main" id="{3512E8BB-56FD-D309-0D3E-EE2E0A977B95}"/>
              </a:ext>
            </a:extLst>
          </p:cNvPr>
          <p:cNvSpPr txBox="1"/>
          <p:nvPr/>
        </p:nvSpPr>
        <p:spPr>
          <a:xfrm>
            <a:off x="3065818" y="1556428"/>
            <a:ext cx="3109789" cy="330668"/>
          </a:xfrm>
          <a:prstGeom prst="rect">
            <a:avLst/>
          </a:prstGeom>
        </p:spPr>
        <p:txBody>
          <a:bodyPr vert="horz" wrap="square" lIns="0" tIns="0" rIns="0" bIns="0" rtlCol="0">
            <a:spAutoFit/>
          </a:bodyPr>
          <a:lstStyle/>
          <a:p>
            <a:pPr marL="8659" marR="0" lvl="0" indent="0" algn="ctr" defTabSz="623438" rtl="0" eaLnBrk="1" fontAlgn="auto" latinLnBrk="0" hangingPunct="1">
              <a:lnSpc>
                <a:spcPct val="100000"/>
              </a:lnSpc>
              <a:spcBef>
                <a:spcPts val="0"/>
              </a:spcBef>
              <a:spcAft>
                <a:spcPts val="200"/>
              </a:spcAft>
              <a:buClrTx/>
              <a:buSzTx/>
              <a:buFontTx/>
              <a:buNone/>
              <a:tabLst/>
              <a:defRPr/>
            </a:pPr>
            <a:r>
              <a:rPr kumimoji="0" sz="682" b="1" i="0" u="none" strike="noStrike" kern="1200" cap="none" spc="-17" normalizeH="0" baseline="0" noProof="0" dirty="0">
                <a:ln>
                  <a:noFill/>
                </a:ln>
                <a:solidFill>
                  <a:prstClr val="black"/>
                </a:solidFill>
                <a:effectLst/>
                <a:uLnTx/>
                <a:uFillTx/>
                <a:latin typeface="Arial"/>
                <a:ea typeface="+mn-ea"/>
                <a:cs typeface="Arial"/>
              </a:rPr>
              <a:t>LAFCO</a:t>
            </a:r>
            <a:r>
              <a:rPr kumimoji="0" sz="682" b="1" i="0" u="none" strike="noStrike" kern="1200" cap="none" spc="-72" normalizeH="0" baseline="0" noProof="0" dirty="0">
                <a:ln>
                  <a:noFill/>
                </a:ln>
                <a:solidFill>
                  <a:prstClr val="black"/>
                </a:solidFill>
                <a:effectLst/>
                <a:uLnTx/>
                <a:uFillTx/>
                <a:latin typeface="Arial"/>
                <a:ea typeface="+mn-ea"/>
                <a:cs typeface="Arial"/>
              </a:rPr>
              <a:t> </a:t>
            </a:r>
            <a:r>
              <a:rPr kumimoji="0" sz="682" b="1" i="0" u="none" strike="noStrike" kern="1200" cap="none" spc="-24" normalizeH="0" baseline="0" noProof="0" dirty="0">
                <a:ln>
                  <a:noFill/>
                </a:ln>
                <a:solidFill>
                  <a:prstClr val="black"/>
                </a:solidFill>
                <a:effectLst/>
                <a:uLnTx/>
                <a:uFillTx/>
                <a:latin typeface="Arial"/>
                <a:ea typeface="+mn-ea"/>
                <a:cs typeface="Arial"/>
              </a:rPr>
              <a:t>Hearing</a:t>
            </a:r>
            <a:endParaRPr kumimoji="0" lang="en-US" sz="682" b="1" i="0" u="none" strike="noStrike" kern="1200" cap="none" spc="-24" normalizeH="0" baseline="0" noProof="0" dirty="0">
              <a:ln>
                <a:noFill/>
              </a:ln>
              <a:solidFill>
                <a:prstClr val="black"/>
              </a:solidFill>
              <a:effectLst/>
              <a:uLnTx/>
              <a:uFillTx/>
              <a:latin typeface="Arial"/>
              <a:ea typeface="+mn-ea"/>
              <a:cs typeface="Arial"/>
            </a:endParaRPr>
          </a:p>
          <a:p>
            <a:pPr marL="8659" marR="0" lvl="0" indent="0" algn="ctr" defTabSz="623438" rtl="0" eaLnBrk="1" fontAlgn="auto" latinLnBrk="0" hangingPunct="1">
              <a:lnSpc>
                <a:spcPct val="100000"/>
              </a:lnSpc>
              <a:spcBef>
                <a:spcPts val="0"/>
              </a:spcBef>
              <a:spcAft>
                <a:spcPts val="0"/>
              </a:spcAft>
              <a:buClrTx/>
              <a:buSzTx/>
              <a:buFontTx/>
              <a:buNone/>
              <a:tabLst/>
              <a:defRPr/>
            </a:pPr>
            <a:r>
              <a:rPr lang="en-US" sz="650" spc="-24" dirty="0">
                <a:solidFill>
                  <a:prstClr val="black"/>
                </a:solidFill>
                <a:latin typeface="Arial"/>
                <a:cs typeface="Arial"/>
              </a:rPr>
              <a:t>Commission can approve with or without amendment, wholly, </a:t>
            </a:r>
          </a:p>
          <a:p>
            <a:pPr marL="8659" marR="0" lvl="0" indent="0" algn="ctr" defTabSz="623438" rtl="0" eaLnBrk="1" fontAlgn="auto" latinLnBrk="0" hangingPunct="1">
              <a:lnSpc>
                <a:spcPct val="100000"/>
              </a:lnSpc>
              <a:spcBef>
                <a:spcPts val="0"/>
              </a:spcBef>
              <a:spcAft>
                <a:spcPts val="0"/>
              </a:spcAft>
              <a:buClrTx/>
              <a:buSzTx/>
              <a:buFontTx/>
              <a:buNone/>
              <a:tabLst/>
              <a:defRPr/>
            </a:pPr>
            <a:r>
              <a:rPr lang="en-US" sz="650" spc="-24" dirty="0">
                <a:solidFill>
                  <a:prstClr val="black"/>
                </a:solidFill>
                <a:latin typeface="Arial"/>
                <a:cs typeface="Arial"/>
              </a:rPr>
              <a:t>partially, or conditionally, or disapprove</a:t>
            </a:r>
            <a:endParaRPr kumimoji="0" sz="650" i="0" u="none" strike="noStrike" kern="1200" cap="none" spc="0" normalizeH="0" baseline="0" noProof="0" dirty="0">
              <a:ln>
                <a:noFill/>
              </a:ln>
              <a:solidFill>
                <a:prstClr val="black"/>
              </a:solidFill>
              <a:effectLst/>
              <a:uLnTx/>
              <a:uFillTx/>
              <a:latin typeface="Arial"/>
              <a:ea typeface="+mn-ea"/>
              <a:cs typeface="Arial"/>
            </a:endParaRPr>
          </a:p>
        </p:txBody>
      </p:sp>
      <p:sp>
        <p:nvSpPr>
          <p:cNvPr id="29" name="object 66">
            <a:extLst>
              <a:ext uri="{FF2B5EF4-FFF2-40B4-BE49-F238E27FC236}">
                <a16:creationId xmlns:a16="http://schemas.microsoft.com/office/drawing/2014/main" id="{D0482DAF-B659-6AB7-7553-93190DFF2833}"/>
              </a:ext>
            </a:extLst>
          </p:cNvPr>
          <p:cNvSpPr txBox="1"/>
          <p:nvPr/>
        </p:nvSpPr>
        <p:spPr>
          <a:xfrm>
            <a:off x="3991968" y="991626"/>
            <a:ext cx="2545524" cy="315407"/>
          </a:xfrm>
          <a:prstGeom prst="rect">
            <a:avLst/>
          </a:prstGeom>
        </p:spPr>
        <p:txBody>
          <a:bodyPr vert="horz" wrap="square" lIns="0" tIns="0" rIns="0" bIns="0" rtlCol="0">
            <a:spAutoFit/>
          </a:bodyPr>
          <a:lstStyle/>
          <a:p>
            <a:pPr marL="0" marR="0" lvl="0" indent="0" algn="l" defTabSz="623438" rtl="0" eaLnBrk="1" fontAlgn="auto" latinLnBrk="0" hangingPunct="1">
              <a:lnSpc>
                <a:spcPct val="100000"/>
              </a:lnSpc>
              <a:spcBef>
                <a:spcPts val="0"/>
              </a:spcBef>
              <a:spcAft>
                <a:spcPts val="0"/>
              </a:spcAft>
              <a:buClrTx/>
              <a:buSzTx/>
              <a:buFontTx/>
              <a:buNone/>
              <a:tabLst/>
              <a:defRPr/>
            </a:pPr>
            <a:r>
              <a:rPr kumimoji="0" sz="648" b="1" i="0" u="none" strike="noStrike" kern="1200" cap="none" spc="7" normalizeH="0" baseline="0" noProof="0" dirty="0">
                <a:ln>
                  <a:noFill/>
                </a:ln>
                <a:solidFill>
                  <a:prstClr val="black"/>
                </a:solidFill>
                <a:effectLst/>
                <a:uLnTx/>
                <a:uFillTx/>
                <a:latin typeface="Arial"/>
                <a:ea typeface="+mn-ea"/>
                <a:cs typeface="Arial"/>
              </a:rPr>
              <a:t>Notice of Public</a:t>
            </a:r>
            <a:r>
              <a:rPr kumimoji="0" sz="648" b="1" i="0" u="none" strike="noStrike" kern="1200" cap="none" spc="-48" normalizeH="0" baseline="0" noProof="0" dirty="0">
                <a:ln>
                  <a:noFill/>
                </a:ln>
                <a:solidFill>
                  <a:prstClr val="black"/>
                </a:solidFill>
                <a:effectLst/>
                <a:uLnTx/>
                <a:uFillTx/>
                <a:latin typeface="Arial"/>
                <a:ea typeface="+mn-ea"/>
                <a:cs typeface="Arial"/>
              </a:rPr>
              <a:t> </a:t>
            </a:r>
            <a:r>
              <a:rPr kumimoji="0" sz="648" b="1" i="0" u="none" strike="noStrike" kern="1200" cap="none" spc="7" normalizeH="0" baseline="0" noProof="0" dirty="0">
                <a:ln>
                  <a:noFill/>
                </a:ln>
                <a:solidFill>
                  <a:prstClr val="black"/>
                </a:solidFill>
                <a:effectLst/>
                <a:uLnTx/>
                <a:uFillTx/>
                <a:latin typeface="Arial"/>
                <a:ea typeface="+mn-ea"/>
                <a:cs typeface="Arial"/>
              </a:rPr>
              <a:t>Hearing</a:t>
            </a:r>
            <a:r>
              <a:rPr kumimoji="0" lang="en-US" sz="648" b="1" i="0" u="none" strike="noStrike" kern="1200" cap="none" spc="7" normalizeH="0" baseline="0" noProof="0" dirty="0">
                <a:ln>
                  <a:noFill/>
                </a:ln>
                <a:solidFill>
                  <a:prstClr val="black"/>
                </a:solidFill>
                <a:effectLst/>
                <a:uLnTx/>
                <a:uFillTx/>
                <a:latin typeface="Arial"/>
                <a:ea typeface="+mn-ea"/>
                <a:cs typeface="Arial"/>
              </a:rPr>
              <a:t>:</a:t>
            </a:r>
          </a:p>
          <a:p>
            <a:pPr marL="69271" marR="3464" indent="-60612" defTabSz="623438">
              <a:lnSpc>
                <a:spcPct val="105300"/>
              </a:lnSpc>
              <a:spcBef>
                <a:spcPts val="65"/>
              </a:spcBef>
              <a:buFontTx/>
              <a:buChar char="-"/>
              <a:tabLst>
                <a:tab pos="69704" algn="l"/>
              </a:tabLst>
            </a:pPr>
            <a:r>
              <a:rPr lang="en-US" sz="648" spc="7" dirty="0">
                <a:solidFill>
                  <a:prstClr val="black"/>
                </a:solidFill>
                <a:latin typeface="Arial"/>
                <a:cs typeface="Arial"/>
              </a:rPr>
              <a:t>1,000+ population published in local newspaper(s) </a:t>
            </a:r>
            <a:endParaRPr lang="en-US" sz="648" dirty="0">
              <a:solidFill>
                <a:prstClr val="black"/>
              </a:solidFill>
              <a:latin typeface="Arial"/>
              <a:cs typeface="Arial"/>
            </a:endParaRPr>
          </a:p>
          <a:p>
            <a:pPr marL="69271" marR="171445" indent="-60612" defTabSz="623438">
              <a:lnSpc>
                <a:spcPct val="105500"/>
              </a:lnSpc>
              <a:buFontTx/>
              <a:buChar char="-"/>
              <a:tabLst>
                <a:tab pos="69704" algn="l"/>
              </a:tabLst>
            </a:pPr>
            <a:r>
              <a:rPr lang="en-US" sz="648" spc="7" dirty="0">
                <a:solidFill>
                  <a:prstClr val="black"/>
                </a:solidFill>
                <a:latin typeface="Arial"/>
                <a:cs typeface="Arial"/>
              </a:rPr>
              <a:t>Posted online and physical locations</a:t>
            </a:r>
            <a:endParaRPr lang="en-US" sz="648" dirty="0">
              <a:solidFill>
                <a:prstClr val="black"/>
              </a:solidFill>
              <a:latin typeface="Arial"/>
              <a:cs typeface="Arial"/>
            </a:endParaRPr>
          </a:p>
        </p:txBody>
      </p:sp>
      <p:sp>
        <p:nvSpPr>
          <p:cNvPr id="30" name="object 34">
            <a:extLst>
              <a:ext uri="{FF2B5EF4-FFF2-40B4-BE49-F238E27FC236}">
                <a16:creationId xmlns:a16="http://schemas.microsoft.com/office/drawing/2014/main" id="{39610DF1-4719-9781-42A6-26030EBE5EB0}"/>
              </a:ext>
            </a:extLst>
          </p:cNvPr>
          <p:cNvSpPr/>
          <p:nvPr/>
        </p:nvSpPr>
        <p:spPr>
          <a:xfrm>
            <a:off x="2299504" y="932485"/>
            <a:ext cx="1310326" cy="410215"/>
          </a:xfrm>
          <a:custGeom>
            <a:avLst/>
            <a:gdLst/>
            <a:ahLst/>
            <a:cxnLst/>
            <a:rect l="l" t="t" r="r" b="b"/>
            <a:pathLst>
              <a:path w="2953385" h="829310">
                <a:moveTo>
                  <a:pt x="0" y="829211"/>
                </a:moveTo>
                <a:lnTo>
                  <a:pt x="2953187" y="829211"/>
                </a:lnTo>
                <a:lnTo>
                  <a:pt x="2953187" y="0"/>
                </a:lnTo>
                <a:lnTo>
                  <a:pt x="0" y="0"/>
                </a:lnTo>
                <a:lnTo>
                  <a:pt x="0" y="829211"/>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66">
            <a:extLst>
              <a:ext uri="{FF2B5EF4-FFF2-40B4-BE49-F238E27FC236}">
                <a16:creationId xmlns:a16="http://schemas.microsoft.com/office/drawing/2014/main" id="{64728412-E94E-1958-8741-C65CBAAB2ED9}"/>
              </a:ext>
            </a:extLst>
          </p:cNvPr>
          <p:cNvSpPr txBox="1"/>
          <p:nvPr/>
        </p:nvSpPr>
        <p:spPr>
          <a:xfrm>
            <a:off x="2349589" y="994553"/>
            <a:ext cx="1260241" cy="199414"/>
          </a:xfrm>
          <a:prstGeom prst="rect">
            <a:avLst/>
          </a:prstGeom>
        </p:spPr>
        <p:txBody>
          <a:bodyPr vert="horz" wrap="square" lIns="0" tIns="0" rIns="0" bIns="0" rtlCol="0">
            <a:spAutoFit/>
          </a:bodyPr>
          <a:lstStyle/>
          <a:p>
            <a:pPr marL="0" marR="0" lvl="0" indent="0" algn="l" defTabSz="623438" rtl="0" eaLnBrk="1" fontAlgn="auto" latinLnBrk="0" hangingPunct="1">
              <a:lnSpc>
                <a:spcPct val="100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Certificate of Filing</a:t>
            </a:r>
          </a:p>
          <a:p>
            <a:pPr marL="0" marR="0" lvl="0" indent="0" algn="l" defTabSz="623438" rtl="0" eaLnBrk="1" fontAlgn="auto" latinLnBrk="0" hangingPunct="1">
              <a:lnSpc>
                <a:spcPct val="100000"/>
              </a:lnSpc>
              <a:spcBef>
                <a:spcPts val="0"/>
              </a:spcBef>
              <a:spcAft>
                <a:spcPts val="0"/>
              </a:spcAft>
              <a:buClrTx/>
              <a:buSzTx/>
              <a:buFontTx/>
              <a:buNone/>
              <a:tabLst/>
              <a:defRPr/>
            </a:pPr>
            <a:r>
              <a:rPr lang="en-US" sz="648" dirty="0">
                <a:solidFill>
                  <a:prstClr val="black"/>
                </a:solidFill>
                <a:latin typeface="Arial"/>
                <a:cs typeface="Arial"/>
              </a:rPr>
              <a:t>- Sets hearing date within 90 days</a:t>
            </a:r>
            <a:endParaRPr lang="en-US" sz="648" spc="7" dirty="0">
              <a:solidFill>
                <a:prstClr val="black"/>
              </a:solidFill>
              <a:latin typeface="Arial"/>
              <a:cs typeface="Arial"/>
            </a:endParaRPr>
          </a:p>
        </p:txBody>
      </p:sp>
      <p:cxnSp>
        <p:nvCxnSpPr>
          <p:cNvPr id="36" name="Straight Arrow Connector 35">
            <a:extLst>
              <a:ext uri="{FF2B5EF4-FFF2-40B4-BE49-F238E27FC236}">
                <a16:creationId xmlns:a16="http://schemas.microsoft.com/office/drawing/2014/main" id="{8E2699B3-195F-3A18-A45B-F0BF04F66ED9}"/>
              </a:ext>
            </a:extLst>
          </p:cNvPr>
          <p:cNvCxnSpPr>
            <a:cxnSpLocks/>
          </p:cNvCxnSpPr>
          <p:nvPr/>
        </p:nvCxnSpPr>
        <p:spPr>
          <a:xfrm>
            <a:off x="3609830" y="1145295"/>
            <a:ext cx="32754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bject 26">
            <a:extLst>
              <a:ext uri="{FF2B5EF4-FFF2-40B4-BE49-F238E27FC236}">
                <a16:creationId xmlns:a16="http://schemas.microsoft.com/office/drawing/2014/main" id="{D769487E-EBE8-D8DC-8656-3CC2F8D9F4F4}"/>
              </a:ext>
            </a:extLst>
          </p:cNvPr>
          <p:cNvSpPr/>
          <p:nvPr/>
        </p:nvSpPr>
        <p:spPr>
          <a:xfrm>
            <a:off x="2172672" y="2811138"/>
            <a:ext cx="2055668" cy="184004"/>
          </a:xfrm>
          <a:custGeom>
            <a:avLst/>
            <a:gdLst/>
            <a:ahLst/>
            <a:cxnLst/>
            <a:rect l="l" t="t" r="r" b="b"/>
            <a:pathLst>
              <a:path w="3344545" h="351154">
                <a:moveTo>
                  <a:pt x="0" y="350583"/>
                </a:moveTo>
                <a:lnTo>
                  <a:pt x="3344545" y="350583"/>
                </a:lnTo>
                <a:lnTo>
                  <a:pt x="3344545" y="0"/>
                </a:lnTo>
                <a:lnTo>
                  <a:pt x="0" y="0"/>
                </a:lnTo>
                <a:lnTo>
                  <a:pt x="0" y="350583"/>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27">
            <a:extLst>
              <a:ext uri="{FF2B5EF4-FFF2-40B4-BE49-F238E27FC236}">
                <a16:creationId xmlns:a16="http://schemas.microsoft.com/office/drawing/2014/main" id="{93BB8B08-590C-B47C-8810-BB091D438023}"/>
              </a:ext>
            </a:extLst>
          </p:cNvPr>
          <p:cNvSpPr txBox="1"/>
          <p:nvPr/>
        </p:nvSpPr>
        <p:spPr>
          <a:xfrm>
            <a:off x="2172671" y="2860425"/>
            <a:ext cx="2055668" cy="97463"/>
          </a:xfrm>
          <a:prstGeom prst="rect">
            <a:avLst/>
          </a:prstGeom>
        </p:spPr>
        <p:txBody>
          <a:bodyPr vert="horz" wrap="square" lIns="0" tIns="0" rIns="0" bIns="0" rtlCol="0">
            <a:spAutoFit/>
          </a:bodyPr>
          <a:lstStyle/>
          <a:p>
            <a:pPr marL="99577" marR="3464" lvl="0" indent="-91351" algn="ctr" defTabSz="623438" rtl="0" eaLnBrk="1" fontAlgn="auto" latinLnBrk="0" hangingPunct="1">
              <a:lnSpc>
                <a:spcPct val="105100"/>
              </a:lnSpc>
              <a:spcBef>
                <a:spcPts val="0"/>
              </a:spcBef>
              <a:spcAft>
                <a:spcPts val="0"/>
              </a:spcAft>
              <a:buClrTx/>
              <a:buSzTx/>
              <a:buFontTx/>
              <a:buNone/>
              <a:tabLst/>
              <a:defRPr/>
            </a:pPr>
            <a:r>
              <a:rPr kumimoji="0" sz="648" b="0" i="0" u="none" strike="noStrike" kern="1200" cap="none" spc="7" normalizeH="0" baseline="0" noProof="0" dirty="0">
                <a:ln>
                  <a:noFill/>
                </a:ln>
                <a:solidFill>
                  <a:prstClr val="black"/>
                </a:solidFill>
                <a:effectLst/>
                <a:uLnTx/>
                <a:uFillTx/>
                <a:latin typeface="Arial"/>
                <a:ea typeface="+mn-ea"/>
                <a:cs typeface="Arial"/>
              </a:rPr>
              <a:t>Final </a:t>
            </a:r>
            <a:r>
              <a:rPr kumimoji="0" lang="en-US" sz="648" b="0" i="0" u="none" strike="noStrike" kern="1200" cap="none" spc="7" normalizeH="0" baseline="0" noProof="0" dirty="0">
                <a:ln>
                  <a:noFill/>
                </a:ln>
                <a:solidFill>
                  <a:prstClr val="black"/>
                </a:solidFill>
                <a:effectLst/>
                <a:uLnTx/>
                <a:uFillTx/>
                <a:latin typeface="Arial"/>
                <a:ea typeface="+mn-ea"/>
                <a:cs typeface="Arial"/>
              </a:rPr>
              <a:t>C</a:t>
            </a:r>
            <a:r>
              <a:rPr kumimoji="0" sz="648" b="0" i="0" u="none" strike="noStrike" kern="1200" cap="none" spc="7" normalizeH="0" baseline="0" noProof="0" dirty="0">
                <a:ln>
                  <a:noFill/>
                </a:ln>
                <a:solidFill>
                  <a:prstClr val="black"/>
                </a:solidFill>
                <a:effectLst/>
                <a:uLnTx/>
                <a:uFillTx/>
                <a:latin typeface="Arial"/>
                <a:ea typeface="+mn-ea"/>
                <a:cs typeface="Arial"/>
              </a:rPr>
              <a:t>onditions of</a:t>
            </a:r>
            <a:r>
              <a:rPr kumimoji="0" sz="648" b="0" i="0" u="none" strike="noStrike" kern="1200" cap="none" spc="-48" normalizeH="0" baseline="0" noProof="0" dirty="0">
                <a:ln>
                  <a:noFill/>
                </a:ln>
                <a:solidFill>
                  <a:prstClr val="black"/>
                </a:solidFill>
                <a:effectLst/>
                <a:uLnTx/>
                <a:uFillTx/>
                <a:latin typeface="Arial"/>
                <a:ea typeface="+mn-ea"/>
                <a:cs typeface="Arial"/>
              </a:rPr>
              <a:t> </a:t>
            </a:r>
            <a:r>
              <a:rPr kumimoji="0" lang="en-US" sz="648" b="0" i="0" u="none" strike="noStrike" kern="1200" cap="none" spc="7" normalizeH="0" baseline="0" noProof="0" dirty="0">
                <a:ln>
                  <a:noFill/>
                </a:ln>
                <a:solidFill>
                  <a:prstClr val="black"/>
                </a:solidFill>
                <a:effectLst/>
                <a:uLnTx/>
                <a:uFillTx/>
                <a:latin typeface="Arial"/>
                <a:ea typeface="+mn-ea"/>
                <a:cs typeface="Arial"/>
              </a:rPr>
              <a:t>A</a:t>
            </a:r>
            <a:r>
              <a:rPr kumimoji="0" sz="648" b="0" i="0" u="none" strike="noStrike" kern="1200" cap="none" spc="7" normalizeH="0" baseline="0" noProof="0" dirty="0">
                <a:ln>
                  <a:noFill/>
                </a:ln>
                <a:solidFill>
                  <a:prstClr val="black"/>
                </a:solidFill>
                <a:effectLst/>
                <a:uLnTx/>
                <a:uFillTx/>
                <a:latin typeface="Arial"/>
                <a:ea typeface="+mn-ea"/>
                <a:cs typeface="Arial"/>
              </a:rPr>
              <a:t>pproval</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cxnSp>
        <p:nvCxnSpPr>
          <p:cNvPr id="39" name="Straight Arrow Connector 38">
            <a:extLst>
              <a:ext uri="{FF2B5EF4-FFF2-40B4-BE49-F238E27FC236}">
                <a16:creationId xmlns:a16="http://schemas.microsoft.com/office/drawing/2014/main" id="{6FA4DBD1-EA71-5C16-F138-539C3C5A36A8}"/>
              </a:ext>
            </a:extLst>
          </p:cNvPr>
          <p:cNvCxnSpPr>
            <a:cxnSpLocks/>
          </p:cNvCxnSpPr>
          <p:nvPr/>
        </p:nvCxnSpPr>
        <p:spPr>
          <a:xfrm>
            <a:off x="3196261" y="2670390"/>
            <a:ext cx="4244" cy="15028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93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BD236E-785F-8712-E0AC-FA8468D9A0DB}"/>
              </a:ext>
            </a:extLst>
          </p:cNvPr>
          <p:cNvSpPr txBox="1"/>
          <p:nvPr/>
        </p:nvSpPr>
        <p:spPr>
          <a:xfrm>
            <a:off x="0" y="511325"/>
            <a:ext cx="9144000" cy="400110"/>
          </a:xfrm>
          <a:prstGeom prst="rect">
            <a:avLst/>
          </a:prstGeom>
          <a:noFill/>
        </p:spPr>
        <p:txBody>
          <a:bodyPr wrap="square" rtlCol="0">
            <a:spAutoFit/>
          </a:bodyPr>
          <a:lstStyle/>
          <a:p>
            <a:pPr algn="ctr"/>
            <a:r>
              <a:rPr lang="en-US" sz="2000" b="1" dirty="0"/>
              <a:t>Election</a:t>
            </a:r>
          </a:p>
        </p:txBody>
      </p:sp>
      <p:sp>
        <p:nvSpPr>
          <p:cNvPr id="2" name="Content Placeholder 2">
            <a:extLst>
              <a:ext uri="{FF2B5EF4-FFF2-40B4-BE49-F238E27FC236}">
                <a16:creationId xmlns:a16="http://schemas.microsoft.com/office/drawing/2014/main" id="{DE234D05-E8C2-1EEF-289F-DDE2D594C935}"/>
              </a:ext>
            </a:extLst>
          </p:cNvPr>
          <p:cNvSpPr>
            <a:spLocks noGrp="1"/>
          </p:cNvSpPr>
          <p:nvPr>
            <p:ph idx="1"/>
          </p:nvPr>
        </p:nvSpPr>
        <p:spPr>
          <a:xfrm>
            <a:off x="954922" y="2814763"/>
            <a:ext cx="7178040" cy="3111692"/>
          </a:xfrm>
        </p:spPr>
        <p:txBody>
          <a:bodyPr>
            <a:normAutofit/>
          </a:bodyPr>
          <a:lstStyle/>
          <a:p>
            <a:pPr marL="0" indent="0">
              <a:buNone/>
            </a:pPr>
            <a:r>
              <a:rPr lang="en-US" sz="1800" dirty="0"/>
              <a:t>Election</a:t>
            </a:r>
          </a:p>
          <a:p>
            <a:pPr lvl="1"/>
            <a:r>
              <a:rPr lang="en-US" sz="1400" dirty="0"/>
              <a:t>LAFCO </a:t>
            </a:r>
            <a:r>
              <a:rPr lang="en-US" sz="1400" kern="100" dirty="0">
                <a:effectLst/>
                <a:latin typeface="Calibri (body)"/>
                <a:ea typeface="Calibri" panose="020F0502020204030204" pitchFamily="34" charset="0"/>
                <a:cs typeface="Times New Roman" panose="02020603050405020304" pitchFamily="18" charset="0"/>
              </a:rPr>
              <a:t>informs BOS and Elections; County calls for an election (at least 88 days later)</a:t>
            </a:r>
          </a:p>
          <a:p>
            <a:pPr lvl="1"/>
            <a:r>
              <a:rPr lang="en-US" sz="1400" kern="100" dirty="0">
                <a:latin typeface="Calibri (body)"/>
                <a:ea typeface="Calibri" panose="020F0502020204030204" pitchFamily="34" charset="0"/>
                <a:cs typeface="Times New Roman" panose="02020603050405020304" pitchFamily="18" charset="0"/>
              </a:rPr>
              <a:t>I</a:t>
            </a:r>
            <a:r>
              <a:rPr lang="en-US" sz="1400" spc="-34" dirty="0">
                <a:solidFill>
                  <a:prstClr val="black"/>
                </a:solidFill>
                <a:latin typeface="Calibri (body)"/>
                <a:cs typeface="Arial"/>
              </a:rPr>
              <a:t>ncorporation placed on next general election ballot</a:t>
            </a:r>
          </a:p>
          <a:p>
            <a:pPr lvl="1"/>
            <a:r>
              <a:rPr lang="en-US" sz="1400" spc="-34" dirty="0">
                <a:solidFill>
                  <a:prstClr val="black"/>
                </a:solidFill>
                <a:latin typeface="Calibri (body)"/>
                <a:cs typeface="Arial"/>
              </a:rPr>
              <a:t>If special election is requested, proponents pay for the cost</a:t>
            </a:r>
          </a:p>
          <a:p>
            <a:pPr lvl="1"/>
            <a:r>
              <a:rPr lang="en-US" sz="1400" spc="-34" dirty="0">
                <a:solidFill>
                  <a:prstClr val="black"/>
                </a:solidFill>
                <a:latin typeface="Calibri (body)"/>
                <a:cs typeface="Arial"/>
              </a:rPr>
              <a:t>LAFCO prepares impartial analysis for ballot</a:t>
            </a:r>
          </a:p>
          <a:p>
            <a:pPr lvl="1"/>
            <a:r>
              <a:rPr lang="en-US" sz="1400" spc="-34" dirty="0">
                <a:solidFill>
                  <a:prstClr val="black"/>
                </a:solidFill>
                <a:latin typeface="Calibri (body)"/>
                <a:cs typeface="Arial"/>
              </a:rPr>
              <a:t>Registered voters within proposed incorporation boundaries vote</a:t>
            </a:r>
          </a:p>
          <a:p>
            <a:pPr lvl="1"/>
            <a:r>
              <a:rPr lang="en-US" sz="1400" spc="-34" dirty="0">
                <a:solidFill>
                  <a:prstClr val="black"/>
                </a:solidFill>
                <a:latin typeface="Calibri (body)"/>
                <a:cs typeface="Arial"/>
              </a:rPr>
              <a:t>County Election certifies results; BOS adopts election resolution and sends to LAFCO </a:t>
            </a:r>
          </a:p>
          <a:p>
            <a:pPr lvl="2"/>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Majority voter approval – order incorporation</a:t>
            </a:r>
          </a:p>
          <a:p>
            <a:pPr lvl="2"/>
            <a:r>
              <a:rPr lang="en-US" sz="1400" kern="100" dirty="0">
                <a:latin typeface="Calibri" panose="020F0502020204030204" pitchFamily="34" charset="0"/>
                <a:ea typeface="Calibri" panose="020F0502020204030204" pitchFamily="34" charset="0"/>
                <a:cs typeface="Times New Roman" panose="02020603050405020304" pitchFamily="18" charset="0"/>
              </a:rPr>
              <a:t>L</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ess than majority approval – terminate incorporation (2 year wait for new application)</a:t>
            </a:r>
          </a:p>
        </p:txBody>
      </p:sp>
      <p:sp>
        <p:nvSpPr>
          <p:cNvPr id="14" name="Rectangle 13">
            <a:extLst>
              <a:ext uri="{FF2B5EF4-FFF2-40B4-BE49-F238E27FC236}">
                <a16:creationId xmlns:a16="http://schemas.microsoft.com/office/drawing/2014/main" id="{6DF4A63D-8EFC-4A5B-7287-95F0135ECD47}"/>
              </a:ext>
            </a:extLst>
          </p:cNvPr>
          <p:cNvSpPr/>
          <p:nvPr/>
        </p:nvSpPr>
        <p:spPr>
          <a:xfrm>
            <a:off x="2063018" y="1065301"/>
            <a:ext cx="5293125" cy="1254647"/>
          </a:xfrm>
          <a:prstGeom prst="rect">
            <a:avLst/>
          </a:prstGeom>
          <a:solidFill>
            <a:srgbClr val="00B0F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99" marR="0" lvl="0" indent="0" algn="ctr" defTabSz="623438" rtl="0" eaLnBrk="1" fontAlgn="auto" latinLnBrk="0" hangingPunct="1">
              <a:lnSpc>
                <a:spcPct val="100000"/>
              </a:lnSpc>
              <a:spcBef>
                <a:spcPts val="37"/>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Arial"/>
              <a:ea typeface="+mn-ea"/>
              <a:cs typeface="Arial"/>
            </a:endParaRPr>
          </a:p>
        </p:txBody>
      </p:sp>
      <p:sp>
        <p:nvSpPr>
          <p:cNvPr id="15" name="object 14">
            <a:extLst>
              <a:ext uri="{FF2B5EF4-FFF2-40B4-BE49-F238E27FC236}">
                <a16:creationId xmlns:a16="http://schemas.microsoft.com/office/drawing/2014/main" id="{F0D77B38-5D8A-2D3C-E8F0-2074DD02B595}"/>
              </a:ext>
            </a:extLst>
          </p:cNvPr>
          <p:cNvSpPr/>
          <p:nvPr/>
        </p:nvSpPr>
        <p:spPr>
          <a:xfrm>
            <a:off x="3377822" y="1128968"/>
            <a:ext cx="2594906" cy="531593"/>
          </a:xfrm>
          <a:custGeom>
            <a:avLst/>
            <a:gdLst/>
            <a:ahLst/>
            <a:cxnLst/>
            <a:rect l="l" t="t" r="r" b="b"/>
            <a:pathLst>
              <a:path w="4131310" h="269875">
                <a:moveTo>
                  <a:pt x="0" y="269659"/>
                </a:moveTo>
                <a:lnTo>
                  <a:pt x="4131183" y="269659"/>
                </a:lnTo>
                <a:lnTo>
                  <a:pt x="4131183" y="0"/>
                </a:lnTo>
                <a:lnTo>
                  <a:pt x="0" y="0"/>
                </a:lnTo>
                <a:lnTo>
                  <a:pt x="0" y="269659"/>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20">
            <a:extLst>
              <a:ext uri="{FF2B5EF4-FFF2-40B4-BE49-F238E27FC236}">
                <a16:creationId xmlns:a16="http://schemas.microsoft.com/office/drawing/2014/main" id="{72AB3979-F6F5-CB5E-D6D3-E272D8950267}"/>
              </a:ext>
            </a:extLst>
          </p:cNvPr>
          <p:cNvSpPr/>
          <p:nvPr/>
        </p:nvSpPr>
        <p:spPr>
          <a:xfrm>
            <a:off x="3377822" y="1740120"/>
            <a:ext cx="2594473" cy="56866"/>
          </a:xfrm>
          <a:custGeom>
            <a:avLst/>
            <a:gdLst/>
            <a:ahLst/>
            <a:cxnLst/>
            <a:rect l="l" t="t" r="r" b="b"/>
            <a:pathLst>
              <a:path w="4956810">
                <a:moveTo>
                  <a:pt x="0" y="0"/>
                </a:moveTo>
                <a:lnTo>
                  <a:pt x="4956556" y="0"/>
                </a:lnTo>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21">
            <a:extLst>
              <a:ext uri="{FF2B5EF4-FFF2-40B4-BE49-F238E27FC236}">
                <a16:creationId xmlns:a16="http://schemas.microsoft.com/office/drawing/2014/main" id="{BE196D81-E880-DB2A-782E-68E456F45B82}"/>
              </a:ext>
            </a:extLst>
          </p:cNvPr>
          <p:cNvSpPr txBox="1"/>
          <p:nvPr/>
        </p:nvSpPr>
        <p:spPr>
          <a:xfrm>
            <a:off x="2677080" y="1960642"/>
            <a:ext cx="1423555" cy="199414"/>
          </a:xfrm>
          <a:prstGeom prst="rect">
            <a:avLst/>
          </a:prstGeom>
        </p:spPr>
        <p:txBody>
          <a:bodyPr vert="horz" wrap="square" lIns="0" tIns="0" rIns="0" bIns="0" rtlCol="0">
            <a:spAutoFit/>
          </a:bodyPr>
          <a:lstStyle/>
          <a:p>
            <a:pPr marL="8659" marR="0" lvl="0" indent="0" algn="ctr" defTabSz="623438" rtl="0" eaLnBrk="1" fontAlgn="auto" latinLnBrk="0" hangingPunct="1">
              <a:lnSpc>
                <a:spcPct val="100000"/>
              </a:lnSpc>
              <a:spcBef>
                <a:spcPts val="0"/>
              </a:spcBef>
              <a:spcAft>
                <a:spcPts val="0"/>
              </a:spcAft>
              <a:buClrTx/>
              <a:buSzTx/>
              <a:buFontTx/>
              <a:buNone/>
              <a:tabLst/>
              <a:defRPr/>
            </a:pPr>
            <a:r>
              <a:rPr kumimoji="0" sz="648" b="0" i="0" u="none" strike="noStrike" kern="1200" cap="none" spc="7" normalizeH="0" baseline="0" noProof="0" dirty="0">
                <a:ln>
                  <a:noFill/>
                </a:ln>
                <a:solidFill>
                  <a:prstClr val="black"/>
                </a:solidFill>
                <a:effectLst/>
                <a:uLnTx/>
                <a:uFillTx/>
                <a:latin typeface="Arial"/>
                <a:ea typeface="+mn-ea"/>
                <a:cs typeface="Arial"/>
              </a:rPr>
              <a:t>Majority </a:t>
            </a:r>
            <a:r>
              <a:rPr kumimoji="0" lang="en-US" sz="648" b="0" i="0" u="none" strike="noStrike" kern="1200" cap="none" spc="7" normalizeH="0" baseline="0" noProof="0" dirty="0">
                <a:ln>
                  <a:noFill/>
                </a:ln>
                <a:solidFill>
                  <a:prstClr val="black"/>
                </a:solidFill>
                <a:effectLst/>
                <a:uLnTx/>
                <a:uFillTx/>
                <a:latin typeface="Arial"/>
                <a:ea typeface="+mn-ea"/>
                <a:cs typeface="Arial"/>
              </a:rPr>
              <a:t>V</a:t>
            </a:r>
            <a:r>
              <a:rPr kumimoji="0" sz="648" b="0" i="0" u="none" strike="noStrike" kern="1200" cap="none" spc="7" normalizeH="0" baseline="0" noProof="0" dirty="0">
                <a:ln>
                  <a:noFill/>
                </a:ln>
                <a:solidFill>
                  <a:prstClr val="black"/>
                </a:solidFill>
                <a:effectLst/>
                <a:uLnTx/>
                <a:uFillTx/>
                <a:latin typeface="Arial"/>
                <a:ea typeface="+mn-ea"/>
                <a:cs typeface="Arial"/>
              </a:rPr>
              <a:t>oter</a:t>
            </a:r>
            <a:r>
              <a:rPr kumimoji="0" sz="648" b="0" i="0" u="none" strike="noStrike" kern="1200" cap="none" spc="-58" normalizeH="0" baseline="0" noProof="0" dirty="0">
                <a:ln>
                  <a:noFill/>
                </a:ln>
                <a:solidFill>
                  <a:prstClr val="black"/>
                </a:solidFill>
                <a:effectLst/>
                <a:uLnTx/>
                <a:uFillTx/>
                <a:latin typeface="Arial"/>
                <a:ea typeface="+mn-ea"/>
                <a:cs typeface="Arial"/>
              </a:rPr>
              <a:t> </a:t>
            </a:r>
            <a:r>
              <a:rPr kumimoji="0" lang="en-US" sz="648" b="0" i="0" u="none" strike="noStrike" kern="1200" cap="none" spc="7" normalizeH="0" baseline="0" noProof="0" dirty="0">
                <a:ln>
                  <a:noFill/>
                </a:ln>
                <a:solidFill>
                  <a:prstClr val="black"/>
                </a:solidFill>
                <a:effectLst/>
                <a:uLnTx/>
                <a:uFillTx/>
                <a:latin typeface="Arial"/>
                <a:ea typeface="+mn-ea"/>
                <a:cs typeface="Arial"/>
              </a:rPr>
              <a:t>A</a:t>
            </a:r>
            <a:r>
              <a:rPr kumimoji="0" sz="648" b="0" i="0" u="none" strike="noStrike" kern="1200" cap="none" spc="7" normalizeH="0" baseline="0" noProof="0" dirty="0">
                <a:ln>
                  <a:noFill/>
                </a:ln>
                <a:solidFill>
                  <a:prstClr val="black"/>
                </a:solidFill>
                <a:effectLst/>
                <a:uLnTx/>
                <a:uFillTx/>
                <a:latin typeface="Arial"/>
                <a:ea typeface="+mn-ea"/>
                <a:cs typeface="Arial"/>
              </a:rPr>
              <a:t>pproval</a:t>
            </a:r>
            <a:endParaRPr kumimoji="0" sz="648" b="0" i="0" u="none" strike="noStrike" kern="1200" cap="none" spc="0" normalizeH="0" baseline="0" noProof="0" dirty="0">
              <a:ln>
                <a:noFill/>
              </a:ln>
              <a:solidFill>
                <a:prstClr val="black"/>
              </a:solidFill>
              <a:effectLst/>
              <a:uLnTx/>
              <a:uFillTx/>
              <a:latin typeface="Arial"/>
              <a:ea typeface="+mn-ea"/>
              <a:cs typeface="Arial"/>
            </a:endParaRPr>
          </a:p>
          <a:p>
            <a:pPr marL="31605" marR="0" lvl="0" indent="0" algn="ctr" defTabSz="623438" rtl="0" eaLnBrk="1" fontAlgn="auto" latinLnBrk="0" hangingPunct="1">
              <a:lnSpc>
                <a:spcPct val="100000"/>
              </a:lnSpc>
              <a:spcBef>
                <a:spcPts val="41"/>
              </a:spcBef>
              <a:spcAft>
                <a:spcPts val="0"/>
              </a:spcAft>
              <a:buClrTx/>
              <a:buSzTx/>
              <a:buFontTx/>
              <a:buNone/>
              <a:tabLst/>
              <a:defRPr/>
            </a:pPr>
            <a:r>
              <a:rPr kumimoji="0" sz="648" b="0" i="0" u="none" strike="noStrike" kern="1200" cap="none" spc="3" normalizeH="0" baseline="0" noProof="0" dirty="0">
                <a:ln>
                  <a:noFill/>
                </a:ln>
                <a:solidFill>
                  <a:prstClr val="black"/>
                </a:solidFill>
                <a:effectLst/>
                <a:uLnTx/>
                <a:uFillTx/>
                <a:latin typeface="Arial"/>
                <a:ea typeface="+mn-ea"/>
                <a:cs typeface="Arial"/>
              </a:rPr>
              <a:t>- </a:t>
            </a:r>
            <a:r>
              <a:rPr kumimoji="0" lang="en-US" sz="648" b="0" i="0" u="none" strike="noStrike" kern="1200" cap="none" spc="3" normalizeH="0" baseline="0" noProof="0" dirty="0">
                <a:ln>
                  <a:noFill/>
                </a:ln>
                <a:solidFill>
                  <a:prstClr val="black"/>
                </a:solidFill>
                <a:effectLst/>
                <a:uLnTx/>
                <a:uFillTx/>
                <a:latin typeface="Arial"/>
                <a:ea typeface="+mn-ea"/>
                <a:cs typeface="Arial"/>
              </a:rPr>
              <a:t>O</a:t>
            </a:r>
            <a:r>
              <a:rPr kumimoji="0" sz="648" b="0" i="0" u="none" strike="noStrike" kern="1200" cap="none" spc="7" normalizeH="0" baseline="0" noProof="0" dirty="0">
                <a:ln>
                  <a:noFill/>
                </a:ln>
                <a:solidFill>
                  <a:prstClr val="black"/>
                </a:solidFill>
                <a:effectLst/>
                <a:uLnTx/>
                <a:uFillTx/>
                <a:latin typeface="Arial"/>
                <a:ea typeface="+mn-ea"/>
                <a:cs typeface="Arial"/>
              </a:rPr>
              <a:t>rder</a:t>
            </a:r>
            <a:r>
              <a:rPr kumimoji="0" sz="648" b="0" i="0" u="none" strike="noStrike" kern="1200" cap="none" spc="-48" normalizeH="0" baseline="0" noProof="0" dirty="0">
                <a:ln>
                  <a:noFill/>
                </a:ln>
                <a:solidFill>
                  <a:prstClr val="black"/>
                </a:solidFill>
                <a:effectLst/>
                <a:uLnTx/>
                <a:uFillTx/>
                <a:latin typeface="Arial"/>
                <a:ea typeface="+mn-ea"/>
                <a:cs typeface="Arial"/>
              </a:rPr>
              <a:t> </a:t>
            </a:r>
            <a:r>
              <a:rPr lang="en-US" sz="648" spc="-48" dirty="0">
                <a:solidFill>
                  <a:prstClr val="black"/>
                </a:solidFill>
                <a:latin typeface="Arial"/>
                <a:cs typeface="Arial"/>
              </a:rPr>
              <a:t>Incorporation</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22">
            <a:extLst>
              <a:ext uri="{FF2B5EF4-FFF2-40B4-BE49-F238E27FC236}">
                <a16:creationId xmlns:a16="http://schemas.microsoft.com/office/drawing/2014/main" id="{9A5EA76A-92CF-2661-966B-2ADEB7EE1F1B}"/>
              </a:ext>
            </a:extLst>
          </p:cNvPr>
          <p:cNvSpPr txBox="1"/>
          <p:nvPr/>
        </p:nvSpPr>
        <p:spPr>
          <a:xfrm>
            <a:off x="5056376" y="1902616"/>
            <a:ext cx="1821529" cy="303056"/>
          </a:xfrm>
          <a:prstGeom prst="rect">
            <a:avLst/>
          </a:prstGeom>
          <a:ln w="9525">
            <a:solidFill>
              <a:srgbClr val="000000"/>
            </a:solidFill>
          </a:ln>
        </p:spPr>
        <p:txBody>
          <a:bodyPr vert="horz" wrap="square" lIns="0" tIns="3897" rIns="0" bIns="0" rtlCol="0">
            <a:spAutoFit/>
          </a:bodyPr>
          <a:lstStyle/>
          <a:p>
            <a:pPr marL="0" marR="1732" lvl="0" indent="0" algn="ctr" defTabSz="623438" rtl="0" eaLnBrk="1" fontAlgn="auto" latinLnBrk="0" hangingPunct="1">
              <a:lnSpc>
                <a:spcPct val="100000"/>
              </a:lnSpc>
              <a:spcBef>
                <a:spcPts val="31"/>
              </a:spcBef>
              <a:buClrTx/>
              <a:buSzTx/>
              <a:buFontTx/>
              <a:buNone/>
              <a:tabLst/>
              <a:defRPr/>
            </a:pPr>
            <a:r>
              <a:rPr kumimoji="0" sz="648" b="0" i="0" u="none" strike="noStrike" kern="1200" cap="none" spc="7" normalizeH="0" baseline="0" noProof="0" dirty="0">
                <a:ln>
                  <a:noFill/>
                </a:ln>
                <a:solidFill>
                  <a:prstClr val="black"/>
                </a:solidFill>
                <a:effectLst/>
                <a:uLnTx/>
                <a:uFillTx/>
                <a:latin typeface="Arial"/>
                <a:ea typeface="+mn-ea"/>
                <a:cs typeface="Arial"/>
              </a:rPr>
              <a:t>Less than </a:t>
            </a:r>
            <a:r>
              <a:rPr kumimoji="0" lang="en-US" sz="648" b="0" i="0" u="none" strike="noStrike" kern="1200" cap="none" spc="7" normalizeH="0" baseline="0" noProof="0" dirty="0">
                <a:ln>
                  <a:noFill/>
                </a:ln>
                <a:solidFill>
                  <a:prstClr val="black"/>
                </a:solidFill>
                <a:effectLst/>
                <a:uLnTx/>
                <a:uFillTx/>
                <a:latin typeface="Arial"/>
                <a:ea typeface="+mn-ea"/>
                <a:cs typeface="Arial"/>
              </a:rPr>
              <a:t>M</a:t>
            </a:r>
            <a:r>
              <a:rPr kumimoji="0" sz="648" b="0" i="0" u="none" strike="noStrike" kern="1200" cap="none" spc="7" normalizeH="0" baseline="0" noProof="0" dirty="0">
                <a:ln>
                  <a:noFill/>
                </a:ln>
                <a:solidFill>
                  <a:prstClr val="black"/>
                </a:solidFill>
                <a:effectLst/>
                <a:uLnTx/>
                <a:uFillTx/>
                <a:latin typeface="Arial"/>
                <a:ea typeface="+mn-ea"/>
                <a:cs typeface="Arial"/>
              </a:rPr>
              <a:t>ajority </a:t>
            </a:r>
            <a:r>
              <a:rPr kumimoji="0" lang="en-US" sz="648" b="0" i="0" u="none" strike="noStrike" kern="1200" cap="none" spc="7" normalizeH="0" baseline="0" noProof="0" dirty="0">
                <a:ln>
                  <a:noFill/>
                </a:ln>
                <a:solidFill>
                  <a:prstClr val="black"/>
                </a:solidFill>
                <a:effectLst/>
                <a:uLnTx/>
                <a:uFillTx/>
                <a:latin typeface="Arial"/>
                <a:ea typeface="+mn-ea"/>
                <a:cs typeface="Arial"/>
              </a:rPr>
              <a:t>V</a:t>
            </a:r>
            <a:r>
              <a:rPr kumimoji="0" sz="648" b="0" i="0" u="none" strike="noStrike" kern="1200" cap="none" spc="7" normalizeH="0" baseline="0" noProof="0" dirty="0">
                <a:ln>
                  <a:noFill/>
                </a:ln>
                <a:solidFill>
                  <a:prstClr val="black"/>
                </a:solidFill>
                <a:effectLst/>
                <a:uLnTx/>
                <a:uFillTx/>
                <a:latin typeface="Arial"/>
                <a:ea typeface="+mn-ea"/>
                <a:cs typeface="Arial"/>
              </a:rPr>
              <a:t>oter</a:t>
            </a:r>
            <a:r>
              <a:rPr kumimoji="0" sz="648" b="0" i="0" u="none" strike="noStrike" kern="1200" cap="none" spc="51" normalizeH="0" baseline="0" noProof="0" dirty="0">
                <a:ln>
                  <a:noFill/>
                </a:ln>
                <a:solidFill>
                  <a:prstClr val="black"/>
                </a:solidFill>
                <a:effectLst/>
                <a:uLnTx/>
                <a:uFillTx/>
                <a:latin typeface="Arial"/>
                <a:ea typeface="+mn-ea"/>
                <a:cs typeface="Arial"/>
              </a:rPr>
              <a:t> </a:t>
            </a:r>
            <a:r>
              <a:rPr kumimoji="0" lang="en-US" sz="648" b="0" i="0" u="none" strike="noStrike" kern="1200" cap="none" spc="7" normalizeH="0" baseline="0" noProof="0" dirty="0">
                <a:ln>
                  <a:noFill/>
                </a:ln>
                <a:solidFill>
                  <a:prstClr val="black"/>
                </a:solidFill>
                <a:effectLst/>
                <a:uLnTx/>
                <a:uFillTx/>
                <a:latin typeface="Arial"/>
                <a:ea typeface="+mn-ea"/>
                <a:cs typeface="Arial"/>
              </a:rPr>
              <a:t>A</a:t>
            </a:r>
            <a:r>
              <a:rPr kumimoji="0" sz="648" b="0" i="0" u="none" strike="noStrike" kern="1200" cap="none" spc="7" normalizeH="0" baseline="0" noProof="0" dirty="0">
                <a:ln>
                  <a:noFill/>
                </a:ln>
                <a:solidFill>
                  <a:prstClr val="black"/>
                </a:solidFill>
                <a:effectLst/>
                <a:uLnTx/>
                <a:uFillTx/>
                <a:latin typeface="Arial"/>
                <a:ea typeface="+mn-ea"/>
                <a:cs typeface="Arial"/>
              </a:rPr>
              <a:t>pproval</a:t>
            </a:r>
            <a:endParaRPr kumimoji="0" sz="648" b="0" i="0" u="none" strike="noStrike" kern="1200" cap="none" spc="0" normalizeH="0" baseline="0" noProof="0" dirty="0">
              <a:ln>
                <a:noFill/>
              </a:ln>
              <a:solidFill>
                <a:prstClr val="black"/>
              </a:solidFill>
              <a:effectLst/>
              <a:uLnTx/>
              <a:uFillTx/>
              <a:latin typeface="Arial"/>
              <a:ea typeface="+mn-ea"/>
              <a:cs typeface="Arial"/>
            </a:endParaRPr>
          </a:p>
          <a:p>
            <a:pPr marL="0" marR="1732" lvl="0" indent="0" defTabSz="623438" rtl="0" eaLnBrk="1" fontAlgn="auto" latinLnBrk="0" hangingPunct="1">
              <a:lnSpc>
                <a:spcPct val="100000"/>
              </a:lnSpc>
              <a:spcBef>
                <a:spcPts val="17"/>
              </a:spcBef>
              <a:buClrTx/>
              <a:buSzTx/>
              <a:buFontTx/>
              <a:buNone/>
              <a:tabLst/>
              <a:defRPr/>
            </a:pPr>
            <a:r>
              <a:rPr kumimoji="0" lang="en-US" sz="648" b="0" i="0" u="none" strike="noStrike" kern="1200" cap="none" spc="3" normalizeH="0" baseline="0" noProof="0" dirty="0">
                <a:ln>
                  <a:noFill/>
                </a:ln>
                <a:solidFill>
                  <a:prstClr val="black"/>
                </a:solidFill>
                <a:effectLst/>
                <a:uLnTx/>
                <a:uFillTx/>
                <a:latin typeface="Arial"/>
                <a:ea typeface="+mn-ea"/>
                <a:cs typeface="Arial"/>
              </a:rPr>
              <a:t>  </a:t>
            </a:r>
            <a:r>
              <a:rPr kumimoji="0" sz="648" b="0" i="0" u="none" strike="noStrike" kern="1200" cap="none" spc="3" normalizeH="0" baseline="0" noProof="0" dirty="0">
                <a:ln>
                  <a:noFill/>
                </a:ln>
                <a:solidFill>
                  <a:prstClr val="black"/>
                </a:solidFill>
                <a:effectLst/>
                <a:uLnTx/>
                <a:uFillTx/>
                <a:latin typeface="Arial"/>
                <a:ea typeface="+mn-ea"/>
                <a:cs typeface="Arial"/>
              </a:rPr>
              <a:t>- </a:t>
            </a:r>
            <a:r>
              <a:rPr kumimoji="0" lang="en-US" sz="648" b="0" i="0" u="none" strike="noStrike" kern="1200" cap="none" spc="3" normalizeH="0" baseline="0" noProof="0" dirty="0">
                <a:ln>
                  <a:noFill/>
                </a:ln>
                <a:solidFill>
                  <a:prstClr val="black"/>
                </a:solidFill>
                <a:effectLst/>
                <a:uLnTx/>
                <a:uFillTx/>
                <a:latin typeface="Arial"/>
                <a:ea typeface="+mn-ea"/>
                <a:cs typeface="Arial"/>
              </a:rPr>
              <a:t>T</a:t>
            </a:r>
            <a:r>
              <a:rPr kumimoji="0" sz="648" b="0" i="0" u="none" strike="noStrike" kern="1200" cap="none" spc="7" normalizeH="0" baseline="0" noProof="0" dirty="0">
                <a:ln>
                  <a:noFill/>
                </a:ln>
                <a:solidFill>
                  <a:prstClr val="black"/>
                </a:solidFill>
                <a:effectLst/>
                <a:uLnTx/>
                <a:uFillTx/>
                <a:latin typeface="Arial"/>
                <a:ea typeface="+mn-ea"/>
                <a:cs typeface="Arial"/>
              </a:rPr>
              <a:t>erminate</a:t>
            </a:r>
            <a:r>
              <a:rPr kumimoji="0" sz="648" b="0" i="0" u="none" strike="noStrike" kern="1200" cap="none" spc="-31" normalizeH="0" baseline="0" noProof="0" dirty="0">
                <a:ln>
                  <a:noFill/>
                </a:ln>
                <a:solidFill>
                  <a:prstClr val="black"/>
                </a:solidFill>
                <a:effectLst/>
                <a:uLnTx/>
                <a:uFillTx/>
                <a:latin typeface="Arial"/>
                <a:ea typeface="+mn-ea"/>
                <a:cs typeface="Arial"/>
              </a:rPr>
              <a:t> </a:t>
            </a:r>
            <a:r>
              <a:rPr lang="en-US" sz="648" spc="7" dirty="0">
                <a:solidFill>
                  <a:prstClr val="black"/>
                </a:solidFill>
                <a:latin typeface="Arial"/>
                <a:cs typeface="Arial"/>
              </a:rPr>
              <a:t>Incorporation</a:t>
            </a:r>
          </a:p>
          <a:p>
            <a:pPr marL="0" marR="1732" lvl="0" indent="0" defTabSz="623438" rtl="0" eaLnBrk="1" fontAlgn="auto" latinLnBrk="0" hangingPunct="1">
              <a:lnSpc>
                <a:spcPct val="100000"/>
              </a:lnSpc>
              <a:spcBef>
                <a:spcPts val="17"/>
              </a:spcBef>
              <a:spcAft>
                <a:spcPts val="300"/>
              </a:spcAft>
              <a:buClrTx/>
              <a:buSzTx/>
              <a:buFontTx/>
              <a:buNone/>
              <a:tabLst/>
              <a:defRPr/>
            </a:pPr>
            <a:r>
              <a:rPr lang="en-US" sz="648" spc="7" dirty="0">
                <a:solidFill>
                  <a:prstClr val="black"/>
                </a:solidFill>
                <a:latin typeface="Arial"/>
                <a:cs typeface="Arial"/>
              </a:rPr>
              <a:t>  - 2 years to reapply unless waived by LAFCO </a:t>
            </a:r>
          </a:p>
        </p:txBody>
      </p:sp>
      <p:sp>
        <p:nvSpPr>
          <p:cNvPr id="19" name="object 53">
            <a:extLst>
              <a:ext uri="{FF2B5EF4-FFF2-40B4-BE49-F238E27FC236}">
                <a16:creationId xmlns:a16="http://schemas.microsoft.com/office/drawing/2014/main" id="{92C53CCF-1E3A-5446-AD26-CFAE97403D11}"/>
              </a:ext>
            </a:extLst>
          </p:cNvPr>
          <p:cNvSpPr txBox="1"/>
          <p:nvPr/>
        </p:nvSpPr>
        <p:spPr>
          <a:xfrm>
            <a:off x="3467479" y="1158745"/>
            <a:ext cx="2190371" cy="505075"/>
          </a:xfrm>
          <a:prstGeom prst="rect">
            <a:avLst/>
          </a:prstGeom>
        </p:spPr>
        <p:txBody>
          <a:bodyPr vert="horz" wrap="square" lIns="0" tIns="0" rIns="0" bIns="0" rtlCol="0">
            <a:spAutoFit/>
          </a:bodyPr>
          <a:lstStyle/>
          <a:p>
            <a:pPr marL="0" marR="0" lvl="0" indent="0" defTabSz="623438" rtl="0" eaLnBrk="1" fontAlgn="auto" latinLnBrk="0" hangingPunct="1">
              <a:lnSpc>
                <a:spcPct val="100000"/>
              </a:lnSpc>
              <a:spcBef>
                <a:spcPts val="0"/>
              </a:spcBef>
              <a:spcAft>
                <a:spcPts val="0"/>
              </a:spcAft>
              <a:buClrTx/>
              <a:buSzTx/>
              <a:buFontTx/>
              <a:buNone/>
              <a:tabLst/>
              <a:defRPr/>
            </a:pPr>
            <a:r>
              <a:rPr lang="en-US" sz="682" b="1" spc="-34" dirty="0">
                <a:solidFill>
                  <a:prstClr val="black"/>
                </a:solidFill>
                <a:latin typeface="Arial"/>
                <a:cs typeface="Arial"/>
              </a:rPr>
              <a:t>Election</a:t>
            </a:r>
          </a:p>
          <a:p>
            <a:pPr marR="0" lvl="0" defTabSz="623438" rtl="0" eaLnBrk="1" fontAlgn="auto" latinLnBrk="0" hangingPunct="1">
              <a:lnSpc>
                <a:spcPct val="100000"/>
              </a:lnSpc>
              <a:spcBef>
                <a:spcPts val="0"/>
              </a:spcBef>
              <a:spcAft>
                <a:spcPts val="0"/>
              </a:spcAft>
              <a:buClrTx/>
              <a:buSzTx/>
              <a:tabLst/>
              <a:defRPr/>
            </a:pPr>
            <a:r>
              <a:rPr lang="en-US" sz="650" spc="-34" dirty="0">
                <a:solidFill>
                  <a:prstClr val="black"/>
                </a:solidFill>
                <a:latin typeface="Arial"/>
                <a:cs typeface="Arial"/>
              </a:rPr>
              <a:t>-  Incorporation placed on next general election ballot</a:t>
            </a:r>
          </a:p>
          <a:p>
            <a:pPr marR="0" lvl="0" defTabSz="623438" rtl="0" eaLnBrk="1" fontAlgn="auto" latinLnBrk="0" hangingPunct="1">
              <a:lnSpc>
                <a:spcPct val="100000"/>
              </a:lnSpc>
              <a:spcBef>
                <a:spcPts val="0"/>
              </a:spcBef>
              <a:spcAft>
                <a:spcPts val="0"/>
              </a:spcAft>
              <a:buClrTx/>
              <a:buSzTx/>
              <a:tabLst/>
              <a:defRPr/>
            </a:pPr>
            <a:r>
              <a:rPr lang="en-US" sz="650" spc="-34" dirty="0">
                <a:solidFill>
                  <a:prstClr val="black"/>
                </a:solidFill>
                <a:latin typeface="Arial"/>
                <a:cs typeface="Arial"/>
              </a:rPr>
              <a:t>-  LAFCO prepares impartial analysis for ballot</a:t>
            </a:r>
          </a:p>
          <a:p>
            <a:pPr marR="0" lvl="0" defTabSz="623438" rtl="0" eaLnBrk="1" fontAlgn="auto" latinLnBrk="0" hangingPunct="1">
              <a:lnSpc>
                <a:spcPct val="100000"/>
              </a:lnSpc>
              <a:spcBef>
                <a:spcPts val="0"/>
              </a:spcBef>
              <a:spcAft>
                <a:spcPts val="0"/>
              </a:spcAft>
              <a:buClrTx/>
              <a:buSzTx/>
              <a:tabLst/>
              <a:defRPr/>
            </a:pPr>
            <a:r>
              <a:rPr lang="en-US" sz="650" spc="-34" dirty="0">
                <a:solidFill>
                  <a:prstClr val="black"/>
                </a:solidFill>
                <a:latin typeface="Arial"/>
                <a:cs typeface="Arial"/>
              </a:rPr>
              <a:t>-  Registered voters within proposed incorporation boundaries vote</a:t>
            </a:r>
          </a:p>
          <a:p>
            <a:pPr marR="0" lvl="0" defTabSz="623438" rtl="0" eaLnBrk="1" fontAlgn="auto" latinLnBrk="0" hangingPunct="1">
              <a:lnSpc>
                <a:spcPct val="100000"/>
              </a:lnSpc>
              <a:spcBef>
                <a:spcPts val="0"/>
              </a:spcBef>
              <a:spcAft>
                <a:spcPts val="0"/>
              </a:spcAft>
              <a:buClrTx/>
              <a:buSzTx/>
              <a:tabLst/>
              <a:defRPr/>
            </a:pPr>
            <a:r>
              <a:rPr lang="en-US" sz="650" spc="-34" dirty="0">
                <a:solidFill>
                  <a:prstClr val="black"/>
                </a:solidFill>
                <a:latin typeface="Arial"/>
                <a:cs typeface="Arial"/>
              </a:rPr>
              <a:t>-  Election results certified</a:t>
            </a:r>
            <a:endParaRPr kumimoji="0" sz="682" b="0" i="0" u="none" strike="noStrike" kern="1200" cap="none" spc="0" normalizeH="0" baseline="0" noProof="0" dirty="0">
              <a:ln>
                <a:noFill/>
              </a:ln>
              <a:solidFill>
                <a:prstClr val="black"/>
              </a:solidFill>
              <a:effectLst/>
              <a:uLnTx/>
              <a:uFillTx/>
              <a:latin typeface="Arial"/>
              <a:ea typeface="+mn-ea"/>
              <a:cs typeface="Arial"/>
            </a:endParaRPr>
          </a:p>
        </p:txBody>
      </p:sp>
      <p:sp>
        <p:nvSpPr>
          <p:cNvPr id="20" name="object 71">
            <a:extLst>
              <a:ext uri="{FF2B5EF4-FFF2-40B4-BE49-F238E27FC236}">
                <a16:creationId xmlns:a16="http://schemas.microsoft.com/office/drawing/2014/main" id="{3CA73F34-1BDD-8B74-0483-1B2B775D1509}"/>
              </a:ext>
            </a:extLst>
          </p:cNvPr>
          <p:cNvSpPr/>
          <p:nvPr/>
        </p:nvSpPr>
        <p:spPr>
          <a:xfrm>
            <a:off x="2675702" y="1911152"/>
            <a:ext cx="1423987" cy="303056"/>
          </a:xfrm>
          <a:custGeom>
            <a:avLst/>
            <a:gdLst/>
            <a:ahLst/>
            <a:cxnLst/>
            <a:rect l="l" t="t" r="r" b="b"/>
            <a:pathLst>
              <a:path w="2088514" h="353059">
                <a:moveTo>
                  <a:pt x="0" y="352501"/>
                </a:moveTo>
                <a:lnTo>
                  <a:pt x="2088321" y="352501"/>
                </a:lnTo>
                <a:lnTo>
                  <a:pt x="2088321" y="0"/>
                </a:lnTo>
                <a:lnTo>
                  <a:pt x="0" y="0"/>
                </a:lnTo>
                <a:lnTo>
                  <a:pt x="0" y="352501"/>
                </a:lnTo>
                <a:close/>
              </a:path>
            </a:pathLst>
          </a:custGeom>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77CA9E6D-CBED-A728-C438-FBF925B76A37}"/>
              </a:ext>
            </a:extLst>
          </p:cNvPr>
          <p:cNvCxnSpPr>
            <a:cxnSpLocks/>
          </p:cNvCxnSpPr>
          <p:nvPr/>
        </p:nvCxnSpPr>
        <p:spPr>
          <a:xfrm flipH="1">
            <a:off x="3380507" y="1742495"/>
            <a:ext cx="816" cy="1337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bject 49">
            <a:extLst>
              <a:ext uri="{FF2B5EF4-FFF2-40B4-BE49-F238E27FC236}">
                <a16:creationId xmlns:a16="http://schemas.microsoft.com/office/drawing/2014/main" id="{4AF81A0B-932C-EDA3-A6F0-0C9472EB7A48}"/>
              </a:ext>
            </a:extLst>
          </p:cNvPr>
          <p:cNvSpPr/>
          <p:nvPr/>
        </p:nvSpPr>
        <p:spPr>
          <a:xfrm>
            <a:off x="4703208" y="1668740"/>
            <a:ext cx="45719" cy="76606"/>
          </a:xfrm>
          <a:custGeom>
            <a:avLst/>
            <a:gdLst/>
            <a:ahLst/>
            <a:cxnLst/>
            <a:rect l="l" t="t" r="r" b="b"/>
            <a:pathLst>
              <a:path h="118745">
                <a:moveTo>
                  <a:pt x="0" y="0"/>
                </a:moveTo>
                <a:lnTo>
                  <a:pt x="0" y="118237"/>
                </a:lnTo>
              </a:path>
            </a:pathLst>
          </a:custGeom>
          <a:ln w="9525">
            <a:solidFill>
              <a:srgbClr val="000000"/>
            </a:solidFill>
          </a:ln>
        </p:spPr>
        <p:txBody>
          <a:bodyPr wrap="square" lIns="0" tIns="0" rIns="0" bIns="0" rtlCol="0"/>
          <a:lstStyle/>
          <a:p>
            <a:pPr defTabSz="623438"/>
            <a:endParaRPr sz="1227" dirty="0">
              <a:solidFill>
                <a:prstClr val="black"/>
              </a:solidFill>
              <a:latin typeface="Calibri"/>
            </a:endParaRPr>
          </a:p>
        </p:txBody>
      </p:sp>
      <p:cxnSp>
        <p:nvCxnSpPr>
          <p:cNvPr id="23" name="Straight Arrow Connector 22">
            <a:extLst>
              <a:ext uri="{FF2B5EF4-FFF2-40B4-BE49-F238E27FC236}">
                <a16:creationId xmlns:a16="http://schemas.microsoft.com/office/drawing/2014/main" id="{D060766F-61AC-FE26-8855-179C7879C7B2}"/>
              </a:ext>
            </a:extLst>
          </p:cNvPr>
          <p:cNvCxnSpPr>
            <a:cxnSpLocks/>
          </p:cNvCxnSpPr>
          <p:nvPr/>
        </p:nvCxnSpPr>
        <p:spPr>
          <a:xfrm flipH="1">
            <a:off x="5970787" y="1738521"/>
            <a:ext cx="816" cy="1337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96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BD236E-785F-8712-E0AC-FA8468D9A0DB}"/>
              </a:ext>
            </a:extLst>
          </p:cNvPr>
          <p:cNvSpPr txBox="1"/>
          <p:nvPr/>
        </p:nvSpPr>
        <p:spPr>
          <a:xfrm>
            <a:off x="0" y="447593"/>
            <a:ext cx="9144000" cy="400110"/>
          </a:xfrm>
          <a:prstGeom prst="rect">
            <a:avLst/>
          </a:prstGeom>
          <a:noFill/>
        </p:spPr>
        <p:txBody>
          <a:bodyPr wrap="square" rtlCol="0">
            <a:spAutoFit/>
          </a:bodyPr>
          <a:lstStyle/>
          <a:p>
            <a:pPr algn="ctr"/>
            <a:r>
              <a:rPr lang="en-US" sz="2000" b="1" dirty="0"/>
              <a:t>Post-Incorporation</a:t>
            </a:r>
          </a:p>
        </p:txBody>
      </p:sp>
      <p:sp>
        <p:nvSpPr>
          <p:cNvPr id="2" name="Content Placeholder 2">
            <a:extLst>
              <a:ext uri="{FF2B5EF4-FFF2-40B4-BE49-F238E27FC236}">
                <a16:creationId xmlns:a16="http://schemas.microsoft.com/office/drawing/2014/main" id="{DE234D05-E8C2-1EEF-289F-DDE2D594C935}"/>
              </a:ext>
            </a:extLst>
          </p:cNvPr>
          <p:cNvSpPr>
            <a:spLocks noGrp="1"/>
          </p:cNvSpPr>
          <p:nvPr>
            <p:ph idx="1"/>
          </p:nvPr>
        </p:nvSpPr>
        <p:spPr>
          <a:xfrm>
            <a:off x="954922" y="2353586"/>
            <a:ext cx="7178040" cy="3572869"/>
          </a:xfrm>
        </p:spPr>
        <p:txBody>
          <a:bodyPr>
            <a:normAutofit/>
          </a:bodyPr>
          <a:lstStyle/>
          <a:p>
            <a:pPr>
              <a:spcAft>
                <a:spcPts val="600"/>
              </a:spcAft>
            </a:pPr>
            <a:r>
              <a:rPr lang="en-US" sz="1800" kern="100" dirty="0">
                <a:effectLst/>
                <a:latin typeface="Calibri (body)"/>
                <a:ea typeface="Calibri" panose="020F0502020204030204" pitchFamily="34" charset="0"/>
                <a:cs typeface="Times New Roman" panose="02020603050405020304" pitchFamily="18" charset="0"/>
              </a:rPr>
              <a:t>LAFCO records Certificate of Completion with effective date of incorporation</a:t>
            </a:r>
            <a:endParaRPr lang="en-US" sz="1800" spc="-34" dirty="0">
              <a:solidFill>
                <a:prstClr val="black"/>
              </a:solidFill>
              <a:latin typeface="Calibri (body)"/>
              <a:cs typeface="Arial"/>
            </a:endParaRPr>
          </a:p>
          <a:p>
            <a:r>
              <a:rPr lang="en-US" sz="1800" dirty="0"/>
              <a:t>Post-Incorporation</a:t>
            </a:r>
          </a:p>
          <a:p>
            <a:pPr lvl="1"/>
            <a:r>
              <a:rPr lang="en-US" sz="1800" b="1" kern="100" dirty="0">
                <a:effectLst/>
                <a:latin typeface="Calibri (body)"/>
                <a:ea typeface="Calibri" panose="020F0502020204030204" pitchFamily="34" charset="0"/>
                <a:cs typeface="Times New Roman" panose="02020603050405020304" pitchFamily="18" charset="0"/>
              </a:rPr>
              <a:t>Transition Year (municipal organization period)</a:t>
            </a:r>
            <a:endParaRPr lang="en-US" sz="1800" kern="100" dirty="0">
              <a:effectLst/>
              <a:latin typeface="Calibri (body)"/>
              <a:ea typeface="Calibri" panose="020F0502020204030204" pitchFamily="34" charset="0"/>
              <a:cs typeface="Times New Roman" panose="02020603050405020304" pitchFamily="18" charset="0"/>
            </a:endParaRPr>
          </a:p>
          <a:p>
            <a:pPr lvl="2"/>
            <a:r>
              <a:rPr lang="en-US" sz="1800" kern="100" dirty="0">
                <a:effectLst/>
                <a:latin typeface="Calibri (body)"/>
                <a:ea typeface="Calibri" panose="020F0502020204030204" pitchFamily="34" charset="0"/>
                <a:cs typeface="Times New Roman" panose="02020603050405020304" pitchFamily="18" charset="0"/>
              </a:rPr>
              <a:t>County shall continue to provide services for one year following incorporation, with reimbursement from the city (present or future)</a:t>
            </a:r>
          </a:p>
          <a:p>
            <a:pPr lvl="2"/>
            <a:r>
              <a:rPr lang="en-US" sz="1800" kern="100" dirty="0">
                <a:latin typeface="Calibri (body)"/>
                <a:ea typeface="Calibri" panose="020F0502020204030204" pitchFamily="34" charset="0"/>
                <a:cs typeface="Times New Roman" panose="02020603050405020304" pitchFamily="18" charset="0"/>
              </a:rPr>
              <a:t>City may need to find “bridge” financing to match initial expenses to collections and </a:t>
            </a:r>
            <a:r>
              <a:rPr lang="en-US" sz="1800" kern="100" dirty="0" err="1">
                <a:latin typeface="Calibri (body)"/>
                <a:ea typeface="Calibri" panose="020F0502020204030204" pitchFamily="34" charset="0"/>
                <a:cs typeface="Times New Roman" panose="02020603050405020304" pitchFamily="18" charset="0"/>
              </a:rPr>
              <a:t>cashflow</a:t>
            </a:r>
            <a:endParaRPr lang="en-US" sz="1800" kern="100" dirty="0">
              <a:effectLst/>
              <a:latin typeface="Calibri (body)"/>
              <a:ea typeface="Calibri" panose="020F0502020204030204" pitchFamily="34" charset="0"/>
              <a:cs typeface="Times New Roman" panose="02020603050405020304" pitchFamily="18" charset="0"/>
            </a:endParaRPr>
          </a:p>
          <a:p>
            <a:pPr lvl="2"/>
            <a:r>
              <a:rPr lang="en-US" sz="1800" kern="100" dirty="0">
                <a:latin typeface="Calibri (body)"/>
                <a:ea typeface="Calibri" panose="020F0502020204030204" pitchFamily="34" charset="0"/>
                <a:cs typeface="Times New Roman" panose="02020603050405020304" pitchFamily="18" charset="0"/>
              </a:rPr>
              <a:t>L</a:t>
            </a:r>
            <a:r>
              <a:rPr lang="en-US" sz="1800" kern="100" dirty="0">
                <a:effectLst/>
                <a:latin typeface="Calibri (body)"/>
                <a:ea typeface="Calibri" panose="020F0502020204030204" pitchFamily="34" charset="0"/>
                <a:cs typeface="Times New Roman" panose="02020603050405020304" pitchFamily="18" charset="0"/>
              </a:rPr>
              <a:t>AFCO shall determine city SOI within one year of incorporation, if not done so during incorporation process</a:t>
            </a:r>
          </a:p>
          <a:p>
            <a:pPr marL="457200" lvl="1" indent="0">
              <a:buNone/>
            </a:pPr>
            <a:endParaRPr lang="en-US" sz="1400" kern="100" dirty="0">
              <a:effectLst/>
              <a:latin typeface="Calibri (body)"/>
              <a:ea typeface="Calibri" panose="020F0502020204030204" pitchFamily="34" charset="0"/>
              <a:cs typeface="Times New Roman" panose="02020603050405020304" pitchFamily="18" charset="0"/>
            </a:endParaRPr>
          </a:p>
          <a:p>
            <a:pPr lvl="1"/>
            <a:endParaRPr lang="en-US" sz="1400" kern="100" dirty="0">
              <a:effectLst/>
              <a:latin typeface="Calibri (body)"/>
              <a:ea typeface="Calibri" panose="020F0502020204030204" pitchFamily="34" charset="0"/>
              <a:cs typeface="Times New Roman" panose="02020603050405020304" pitchFamily="18" charset="0"/>
            </a:endParaRPr>
          </a:p>
          <a:p>
            <a:pPr marL="457200" lvl="1" indent="0">
              <a:buNone/>
            </a:pPr>
            <a:endParaRPr lang="en-US" sz="1400" dirty="0"/>
          </a:p>
        </p:txBody>
      </p:sp>
      <p:sp>
        <p:nvSpPr>
          <p:cNvPr id="3" name="Rectangle 2">
            <a:extLst>
              <a:ext uri="{FF2B5EF4-FFF2-40B4-BE49-F238E27FC236}">
                <a16:creationId xmlns:a16="http://schemas.microsoft.com/office/drawing/2014/main" id="{533C9E3D-2348-B841-617F-E42136269776}"/>
              </a:ext>
            </a:extLst>
          </p:cNvPr>
          <p:cNvSpPr/>
          <p:nvPr/>
        </p:nvSpPr>
        <p:spPr>
          <a:xfrm>
            <a:off x="1710407" y="1053311"/>
            <a:ext cx="5293125" cy="843152"/>
          </a:xfrm>
          <a:prstGeom prst="rect">
            <a:avLst/>
          </a:prstGeom>
          <a:solidFill>
            <a:srgbClr val="7030A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99" marR="0" lvl="0" indent="0" algn="ctr" defTabSz="623438" rtl="0" eaLnBrk="1" fontAlgn="auto" latinLnBrk="0" hangingPunct="1">
              <a:lnSpc>
                <a:spcPct val="100000"/>
              </a:lnSpc>
              <a:spcBef>
                <a:spcPts val="37"/>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26">
            <a:extLst>
              <a:ext uri="{FF2B5EF4-FFF2-40B4-BE49-F238E27FC236}">
                <a16:creationId xmlns:a16="http://schemas.microsoft.com/office/drawing/2014/main" id="{77419684-5824-A1B4-0FCB-75AF88C21A27}"/>
              </a:ext>
            </a:extLst>
          </p:cNvPr>
          <p:cNvSpPr/>
          <p:nvPr/>
        </p:nvSpPr>
        <p:spPr>
          <a:xfrm>
            <a:off x="4222143" y="1155847"/>
            <a:ext cx="2305905" cy="568169"/>
          </a:xfrm>
          <a:custGeom>
            <a:avLst/>
            <a:gdLst/>
            <a:ahLst/>
            <a:cxnLst/>
            <a:rect l="l" t="t" r="r" b="b"/>
            <a:pathLst>
              <a:path w="3344545" h="351154">
                <a:moveTo>
                  <a:pt x="0" y="350583"/>
                </a:moveTo>
                <a:lnTo>
                  <a:pt x="3344545" y="350583"/>
                </a:lnTo>
                <a:lnTo>
                  <a:pt x="3344545" y="0"/>
                </a:lnTo>
                <a:lnTo>
                  <a:pt x="0" y="0"/>
                </a:lnTo>
                <a:lnTo>
                  <a:pt x="0" y="350583"/>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27">
            <a:extLst>
              <a:ext uri="{FF2B5EF4-FFF2-40B4-BE49-F238E27FC236}">
                <a16:creationId xmlns:a16="http://schemas.microsoft.com/office/drawing/2014/main" id="{9C28FD6A-618B-F546-F3D2-3321E0FE4155}"/>
              </a:ext>
            </a:extLst>
          </p:cNvPr>
          <p:cNvSpPr txBox="1"/>
          <p:nvPr/>
        </p:nvSpPr>
        <p:spPr>
          <a:xfrm>
            <a:off x="4307422" y="1187025"/>
            <a:ext cx="2209867" cy="516295"/>
          </a:xfrm>
          <a:prstGeom prst="rect">
            <a:avLst/>
          </a:prstGeom>
        </p:spPr>
        <p:txBody>
          <a:bodyPr vert="horz" wrap="square" lIns="0" tIns="0" rIns="0" bIns="0" rtlCol="0">
            <a:spAutoFit/>
          </a:bodyPr>
          <a:lstStyle/>
          <a:p>
            <a:pPr marL="99577" marR="3464" lvl="0" indent="-91351" defTabSz="623438" rtl="0" eaLnBrk="1" fontAlgn="auto" latinLnBrk="0" hangingPunct="1">
              <a:lnSpc>
                <a:spcPct val="1051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Transition Year</a:t>
            </a:r>
            <a:endParaRPr kumimoji="0" lang="en-US" sz="648" i="0" u="none" strike="noStrike" kern="1200" cap="none" spc="7" normalizeH="0" baseline="0" noProof="0" dirty="0">
              <a:ln>
                <a:noFill/>
              </a:ln>
              <a:solidFill>
                <a:prstClr val="black"/>
              </a:solidFill>
              <a:effectLst/>
              <a:uLnTx/>
              <a:uFillTx/>
              <a:latin typeface="Arial"/>
              <a:ea typeface="+mn-ea"/>
              <a:cs typeface="Arial"/>
            </a:endParaRPr>
          </a:p>
          <a:p>
            <a:pPr marL="115888" marR="3464" lvl="0" indent="-107950" defTabSz="623438" rtl="0" eaLnBrk="1" fontAlgn="auto" latinLnBrk="0" hangingPunct="1">
              <a:lnSpc>
                <a:spcPct val="105100"/>
              </a:lnSpc>
              <a:spcBef>
                <a:spcPts val="0"/>
              </a:spcBef>
              <a:spcAft>
                <a:spcPts val="0"/>
              </a:spcAft>
              <a:buClrTx/>
              <a:buSzTx/>
              <a:buFontTx/>
              <a:buChar char="-"/>
              <a:tabLst/>
              <a:defRPr/>
            </a:pPr>
            <a:r>
              <a:rPr lang="en-US" sz="648" spc="7" dirty="0">
                <a:solidFill>
                  <a:prstClr val="black"/>
                </a:solidFill>
                <a:latin typeface="Arial"/>
                <a:cs typeface="Arial"/>
              </a:rPr>
              <a:t>County to continue providing services for 1 year </a:t>
            </a:r>
          </a:p>
          <a:p>
            <a:pPr marL="115888" marR="3464" lvl="0" indent="-107950" defTabSz="623438" rtl="0" eaLnBrk="1" fontAlgn="auto" latinLnBrk="0" hangingPunct="1">
              <a:lnSpc>
                <a:spcPct val="105100"/>
              </a:lnSpc>
              <a:spcBef>
                <a:spcPts val="0"/>
              </a:spcBef>
              <a:spcAft>
                <a:spcPts val="0"/>
              </a:spcAft>
              <a:buClrTx/>
              <a:buSzTx/>
              <a:buFontTx/>
              <a:buChar char="-"/>
              <a:tabLst/>
              <a:defRPr/>
            </a:pPr>
            <a:r>
              <a:rPr lang="en-US" sz="648" spc="7" dirty="0">
                <a:solidFill>
                  <a:prstClr val="black"/>
                </a:solidFill>
                <a:latin typeface="Arial"/>
                <a:cs typeface="Arial"/>
              </a:rPr>
              <a:t>City reimbursement (present or future)</a:t>
            </a:r>
          </a:p>
          <a:p>
            <a:pPr marL="115888" marR="3464" lvl="0" indent="-107950" defTabSz="623438" rtl="0" eaLnBrk="1" fontAlgn="auto" latinLnBrk="0" hangingPunct="1">
              <a:lnSpc>
                <a:spcPct val="105100"/>
              </a:lnSpc>
              <a:spcBef>
                <a:spcPts val="0"/>
              </a:spcBef>
              <a:spcAft>
                <a:spcPts val="0"/>
              </a:spcAft>
              <a:buClrTx/>
              <a:buSzTx/>
              <a:buFontTx/>
              <a:buChar char="-"/>
              <a:tabLst/>
              <a:defRPr/>
            </a:pPr>
            <a:r>
              <a:rPr lang="en-US" sz="648" spc="7" dirty="0">
                <a:solidFill>
                  <a:prstClr val="black"/>
                </a:solidFill>
                <a:latin typeface="Arial"/>
                <a:cs typeface="Arial"/>
              </a:rPr>
              <a:t>City SOI to be determined within 1 year, if not done during incorporation process</a:t>
            </a:r>
            <a:endParaRPr kumimoji="0" sz="648" i="0" u="none" strike="noStrike" kern="1200" cap="none" spc="0" normalizeH="0" baseline="0" noProof="0" dirty="0">
              <a:ln>
                <a:noFill/>
              </a:ln>
              <a:solidFill>
                <a:prstClr val="black"/>
              </a:solidFill>
              <a:effectLst/>
              <a:uLnTx/>
              <a:uFillTx/>
              <a:latin typeface="Arial"/>
              <a:ea typeface="+mn-ea"/>
              <a:cs typeface="Arial"/>
            </a:endParaRPr>
          </a:p>
        </p:txBody>
      </p:sp>
      <p:sp>
        <p:nvSpPr>
          <p:cNvPr id="7" name="object 27">
            <a:extLst>
              <a:ext uri="{FF2B5EF4-FFF2-40B4-BE49-F238E27FC236}">
                <a16:creationId xmlns:a16="http://schemas.microsoft.com/office/drawing/2014/main" id="{B99BD3FD-E1CA-0A31-7071-B8A01B312DA5}"/>
              </a:ext>
            </a:extLst>
          </p:cNvPr>
          <p:cNvSpPr txBox="1"/>
          <p:nvPr/>
        </p:nvSpPr>
        <p:spPr>
          <a:xfrm>
            <a:off x="2331928" y="1209573"/>
            <a:ext cx="1282417" cy="498534"/>
          </a:xfrm>
          <a:prstGeom prst="rect">
            <a:avLst/>
          </a:prstGeom>
        </p:spPr>
        <p:txBody>
          <a:bodyPr vert="horz" wrap="square" lIns="0" tIns="0" rIns="0" bIns="0" rtlCol="0">
            <a:spAutoFit/>
          </a:bodyPr>
          <a:lstStyle/>
          <a:p>
            <a:pPr marL="53975" marR="1732" lvl="0" defTabSz="623438" rtl="0" eaLnBrk="1" fontAlgn="auto" latinLnBrk="0" hangingPunct="1">
              <a:lnSpc>
                <a:spcPct val="100000"/>
              </a:lnSpc>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Certificate of Completion</a:t>
            </a:r>
          </a:p>
          <a:p>
            <a:pPr marL="53975" marR="1732" lvl="0" defTabSz="623438" rtl="0" eaLnBrk="1" fontAlgn="auto" latinLnBrk="0" hangingPunct="1">
              <a:lnSpc>
                <a:spcPct val="100000"/>
              </a:lnSpc>
              <a:spcAft>
                <a:spcPts val="0"/>
              </a:spcAft>
              <a:buClrTx/>
              <a:buSzTx/>
              <a:buFontTx/>
              <a:buChar char="-"/>
              <a:tabLst/>
              <a:defRPr/>
            </a:pPr>
            <a:r>
              <a:rPr lang="en-US" sz="648" spc="7" dirty="0">
                <a:solidFill>
                  <a:prstClr val="black"/>
                </a:solidFill>
                <a:latin typeface="Arial"/>
                <a:cs typeface="Arial"/>
              </a:rPr>
              <a:t> After all conditions complete</a:t>
            </a:r>
          </a:p>
          <a:p>
            <a:pPr marL="53975" marR="1732" lvl="0" defTabSz="623438" rtl="0" eaLnBrk="1" fontAlgn="auto" latinLnBrk="0" hangingPunct="1">
              <a:lnSpc>
                <a:spcPct val="100000"/>
              </a:lnSpc>
              <a:spcAft>
                <a:spcPts val="0"/>
              </a:spcAft>
              <a:buClrTx/>
              <a:buSzTx/>
              <a:tabLst/>
              <a:defRPr/>
            </a:pPr>
            <a:endParaRPr kumimoji="0" lang="en-US" sz="648" i="0" u="none" strike="noStrike" kern="1200" cap="none" spc="7" normalizeH="0" baseline="0" noProof="0" dirty="0">
              <a:ln>
                <a:noFill/>
              </a:ln>
              <a:solidFill>
                <a:prstClr val="black"/>
              </a:solidFill>
              <a:effectLst/>
              <a:uLnTx/>
              <a:uFillTx/>
              <a:latin typeface="Arial"/>
              <a:ea typeface="+mn-ea"/>
              <a:cs typeface="Arial"/>
            </a:endParaRPr>
          </a:p>
          <a:p>
            <a:pPr marL="53975" marR="1732" lvl="0" defTabSz="623438" rtl="0" eaLnBrk="1" fontAlgn="auto" latinLnBrk="0" hangingPunct="1">
              <a:lnSpc>
                <a:spcPct val="100000"/>
              </a:lnSpc>
              <a:spcAft>
                <a:spcPts val="0"/>
              </a:spcAft>
              <a:buClrTx/>
              <a:buSzTx/>
              <a:tabLst/>
              <a:defRPr/>
            </a:pPr>
            <a:r>
              <a:rPr lang="en-US" sz="648" b="1" spc="7" dirty="0">
                <a:solidFill>
                  <a:prstClr val="black"/>
                </a:solidFill>
                <a:latin typeface="Arial"/>
                <a:cs typeface="Arial"/>
              </a:rPr>
              <a:t>State Board of Equalization Filing</a:t>
            </a:r>
            <a:r>
              <a:rPr kumimoji="0" lang="en-US" sz="648" b="1" i="0" u="none" strike="noStrike" kern="1200" cap="none" spc="7" normalizeH="0" baseline="0" noProof="0" dirty="0">
                <a:ln>
                  <a:noFill/>
                </a:ln>
                <a:solidFill>
                  <a:prstClr val="black"/>
                </a:solidFill>
                <a:effectLst/>
                <a:uLnTx/>
                <a:uFillTx/>
                <a:latin typeface="Arial"/>
                <a:ea typeface="+mn-ea"/>
                <a:cs typeface="Arial"/>
              </a:rPr>
              <a:t> </a:t>
            </a:r>
          </a:p>
        </p:txBody>
      </p:sp>
      <p:sp>
        <p:nvSpPr>
          <p:cNvPr id="8" name="object 26">
            <a:extLst>
              <a:ext uri="{FF2B5EF4-FFF2-40B4-BE49-F238E27FC236}">
                <a16:creationId xmlns:a16="http://schemas.microsoft.com/office/drawing/2014/main" id="{51456EA0-86A7-B627-D78C-F73FFE440B03}"/>
              </a:ext>
            </a:extLst>
          </p:cNvPr>
          <p:cNvSpPr/>
          <p:nvPr/>
        </p:nvSpPr>
        <p:spPr>
          <a:xfrm>
            <a:off x="2325844" y="1159116"/>
            <a:ext cx="1599945" cy="568169"/>
          </a:xfrm>
          <a:custGeom>
            <a:avLst/>
            <a:gdLst/>
            <a:ahLst/>
            <a:cxnLst/>
            <a:rect l="l" t="t" r="r" b="b"/>
            <a:pathLst>
              <a:path w="3344545" h="351154">
                <a:moveTo>
                  <a:pt x="0" y="350583"/>
                </a:moveTo>
                <a:lnTo>
                  <a:pt x="3344545" y="350583"/>
                </a:lnTo>
                <a:lnTo>
                  <a:pt x="3344545" y="0"/>
                </a:lnTo>
                <a:lnTo>
                  <a:pt x="0" y="0"/>
                </a:lnTo>
                <a:lnTo>
                  <a:pt x="0" y="350583"/>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33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052779-C2C5-18C6-03AD-937B62F9FEC4}"/>
              </a:ext>
            </a:extLst>
          </p:cNvPr>
          <p:cNvPicPr>
            <a:picLocks noChangeAspect="1"/>
          </p:cNvPicPr>
          <p:nvPr/>
        </p:nvPicPr>
        <p:blipFill>
          <a:blip r:embed="rId2"/>
          <a:stretch>
            <a:fillRect/>
          </a:stretch>
        </p:blipFill>
        <p:spPr>
          <a:xfrm>
            <a:off x="0" y="352079"/>
            <a:ext cx="9144000" cy="5696642"/>
          </a:xfrm>
          <a:prstGeom prst="rect">
            <a:avLst/>
          </a:prstGeom>
        </p:spPr>
      </p:pic>
    </p:spTree>
    <p:extLst>
      <p:ext uri="{BB962C8B-B14F-4D97-AF65-F5344CB8AC3E}">
        <p14:creationId xmlns:p14="http://schemas.microsoft.com/office/powerpoint/2010/main" val="410888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E94AC-7809-A4ED-999F-6CCFEC340D7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D319A47-1370-0F5D-213D-D0CB1768E86A}"/>
              </a:ext>
            </a:extLst>
          </p:cNvPr>
          <p:cNvSpPr>
            <a:spLocks noGrp="1"/>
          </p:cNvSpPr>
          <p:nvPr>
            <p:ph idx="1"/>
          </p:nvPr>
        </p:nvSpPr>
        <p:spPr/>
        <p:txBody>
          <a:bodyPr>
            <a:normAutofit/>
          </a:bodyPr>
          <a:lstStyle/>
          <a:p>
            <a:pPr marL="0" indent="0">
              <a:buNone/>
            </a:pPr>
            <a:r>
              <a:rPr lang="en-US" sz="1600" dirty="0"/>
              <a:t>We have used the following incorporation resources:</a:t>
            </a:r>
          </a:p>
          <a:p>
            <a:pPr marL="0" indent="0">
              <a:buNone/>
            </a:pPr>
            <a:r>
              <a:rPr lang="en-US" sz="1600" dirty="0"/>
              <a:t>	-  </a:t>
            </a:r>
            <a:r>
              <a:rPr lang="en-US" sz="1600" dirty="0">
                <a:hlinkClick r:id="rId2"/>
              </a:rPr>
              <a:t>OPR Guidelines to the LAFCO Process for Incorporations</a:t>
            </a:r>
            <a:endParaRPr lang="en-US" sz="1600" dirty="0">
              <a:solidFill>
                <a:srgbClr val="FF0000"/>
              </a:solidFill>
            </a:endParaRPr>
          </a:p>
          <a:p>
            <a:pPr marL="0" indent="0">
              <a:buNone/>
            </a:pPr>
            <a:r>
              <a:rPr lang="en-US" sz="1600" dirty="0">
                <a:solidFill>
                  <a:srgbClr val="FF0000"/>
                </a:solidFill>
              </a:rPr>
              <a:t> </a:t>
            </a:r>
            <a:r>
              <a:rPr lang="en-US" sz="1600" dirty="0"/>
              <a:t>	-  LAFCO Incorporation Policies &amp; Guidelines </a:t>
            </a:r>
            <a:r>
              <a:rPr lang="en-US" sz="1600" dirty="0">
                <a:hlinkClick r:id="rId3"/>
              </a:rPr>
              <a:t>Section 6.7 Incorporations</a:t>
            </a:r>
            <a:endParaRPr lang="en-US" sz="1600" dirty="0"/>
          </a:p>
          <a:p>
            <a:pPr marL="0" indent="0">
              <a:buNone/>
            </a:pPr>
            <a:r>
              <a:rPr lang="en-US" sz="1600" dirty="0"/>
              <a:t>	-  </a:t>
            </a:r>
            <a:r>
              <a:rPr lang="en-US" sz="1600" dirty="0">
                <a:hlinkClick r:id="rId4"/>
              </a:rPr>
              <a:t>Cortese-Knox-Hertzberg Local Government Reorganization Act</a:t>
            </a:r>
            <a:endParaRPr lang="en-US" sz="1600" dirty="0"/>
          </a:p>
          <a:p>
            <a:pPr marL="0" indent="0">
              <a:buNone/>
            </a:pPr>
            <a:r>
              <a:rPr lang="en-US" sz="1600" dirty="0">
                <a:solidFill>
                  <a:srgbClr val="FF0000"/>
                </a:solidFill>
              </a:rPr>
              <a:t>	</a:t>
            </a:r>
            <a:r>
              <a:rPr lang="en-US" sz="1600" dirty="0"/>
              <a:t>-  OPR Sample Timeline </a:t>
            </a:r>
            <a:r>
              <a:rPr lang="en-US" sz="1600" dirty="0">
                <a:hlinkClick r:id="rId5"/>
              </a:rPr>
              <a:t>Appendix H – Incorporation Timeline</a:t>
            </a:r>
            <a:endParaRPr lang="en-US" sz="1600" dirty="0">
              <a:solidFill>
                <a:srgbClr val="FF0000"/>
              </a:solidFill>
            </a:endParaRPr>
          </a:p>
          <a:p>
            <a:pPr marL="0" indent="0">
              <a:buNone/>
            </a:pPr>
            <a:endParaRPr lang="en-US" sz="1600" dirty="0">
              <a:solidFill>
                <a:srgbClr val="FF0000"/>
              </a:solidFill>
            </a:endParaRPr>
          </a:p>
          <a:p>
            <a:pPr marL="0" indent="0">
              <a:buNone/>
            </a:pPr>
            <a:endParaRPr lang="en-US" sz="1600" dirty="0">
              <a:solidFill>
                <a:srgbClr val="FF0000"/>
              </a:solidFill>
            </a:endParaRPr>
          </a:p>
          <a:p>
            <a:pPr marL="0" indent="0">
              <a:buNone/>
            </a:pPr>
            <a:endParaRPr lang="en-US" sz="1200" dirty="0">
              <a:solidFill>
                <a:srgbClr val="FF0000"/>
              </a:solidFill>
            </a:endParaRPr>
          </a:p>
        </p:txBody>
      </p:sp>
    </p:spTree>
    <p:extLst>
      <p:ext uri="{BB962C8B-B14F-4D97-AF65-F5344CB8AC3E}">
        <p14:creationId xmlns:p14="http://schemas.microsoft.com/office/powerpoint/2010/main" val="164478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0AFB-4CAD-CAC9-0FCF-0E8C00CD0B18}"/>
              </a:ext>
            </a:extLst>
          </p:cNvPr>
          <p:cNvSpPr>
            <a:spLocks noGrp="1"/>
          </p:cNvSpPr>
          <p:nvPr>
            <p:ph type="title"/>
          </p:nvPr>
        </p:nvSpPr>
        <p:spPr>
          <a:xfrm>
            <a:off x="457200" y="1755966"/>
            <a:ext cx="8229600" cy="1143000"/>
          </a:xfrm>
        </p:spPr>
        <p:txBody>
          <a:bodyPr/>
          <a:lstStyle/>
          <a:p>
            <a:r>
              <a:rPr lang="en-US" dirty="0"/>
              <a:t>Questions?</a:t>
            </a:r>
          </a:p>
        </p:txBody>
      </p:sp>
    </p:spTree>
    <p:extLst>
      <p:ext uri="{BB962C8B-B14F-4D97-AF65-F5344CB8AC3E}">
        <p14:creationId xmlns:p14="http://schemas.microsoft.com/office/powerpoint/2010/main" val="413350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F2ACD5-A74C-BCB3-2501-62641C64E8C4}"/>
              </a:ext>
            </a:extLst>
          </p:cNvPr>
          <p:cNvSpPr/>
          <p:nvPr/>
        </p:nvSpPr>
        <p:spPr>
          <a:xfrm>
            <a:off x="2057400" y="4573421"/>
            <a:ext cx="5298743" cy="1254647"/>
          </a:xfrm>
          <a:prstGeom prst="rect">
            <a:avLst/>
          </a:prstGeom>
          <a:solidFill>
            <a:srgbClr val="00B0F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99" marR="0" lvl="0" indent="0" algn="ctr" defTabSz="623438" rtl="0" eaLnBrk="1" fontAlgn="auto" latinLnBrk="0" hangingPunct="1">
              <a:lnSpc>
                <a:spcPct val="100000"/>
              </a:lnSpc>
              <a:spcBef>
                <a:spcPts val="37"/>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angle 12">
            <a:extLst>
              <a:ext uri="{FF2B5EF4-FFF2-40B4-BE49-F238E27FC236}">
                <a16:creationId xmlns:a16="http://schemas.microsoft.com/office/drawing/2014/main" id="{811F533A-3FA9-EC79-94E0-B636DD9CD31E}"/>
              </a:ext>
            </a:extLst>
          </p:cNvPr>
          <p:cNvSpPr/>
          <p:nvPr/>
        </p:nvSpPr>
        <p:spPr>
          <a:xfrm>
            <a:off x="2060264" y="5827798"/>
            <a:ext cx="5293125" cy="843152"/>
          </a:xfrm>
          <a:prstGeom prst="rect">
            <a:avLst/>
          </a:prstGeom>
          <a:solidFill>
            <a:srgbClr val="7030A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99" marR="0" lvl="0" indent="0" algn="ctr" defTabSz="623438" rtl="0" eaLnBrk="1" fontAlgn="auto" latinLnBrk="0" hangingPunct="1">
              <a:lnSpc>
                <a:spcPct val="100000"/>
              </a:lnSpc>
              <a:spcBef>
                <a:spcPts val="37"/>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Rectangle 10">
            <a:extLst>
              <a:ext uri="{FF2B5EF4-FFF2-40B4-BE49-F238E27FC236}">
                <a16:creationId xmlns:a16="http://schemas.microsoft.com/office/drawing/2014/main" id="{8AECEBED-FD37-DD57-D8CD-6F5D1832D071}"/>
              </a:ext>
            </a:extLst>
          </p:cNvPr>
          <p:cNvSpPr/>
          <p:nvPr/>
        </p:nvSpPr>
        <p:spPr>
          <a:xfrm>
            <a:off x="2059925" y="541761"/>
            <a:ext cx="5304517" cy="352057"/>
          </a:xfrm>
          <a:prstGeom prst="rect">
            <a:avLst/>
          </a:prstGeom>
          <a:solidFill>
            <a:srgbClr val="FF0066">
              <a:alpha val="2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C9D1379-847B-E427-7389-DD8EE2D026FA}"/>
              </a:ext>
            </a:extLst>
          </p:cNvPr>
          <p:cNvSpPr/>
          <p:nvPr/>
        </p:nvSpPr>
        <p:spPr>
          <a:xfrm>
            <a:off x="2057400" y="2480118"/>
            <a:ext cx="5307042" cy="2092789"/>
          </a:xfrm>
          <a:prstGeom prst="rect">
            <a:avLst/>
          </a:prstGeom>
          <a:solidFill>
            <a:srgbClr val="00B05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white"/>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C3ADE402-EC6F-5DED-0D84-EF9F529D830C}"/>
              </a:ext>
            </a:extLst>
          </p:cNvPr>
          <p:cNvSpPr/>
          <p:nvPr/>
        </p:nvSpPr>
        <p:spPr>
          <a:xfrm>
            <a:off x="2057468" y="893017"/>
            <a:ext cx="5304517" cy="379158"/>
          </a:xfrm>
          <a:prstGeom prst="rect">
            <a:avLst/>
          </a:prstGeom>
          <a:solidFill>
            <a:srgbClr val="FF3300">
              <a:alpha val="2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E4386672-1B43-ACF7-B193-85AF45B04EB8}"/>
              </a:ext>
            </a:extLst>
          </p:cNvPr>
          <p:cNvSpPr/>
          <p:nvPr/>
        </p:nvSpPr>
        <p:spPr>
          <a:xfrm>
            <a:off x="2057468" y="1267482"/>
            <a:ext cx="5304517" cy="1213257"/>
          </a:xfrm>
          <a:prstGeom prst="rect">
            <a:avLst/>
          </a:prstGeom>
          <a:solidFill>
            <a:srgbClr val="FFFF0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object 3">
            <a:extLst>
              <a:ext uri="{FF2B5EF4-FFF2-40B4-BE49-F238E27FC236}">
                <a16:creationId xmlns:a16="http://schemas.microsoft.com/office/drawing/2014/main" id="{7287C338-F296-56D7-C2C6-8168E45203D8}"/>
              </a:ext>
            </a:extLst>
          </p:cNvPr>
          <p:cNvSpPr txBox="1"/>
          <p:nvPr/>
        </p:nvSpPr>
        <p:spPr>
          <a:xfrm>
            <a:off x="1922318" y="231371"/>
            <a:ext cx="5299364" cy="184666"/>
          </a:xfrm>
          <a:prstGeom prst="rect">
            <a:avLst/>
          </a:prstGeom>
        </p:spPr>
        <p:txBody>
          <a:bodyPr vert="horz" wrap="square" lIns="0" tIns="0" rIns="0" bIns="0" rtlCol="0">
            <a:spAutoFit/>
          </a:bodyPr>
          <a:lstStyle/>
          <a:p>
            <a:pPr marL="0" marR="0" lvl="0" indent="0" algn="ctr" defTabSz="62343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7" normalizeH="0" baseline="0" noProof="0" dirty="0">
                <a:ln>
                  <a:noFill/>
                </a:ln>
                <a:solidFill>
                  <a:prstClr val="black"/>
                </a:solidFill>
                <a:effectLst/>
                <a:uLnTx/>
                <a:uFillTx/>
                <a:latin typeface="Arial"/>
                <a:ea typeface="+mn-ea"/>
                <a:cs typeface="Arial"/>
              </a:rPr>
              <a:t>City Incorporation Process</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22" name="object 9">
            <a:extLst>
              <a:ext uri="{FF2B5EF4-FFF2-40B4-BE49-F238E27FC236}">
                <a16:creationId xmlns:a16="http://schemas.microsoft.com/office/drawing/2014/main" id="{60853663-EBDA-EF46-AC8E-DCFA70D1FBFA}"/>
              </a:ext>
            </a:extLst>
          </p:cNvPr>
          <p:cNvSpPr/>
          <p:nvPr/>
        </p:nvSpPr>
        <p:spPr>
          <a:xfrm>
            <a:off x="2317216" y="3741358"/>
            <a:ext cx="2070822" cy="184006"/>
          </a:xfrm>
          <a:custGeom>
            <a:avLst/>
            <a:gdLst/>
            <a:ahLst/>
            <a:cxnLst/>
            <a:rect l="l" t="t" r="r" b="b"/>
            <a:pathLst>
              <a:path w="3037204" h="269875">
                <a:moveTo>
                  <a:pt x="0" y="269659"/>
                </a:moveTo>
                <a:lnTo>
                  <a:pt x="3036950" y="269659"/>
                </a:lnTo>
                <a:lnTo>
                  <a:pt x="3036950" y="0"/>
                </a:lnTo>
                <a:lnTo>
                  <a:pt x="0" y="0"/>
                </a:lnTo>
                <a:lnTo>
                  <a:pt x="0" y="269659"/>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10">
            <a:extLst>
              <a:ext uri="{FF2B5EF4-FFF2-40B4-BE49-F238E27FC236}">
                <a16:creationId xmlns:a16="http://schemas.microsoft.com/office/drawing/2014/main" id="{AB9852E5-E12C-C952-1B3D-AB415EF9FBC8}"/>
              </a:ext>
            </a:extLst>
          </p:cNvPr>
          <p:cNvSpPr txBox="1"/>
          <p:nvPr/>
        </p:nvSpPr>
        <p:spPr>
          <a:xfrm>
            <a:off x="3022525" y="3780870"/>
            <a:ext cx="663719" cy="99707"/>
          </a:xfrm>
          <a:prstGeom prst="rect">
            <a:avLst/>
          </a:prstGeom>
        </p:spPr>
        <p:txBody>
          <a:bodyPr vert="horz" wrap="square" lIns="0" tIns="0" rIns="0" bIns="0" rtlCol="0">
            <a:spAutoFit/>
          </a:bodyPr>
          <a:lstStyle/>
          <a:p>
            <a:pPr marL="8659" marR="0" lvl="0" indent="0" algn="l" defTabSz="623438" rtl="0" eaLnBrk="1" fontAlgn="auto" latinLnBrk="0" hangingPunct="1">
              <a:lnSpc>
                <a:spcPct val="100000"/>
              </a:lnSpc>
              <a:spcBef>
                <a:spcPts val="0"/>
              </a:spcBef>
              <a:spcAft>
                <a:spcPts val="0"/>
              </a:spcAft>
              <a:buClrTx/>
              <a:buSzTx/>
              <a:buFontTx/>
              <a:buNone/>
              <a:tabLst/>
              <a:defRPr/>
            </a:pPr>
            <a:r>
              <a:rPr kumimoji="0" sz="648" b="0" i="0" u="none" strike="noStrike" kern="1200" cap="none" spc="10" normalizeH="0" baseline="0" noProof="0" dirty="0">
                <a:ln>
                  <a:noFill/>
                </a:ln>
                <a:solidFill>
                  <a:prstClr val="black"/>
                </a:solidFill>
                <a:effectLst/>
                <a:uLnTx/>
                <a:uFillTx/>
                <a:latin typeface="Arial"/>
                <a:ea typeface="+mn-ea"/>
                <a:cs typeface="Arial"/>
              </a:rPr>
              <a:t>LAFCO</a:t>
            </a:r>
            <a:r>
              <a:rPr kumimoji="0" sz="648" b="0" i="0" u="none" strike="noStrike" kern="1200" cap="none" spc="-17" normalizeH="0" baseline="0" noProof="0" dirty="0">
                <a:ln>
                  <a:noFill/>
                </a:ln>
                <a:solidFill>
                  <a:prstClr val="black"/>
                </a:solidFill>
                <a:effectLst/>
                <a:uLnTx/>
                <a:uFillTx/>
                <a:latin typeface="Arial"/>
                <a:ea typeface="+mn-ea"/>
                <a:cs typeface="Arial"/>
              </a:rPr>
              <a:t> </a:t>
            </a:r>
            <a:r>
              <a:rPr kumimoji="0" sz="648" b="1" i="0" u="none" strike="noStrike" kern="1200" cap="none" spc="-20" normalizeH="0" baseline="0" noProof="0" dirty="0">
                <a:ln>
                  <a:noFill/>
                </a:ln>
                <a:solidFill>
                  <a:prstClr val="black"/>
                </a:solidFill>
                <a:effectLst/>
                <a:uLnTx/>
                <a:uFillTx/>
                <a:latin typeface="Arial"/>
                <a:ea typeface="+mn-ea"/>
                <a:cs typeface="Arial"/>
              </a:rPr>
              <a:t>Approval</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24" name="object 11">
            <a:extLst>
              <a:ext uri="{FF2B5EF4-FFF2-40B4-BE49-F238E27FC236}">
                <a16:creationId xmlns:a16="http://schemas.microsoft.com/office/drawing/2014/main" id="{7E49C366-B08C-8742-1985-8EA9328D47A6}"/>
              </a:ext>
            </a:extLst>
          </p:cNvPr>
          <p:cNvSpPr/>
          <p:nvPr/>
        </p:nvSpPr>
        <p:spPr>
          <a:xfrm>
            <a:off x="2317216" y="4076255"/>
            <a:ext cx="2075714" cy="184006"/>
          </a:xfrm>
          <a:custGeom>
            <a:avLst/>
            <a:gdLst/>
            <a:ahLst/>
            <a:cxnLst/>
            <a:rect l="l" t="t" r="r" b="b"/>
            <a:pathLst>
              <a:path w="3014979" h="269875">
                <a:moveTo>
                  <a:pt x="0" y="269659"/>
                </a:moveTo>
                <a:lnTo>
                  <a:pt x="3014725" y="269659"/>
                </a:lnTo>
                <a:lnTo>
                  <a:pt x="3014725" y="0"/>
                </a:lnTo>
                <a:lnTo>
                  <a:pt x="0" y="0"/>
                </a:lnTo>
                <a:lnTo>
                  <a:pt x="0" y="269659"/>
                </a:lnTo>
                <a:close/>
              </a:path>
            </a:pathLst>
          </a:custGeom>
          <a:noFill/>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12">
            <a:extLst>
              <a:ext uri="{FF2B5EF4-FFF2-40B4-BE49-F238E27FC236}">
                <a16:creationId xmlns:a16="http://schemas.microsoft.com/office/drawing/2014/main" id="{4C63CA31-0A29-B16C-4043-779C5905F81F}"/>
              </a:ext>
            </a:extLst>
          </p:cNvPr>
          <p:cNvSpPr txBox="1"/>
          <p:nvPr/>
        </p:nvSpPr>
        <p:spPr>
          <a:xfrm>
            <a:off x="2762753" y="4116286"/>
            <a:ext cx="1201449" cy="99707"/>
          </a:xfrm>
          <a:prstGeom prst="rect">
            <a:avLst/>
          </a:prstGeom>
        </p:spPr>
        <p:txBody>
          <a:bodyPr vert="horz" wrap="square" lIns="0" tIns="0" rIns="0" bIns="0" rtlCol="0">
            <a:spAutoFit/>
          </a:bodyPr>
          <a:lstStyle/>
          <a:p>
            <a:pPr marL="8659" marR="0" lvl="0" indent="0" algn="l" defTabSz="623438" rtl="0" eaLnBrk="1" fontAlgn="auto" latinLnBrk="0" hangingPunct="1">
              <a:lnSpc>
                <a:spcPct val="100000"/>
              </a:lnSpc>
              <a:spcBef>
                <a:spcPts val="0"/>
              </a:spcBef>
              <a:spcAft>
                <a:spcPts val="0"/>
              </a:spcAft>
              <a:buClrTx/>
              <a:buSzTx/>
              <a:buFontTx/>
              <a:buNone/>
              <a:tabLst/>
              <a:defRPr/>
            </a:pPr>
            <a:r>
              <a:rPr kumimoji="0" sz="648" b="0" i="0" u="none" strike="noStrike" kern="1200" cap="none" spc="14" normalizeH="0" baseline="0" noProof="0" dirty="0">
                <a:ln>
                  <a:noFill/>
                </a:ln>
                <a:solidFill>
                  <a:prstClr val="black"/>
                </a:solidFill>
                <a:effectLst/>
                <a:uLnTx/>
                <a:uFillTx/>
                <a:latin typeface="Arial"/>
                <a:ea typeface="+mn-ea"/>
                <a:cs typeface="Arial"/>
              </a:rPr>
              <a:t>30-day Reconsideration</a:t>
            </a:r>
            <a:r>
              <a:rPr kumimoji="0" sz="648" b="0" i="0" u="none" strike="noStrike" kern="1200" cap="none" spc="-44" normalizeH="0" baseline="0" noProof="0" dirty="0">
                <a:ln>
                  <a:noFill/>
                </a:ln>
                <a:solidFill>
                  <a:prstClr val="black"/>
                </a:solidFill>
                <a:effectLst/>
                <a:uLnTx/>
                <a:uFillTx/>
                <a:latin typeface="Arial"/>
                <a:ea typeface="+mn-ea"/>
                <a:cs typeface="Arial"/>
              </a:rPr>
              <a:t> </a:t>
            </a:r>
            <a:r>
              <a:rPr kumimoji="0" sz="648" b="0" i="0" u="none" strike="noStrike" kern="1200" cap="none" spc="10" normalizeH="0" baseline="0" noProof="0" dirty="0">
                <a:ln>
                  <a:noFill/>
                </a:ln>
                <a:solidFill>
                  <a:prstClr val="black"/>
                </a:solidFill>
                <a:effectLst/>
                <a:uLnTx/>
                <a:uFillTx/>
                <a:latin typeface="Arial"/>
                <a:ea typeface="+mn-ea"/>
                <a:cs typeface="Arial"/>
              </a:rPr>
              <a:t>Period</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27" name="object 14">
            <a:extLst>
              <a:ext uri="{FF2B5EF4-FFF2-40B4-BE49-F238E27FC236}">
                <a16:creationId xmlns:a16="http://schemas.microsoft.com/office/drawing/2014/main" id="{5258A296-DBF9-BDFA-6B54-4014B6902B99}"/>
              </a:ext>
            </a:extLst>
          </p:cNvPr>
          <p:cNvSpPr/>
          <p:nvPr/>
        </p:nvSpPr>
        <p:spPr>
          <a:xfrm>
            <a:off x="3377822" y="4643438"/>
            <a:ext cx="2594906" cy="531593"/>
          </a:xfrm>
          <a:custGeom>
            <a:avLst/>
            <a:gdLst/>
            <a:ahLst/>
            <a:cxnLst/>
            <a:rect l="l" t="t" r="r" b="b"/>
            <a:pathLst>
              <a:path w="4131310" h="269875">
                <a:moveTo>
                  <a:pt x="0" y="269659"/>
                </a:moveTo>
                <a:lnTo>
                  <a:pt x="4131183" y="269659"/>
                </a:lnTo>
                <a:lnTo>
                  <a:pt x="4131183" y="0"/>
                </a:lnTo>
                <a:lnTo>
                  <a:pt x="0" y="0"/>
                </a:lnTo>
                <a:lnTo>
                  <a:pt x="0" y="269659"/>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20">
            <a:extLst>
              <a:ext uri="{FF2B5EF4-FFF2-40B4-BE49-F238E27FC236}">
                <a16:creationId xmlns:a16="http://schemas.microsoft.com/office/drawing/2014/main" id="{D6B96104-8FBD-4FA5-AADB-B1872A1EF26E}"/>
              </a:ext>
            </a:extLst>
          </p:cNvPr>
          <p:cNvSpPr/>
          <p:nvPr/>
        </p:nvSpPr>
        <p:spPr>
          <a:xfrm>
            <a:off x="3377822" y="5254590"/>
            <a:ext cx="2594473" cy="56866"/>
          </a:xfrm>
          <a:custGeom>
            <a:avLst/>
            <a:gdLst/>
            <a:ahLst/>
            <a:cxnLst/>
            <a:rect l="l" t="t" r="r" b="b"/>
            <a:pathLst>
              <a:path w="4956810">
                <a:moveTo>
                  <a:pt x="0" y="0"/>
                </a:moveTo>
                <a:lnTo>
                  <a:pt x="4956556" y="0"/>
                </a:lnTo>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21">
            <a:extLst>
              <a:ext uri="{FF2B5EF4-FFF2-40B4-BE49-F238E27FC236}">
                <a16:creationId xmlns:a16="http://schemas.microsoft.com/office/drawing/2014/main" id="{3DF5AA7B-944B-828E-0606-D1442B0488A2}"/>
              </a:ext>
            </a:extLst>
          </p:cNvPr>
          <p:cNvSpPr txBox="1"/>
          <p:nvPr/>
        </p:nvSpPr>
        <p:spPr>
          <a:xfrm>
            <a:off x="2677080" y="5475112"/>
            <a:ext cx="1423555" cy="199414"/>
          </a:xfrm>
          <a:prstGeom prst="rect">
            <a:avLst/>
          </a:prstGeom>
        </p:spPr>
        <p:txBody>
          <a:bodyPr vert="horz" wrap="square" lIns="0" tIns="0" rIns="0" bIns="0" rtlCol="0">
            <a:spAutoFit/>
          </a:bodyPr>
          <a:lstStyle/>
          <a:p>
            <a:pPr marL="8659" marR="0" lvl="0" indent="0" algn="ctr" defTabSz="623438" rtl="0" eaLnBrk="1" fontAlgn="auto" latinLnBrk="0" hangingPunct="1">
              <a:lnSpc>
                <a:spcPct val="100000"/>
              </a:lnSpc>
              <a:spcBef>
                <a:spcPts val="0"/>
              </a:spcBef>
              <a:spcAft>
                <a:spcPts val="0"/>
              </a:spcAft>
              <a:buClrTx/>
              <a:buSzTx/>
              <a:buFontTx/>
              <a:buNone/>
              <a:tabLst/>
              <a:defRPr/>
            </a:pPr>
            <a:r>
              <a:rPr kumimoji="0" sz="648" b="0" i="0" u="none" strike="noStrike" kern="1200" cap="none" spc="7" normalizeH="0" baseline="0" noProof="0" dirty="0">
                <a:ln>
                  <a:noFill/>
                </a:ln>
                <a:solidFill>
                  <a:prstClr val="black"/>
                </a:solidFill>
                <a:effectLst/>
                <a:uLnTx/>
                <a:uFillTx/>
                <a:latin typeface="Arial"/>
                <a:ea typeface="+mn-ea"/>
                <a:cs typeface="Arial"/>
              </a:rPr>
              <a:t>Majority </a:t>
            </a:r>
            <a:r>
              <a:rPr kumimoji="0" lang="en-US" sz="648" b="0" i="0" u="none" strike="noStrike" kern="1200" cap="none" spc="7" normalizeH="0" baseline="0" noProof="0" dirty="0">
                <a:ln>
                  <a:noFill/>
                </a:ln>
                <a:solidFill>
                  <a:prstClr val="black"/>
                </a:solidFill>
                <a:effectLst/>
                <a:uLnTx/>
                <a:uFillTx/>
                <a:latin typeface="Arial"/>
                <a:ea typeface="+mn-ea"/>
                <a:cs typeface="Arial"/>
              </a:rPr>
              <a:t>V</a:t>
            </a:r>
            <a:r>
              <a:rPr kumimoji="0" sz="648" b="0" i="0" u="none" strike="noStrike" kern="1200" cap="none" spc="7" normalizeH="0" baseline="0" noProof="0" dirty="0">
                <a:ln>
                  <a:noFill/>
                </a:ln>
                <a:solidFill>
                  <a:prstClr val="black"/>
                </a:solidFill>
                <a:effectLst/>
                <a:uLnTx/>
                <a:uFillTx/>
                <a:latin typeface="Arial"/>
                <a:ea typeface="+mn-ea"/>
                <a:cs typeface="Arial"/>
              </a:rPr>
              <a:t>oter</a:t>
            </a:r>
            <a:r>
              <a:rPr kumimoji="0" sz="648" b="0" i="0" u="none" strike="noStrike" kern="1200" cap="none" spc="-58" normalizeH="0" baseline="0" noProof="0" dirty="0">
                <a:ln>
                  <a:noFill/>
                </a:ln>
                <a:solidFill>
                  <a:prstClr val="black"/>
                </a:solidFill>
                <a:effectLst/>
                <a:uLnTx/>
                <a:uFillTx/>
                <a:latin typeface="Arial"/>
                <a:ea typeface="+mn-ea"/>
                <a:cs typeface="Arial"/>
              </a:rPr>
              <a:t> </a:t>
            </a:r>
            <a:r>
              <a:rPr kumimoji="0" lang="en-US" sz="648" b="0" i="0" u="none" strike="noStrike" kern="1200" cap="none" spc="7" normalizeH="0" baseline="0" noProof="0" dirty="0">
                <a:ln>
                  <a:noFill/>
                </a:ln>
                <a:solidFill>
                  <a:prstClr val="black"/>
                </a:solidFill>
                <a:effectLst/>
                <a:uLnTx/>
                <a:uFillTx/>
                <a:latin typeface="Arial"/>
                <a:ea typeface="+mn-ea"/>
                <a:cs typeface="Arial"/>
              </a:rPr>
              <a:t>A</a:t>
            </a:r>
            <a:r>
              <a:rPr kumimoji="0" sz="648" b="0" i="0" u="none" strike="noStrike" kern="1200" cap="none" spc="7" normalizeH="0" baseline="0" noProof="0" dirty="0">
                <a:ln>
                  <a:noFill/>
                </a:ln>
                <a:solidFill>
                  <a:prstClr val="black"/>
                </a:solidFill>
                <a:effectLst/>
                <a:uLnTx/>
                <a:uFillTx/>
                <a:latin typeface="Arial"/>
                <a:ea typeface="+mn-ea"/>
                <a:cs typeface="Arial"/>
              </a:rPr>
              <a:t>pproval</a:t>
            </a:r>
            <a:endParaRPr kumimoji="0" sz="648" b="0" i="0" u="none" strike="noStrike" kern="1200" cap="none" spc="0" normalizeH="0" baseline="0" noProof="0" dirty="0">
              <a:ln>
                <a:noFill/>
              </a:ln>
              <a:solidFill>
                <a:prstClr val="black"/>
              </a:solidFill>
              <a:effectLst/>
              <a:uLnTx/>
              <a:uFillTx/>
              <a:latin typeface="Arial"/>
              <a:ea typeface="+mn-ea"/>
              <a:cs typeface="Arial"/>
            </a:endParaRPr>
          </a:p>
          <a:p>
            <a:pPr marL="31605" marR="0" lvl="0" indent="0" algn="ctr" defTabSz="623438" rtl="0" eaLnBrk="1" fontAlgn="auto" latinLnBrk="0" hangingPunct="1">
              <a:lnSpc>
                <a:spcPct val="100000"/>
              </a:lnSpc>
              <a:spcBef>
                <a:spcPts val="41"/>
              </a:spcBef>
              <a:spcAft>
                <a:spcPts val="0"/>
              </a:spcAft>
              <a:buClrTx/>
              <a:buSzTx/>
              <a:buFontTx/>
              <a:buNone/>
              <a:tabLst/>
              <a:defRPr/>
            </a:pPr>
            <a:r>
              <a:rPr kumimoji="0" sz="648" b="0" i="0" u="none" strike="noStrike" kern="1200" cap="none" spc="3" normalizeH="0" baseline="0" noProof="0" dirty="0">
                <a:ln>
                  <a:noFill/>
                </a:ln>
                <a:solidFill>
                  <a:prstClr val="black"/>
                </a:solidFill>
                <a:effectLst/>
                <a:uLnTx/>
                <a:uFillTx/>
                <a:latin typeface="Arial"/>
                <a:ea typeface="+mn-ea"/>
                <a:cs typeface="Arial"/>
              </a:rPr>
              <a:t>- </a:t>
            </a:r>
            <a:r>
              <a:rPr kumimoji="0" lang="en-US" sz="648" b="0" i="0" u="none" strike="noStrike" kern="1200" cap="none" spc="3" normalizeH="0" baseline="0" noProof="0" dirty="0">
                <a:ln>
                  <a:noFill/>
                </a:ln>
                <a:solidFill>
                  <a:prstClr val="black"/>
                </a:solidFill>
                <a:effectLst/>
                <a:uLnTx/>
                <a:uFillTx/>
                <a:latin typeface="Arial"/>
                <a:ea typeface="+mn-ea"/>
                <a:cs typeface="Arial"/>
              </a:rPr>
              <a:t>O</a:t>
            </a:r>
            <a:r>
              <a:rPr kumimoji="0" sz="648" b="0" i="0" u="none" strike="noStrike" kern="1200" cap="none" spc="7" normalizeH="0" baseline="0" noProof="0" dirty="0">
                <a:ln>
                  <a:noFill/>
                </a:ln>
                <a:solidFill>
                  <a:prstClr val="black"/>
                </a:solidFill>
                <a:effectLst/>
                <a:uLnTx/>
                <a:uFillTx/>
                <a:latin typeface="Arial"/>
                <a:ea typeface="+mn-ea"/>
                <a:cs typeface="Arial"/>
              </a:rPr>
              <a:t>rder</a:t>
            </a:r>
            <a:r>
              <a:rPr kumimoji="0" sz="648" b="0" i="0" u="none" strike="noStrike" kern="1200" cap="none" spc="-48" normalizeH="0" baseline="0" noProof="0" dirty="0">
                <a:ln>
                  <a:noFill/>
                </a:ln>
                <a:solidFill>
                  <a:prstClr val="black"/>
                </a:solidFill>
                <a:effectLst/>
                <a:uLnTx/>
                <a:uFillTx/>
                <a:latin typeface="Arial"/>
                <a:ea typeface="+mn-ea"/>
                <a:cs typeface="Arial"/>
              </a:rPr>
              <a:t> </a:t>
            </a:r>
            <a:r>
              <a:rPr lang="en-US" sz="648" spc="-48" dirty="0">
                <a:solidFill>
                  <a:prstClr val="black"/>
                </a:solidFill>
                <a:latin typeface="Arial"/>
                <a:cs typeface="Arial"/>
              </a:rPr>
              <a:t>Incorporation</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35" name="object 22">
            <a:extLst>
              <a:ext uri="{FF2B5EF4-FFF2-40B4-BE49-F238E27FC236}">
                <a16:creationId xmlns:a16="http://schemas.microsoft.com/office/drawing/2014/main" id="{7F565548-96F1-3E09-0999-57EE7837516D}"/>
              </a:ext>
            </a:extLst>
          </p:cNvPr>
          <p:cNvSpPr txBox="1"/>
          <p:nvPr/>
        </p:nvSpPr>
        <p:spPr>
          <a:xfrm>
            <a:off x="5056376" y="5417086"/>
            <a:ext cx="1821529" cy="303056"/>
          </a:xfrm>
          <a:prstGeom prst="rect">
            <a:avLst/>
          </a:prstGeom>
          <a:ln w="9525">
            <a:solidFill>
              <a:srgbClr val="000000"/>
            </a:solidFill>
          </a:ln>
        </p:spPr>
        <p:txBody>
          <a:bodyPr vert="horz" wrap="square" lIns="0" tIns="3897" rIns="0" bIns="0" rtlCol="0">
            <a:spAutoFit/>
          </a:bodyPr>
          <a:lstStyle/>
          <a:p>
            <a:pPr marL="0" marR="1732" lvl="0" indent="0" algn="ctr" defTabSz="623438" rtl="0" eaLnBrk="1" fontAlgn="auto" latinLnBrk="0" hangingPunct="1">
              <a:lnSpc>
                <a:spcPct val="100000"/>
              </a:lnSpc>
              <a:spcBef>
                <a:spcPts val="31"/>
              </a:spcBef>
              <a:buClrTx/>
              <a:buSzTx/>
              <a:buFontTx/>
              <a:buNone/>
              <a:tabLst/>
              <a:defRPr/>
            </a:pPr>
            <a:r>
              <a:rPr kumimoji="0" sz="648" b="0" i="0" u="none" strike="noStrike" kern="1200" cap="none" spc="7" normalizeH="0" baseline="0" noProof="0" dirty="0">
                <a:ln>
                  <a:noFill/>
                </a:ln>
                <a:solidFill>
                  <a:prstClr val="black"/>
                </a:solidFill>
                <a:effectLst/>
                <a:uLnTx/>
                <a:uFillTx/>
                <a:latin typeface="Arial"/>
                <a:ea typeface="+mn-ea"/>
                <a:cs typeface="Arial"/>
              </a:rPr>
              <a:t>Less than </a:t>
            </a:r>
            <a:r>
              <a:rPr kumimoji="0" lang="en-US" sz="648" b="0" i="0" u="none" strike="noStrike" kern="1200" cap="none" spc="7" normalizeH="0" baseline="0" noProof="0" dirty="0">
                <a:ln>
                  <a:noFill/>
                </a:ln>
                <a:solidFill>
                  <a:prstClr val="black"/>
                </a:solidFill>
                <a:effectLst/>
                <a:uLnTx/>
                <a:uFillTx/>
                <a:latin typeface="Arial"/>
                <a:ea typeface="+mn-ea"/>
                <a:cs typeface="Arial"/>
              </a:rPr>
              <a:t>M</a:t>
            </a:r>
            <a:r>
              <a:rPr kumimoji="0" sz="648" b="0" i="0" u="none" strike="noStrike" kern="1200" cap="none" spc="7" normalizeH="0" baseline="0" noProof="0" dirty="0">
                <a:ln>
                  <a:noFill/>
                </a:ln>
                <a:solidFill>
                  <a:prstClr val="black"/>
                </a:solidFill>
                <a:effectLst/>
                <a:uLnTx/>
                <a:uFillTx/>
                <a:latin typeface="Arial"/>
                <a:ea typeface="+mn-ea"/>
                <a:cs typeface="Arial"/>
              </a:rPr>
              <a:t>ajority </a:t>
            </a:r>
            <a:r>
              <a:rPr kumimoji="0" lang="en-US" sz="648" b="0" i="0" u="none" strike="noStrike" kern="1200" cap="none" spc="7" normalizeH="0" baseline="0" noProof="0" dirty="0">
                <a:ln>
                  <a:noFill/>
                </a:ln>
                <a:solidFill>
                  <a:prstClr val="black"/>
                </a:solidFill>
                <a:effectLst/>
                <a:uLnTx/>
                <a:uFillTx/>
                <a:latin typeface="Arial"/>
                <a:ea typeface="+mn-ea"/>
                <a:cs typeface="Arial"/>
              </a:rPr>
              <a:t>V</a:t>
            </a:r>
            <a:r>
              <a:rPr kumimoji="0" sz="648" b="0" i="0" u="none" strike="noStrike" kern="1200" cap="none" spc="7" normalizeH="0" baseline="0" noProof="0" dirty="0">
                <a:ln>
                  <a:noFill/>
                </a:ln>
                <a:solidFill>
                  <a:prstClr val="black"/>
                </a:solidFill>
                <a:effectLst/>
                <a:uLnTx/>
                <a:uFillTx/>
                <a:latin typeface="Arial"/>
                <a:ea typeface="+mn-ea"/>
                <a:cs typeface="Arial"/>
              </a:rPr>
              <a:t>oter</a:t>
            </a:r>
            <a:r>
              <a:rPr kumimoji="0" sz="648" b="0" i="0" u="none" strike="noStrike" kern="1200" cap="none" spc="51" normalizeH="0" baseline="0" noProof="0" dirty="0">
                <a:ln>
                  <a:noFill/>
                </a:ln>
                <a:solidFill>
                  <a:prstClr val="black"/>
                </a:solidFill>
                <a:effectLst/>
                <a:uLnTx/>
                <a:uFillTx/>
                <a:latin typeface="Arial"/>
                <a:ea typeface="+mn-ea"/>
                <a:cs typeface="Arial"/>
              </a:rPr>
              <a:t> </a:t>
            </a:r>
            <a:r>
              <a:rPr kumimoji="0" lang="en-US" sz="648" b="0" i="0" u="none" strike="noStrike" kern="1200" cap="none" spc="7" normalizeH="0" baseline="0" noProof="0" dirty="0">
                <a:ln>
                  <a:noFill/>
                </a:ln>
                <a:solidFill>
                  <a:prstClr val="black"/>
                </a:solidFill>
                <a:effectLst/>
                <a:uLnTx/>
                <a:uFillTx/>
                <a:latin typeface="Arial"/>
                <a:ea typeface="+mn-ea"/>
                <a:cs typeface="Arial"/>
              </a:rPr>
              <a:t>A</a:t>
            </a:r>
            <a:r>
              <a:rPr kumimoji="0" sz="648" b="0" i="0" u="none" strike="noStrike" kern="1200" cap="none" spc="7" normalizeH="0" baseline="0" noProof="0" dirty="0">
                <a:ln>
                  <a:noFill/>
                </a:ln>
                <a:solidFill>
                  <a:prstClr val="black"/>
                </a:solidFill>
                <a:effectLst/>
                <a:uLnTx/>
                <a:uFillTx/>
                <a:latin typeface="Arial"/>
                <a:ea typeface="+mn-ea"/>
                <a:cs typeface="Arial"/>
              </a:rPr>
              <a:t>pproval</a:t>
            </a:r>
            <a:endParaRPr kumimoji="0" sz="648" b="0" i="0" u="none" strike="noStrike" kern="1200" cap="none" spc="0" normalizeH="0" baseline="0" noProof="0" dirty="0">
              <a:ln>
                <a:noFill/>
              </a:ln>
              <a:solidFill>
                <a:prstClr val="black"/>
              </a:solidFill>
              <a:effectLst/>
              <a:uLnTx/>
              <a:uFillTx/>
              <a:latin typeface="Arial"/>
              <a:ea typeface="+mn-ea"/>
              <a:cs typeface="Arial"/>
            </a:endParaRPr>
          </a:p>
          <a:p>
            <a:pPr marL="0" marR="1732" lvl="0" indent="0" defTabSz="623438" rtl="0" eaLnBrk="1" fontAlgn="auto" latinLnBrk="0" hangingPunct="1">
              <a:lnSpc>
                <a:spcPct val="100000"/>
              </a:lnSpc>
              <a:spcBef>
                <a:spcPts val="17"/>
              </a:spcBef>
              <a:buClrTx/>
              <a:buSzTx/>
              <a:buFontTx/>
              <a:buNone/>
              <a:tabLst/>
              <a:defRPr/>
            </a:pPr>
            <a:r>
              <a:rPr kumimoji="0" lang="en-US" sz="648" b="0" i="0" u="none" strike="noStrike" kern="1200" cap="none" spc="3" normalizeH="0" baseline="0" noProof="0" dirty="0">
                <a:ln>
                  <a:noFill/>
                </a:ln>
                <a:solidFill>
                  <a:prstClr val="black"/>
                </a:solidFill>
                <a:effectLst/>
                <a:uLnTx/>
                <a:uFillTx/>
                <a:latin typeface="Arial"/>
                <a:ea typeface="+mn-ea"/>
                <a:cs typeface="Arial"/>
              </a:rPr>
              <a:t>  </a:t>
            </a:r>
            <a:r>
              <a:rPr kumimoji="0" sz="648" b="0" i="0" u="none" strike="noStrike" kern="1200" cap="none" spc="3" normalizeH="0" baseline="0" noProof="0" dirty="0">
                <a:ln>
                  <a:noFill/>
                </a:ln>
                <a:solidFill>
                  <a:prstClr val="black"/>
                </a:solidFill>
                <a:effectLst/>
                <a:uLnTx/>
                <a:uFillTx/>
                <a:latin typeface="Arial"/>
                <a:ea typeface="+mn-ea"/>
                <a:cs typeface="Arial"/>
              </a:rPr>
              <a:t>- </a:t>
            </a:r>
            <a:r>
              <a:rPr kumimoji="0" lang="en-US" sz="648" b="0" i="0" u="none" strike="noStrike" kern="1200" cap="none" spc="3" normalizeH="0" baseline="0" noProof="0" dirty="0">
                <a:ln>
                  <a:noFill/>
                </a:ln>
                <a:solidFill>
                  <a:prstClr val="black"/>
                </a:solidFill>
                <a:effectLst/>
                <a:uLnTx/>
                <a:uFillTx/>
                <a:latin typeface="Arial"/>
                <a:ea typeface="+mn-ea"/>
                <a:cs typeface="Arial"/>
              </a:rPr>
              <a:t>T</a:t>
            </a:r>
            <a:r>
              <a:rPr kumimoji="0" sz="648" b="0" i="0" u="none" strike="noStrike" kern="1200" cap="none" spc="7" normalizeH="0" baseline="0" noProof="0" dirty="0">
                <a:ln>
                  <a:noFill/>
                </a:ln>
                <a:solidFill>
                  <a:prstClr val="black"/>
                </a:solidFill>
                <a:effectLst/>
                <a:uLnTx/>
                <a:uFillTx/>
                <a:latin typeface="Arial"/>
                <a:ea typeface="+mn-ea"/>
                <a:cs typeface="Arial"/>
              </a:rPr>
              <a:t>erminate</a:t>
            </a:r>
            <a:r>
              <a:rPr kumimoji="0" sz="648" b="0" i="0" u="none" strike="noStrike" kern="1200" cap="none" spc="-31" normalizeH="0" baseline="0" noProof="0" dirty="0">
                <a:ln>
                  <a:noFill/>
                </a:ln>
                <a:solidFill>
                  <a:prstClr val="black"/>
                </a:solidFill>
                <a:effectLst/>
                <a:uLnTx/>
                <a:uFillTx/>
                <a:latin typeface="Arial"/>
                <a:ea typeface="+mn-ea"/>
                <a:cs typeface="Arial"/>
              </a:rPr>
              <a:t> </a:t>
            </a:r>
            <a:r>
              <a:rPr lang="en-US" sz="648" spc="7" dirty="0">
                <a:solidFill>
                  <a:prstClr val="black"/>
                </a:solidFill>
                <a:latin typeface="Arial"/>
                <a:cs typeface="Arial"/>
              </a:rPr>
              <a:t>Incorporation</a:t>
            </a:r>
          </a:p>
          <a:p>
            <a:pPr marL="0" marR="1732" lvl="0" indent="0" defTabSz="623438" rtl="0" eaLnBrk="1" fontAlgn="auto" latinLnBrk="0" hangingPunct="1">
              <a:lnSpc>
                <a:spcPct val="100000"/>
              </a:lnSpc>
              <a:spcBef>
                <a:spcPts val="17"/>
              </a:spcBef>
              <a:spcAft>
                <a:spcPts val="300"/>
              </a:spcAft>
              <a:buClrTx/>
              <a:buSzTx/>
              <a:buFontTx/>
              <a:buNone/>
              <a:tabLst/>
              <a:defRPr/>
            </a:pPr>
            <a:r>
              <a:rPr lang="en-US" sz="648" spc="7" dirty="0">
                <a:solidFill>
                  <a:prstClr val="black"/>
                </a:solidFill>
                <a:latin typeface="Arial"/>
                <a:cs typeface="Arial"/>
              </a:rPr>
              <a:t>  - 2 years to reapply unless waived by LAFCO </a:t>
            </a:r>
          </a:p>
        </p:txBody>
      </p:sp>
      <p:sp>
        <p:nvSpPr>
          <p:cNvPr id="36" name="object 26">
            <a:extLst>
              <a:ext uri="{FF2B5EF4-FFF2-40B4-BE49-F238E27FC236}">
                <a16:creationId xmlns:a16="http://schemas.microsoft.com/office/drawing/2014/main" id="{04B546EB-024C-BC9C-0950-D848001D9F4C}"/>
              </a:ext>
            </a:extLst>
          </p:cNvPr>
          <p:cNvSpPr/>
          <p:nvPr/>
        </p:nvSpPr>
        <p:spPr>
          <a:xfrm>
            <a:off x="2317216" y="4393176"/>
            <a:ext cx="2097979" cy="187047"/>
          </a:xfrm>
          <a:custGeom>
            <a:avLst/>
            <a:gdLst/>
            <a:ahLst/>
            <a:cxnLst/>
            <a:rect l="l" t="t" r="r" b="b"/>
            <a:pathLst>
              <a:path w="3344545" h="351154">
                <a:moveTo>
                  <a:pt x="0" y="350583"/>
                </a:moveTo>
                <a:lnTo>
                  <a:pt x="3344545" y="350583"/>
                </a:lnTo>
                <a:lnTo>
                  <a:pt x="3344545" y="0"/>
                </a:lnTo>
                <a:lnTo>
                  <a:pt x="0" y="0"/>
                </a:lnTo>
                <a:lnTo>
                  <a:pt x="0" y="350583"/>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27">
            <a:extLst>
              <a:ext uri="{FF2B5EF4-FFF2-40B4-BE49-F238E27FC236}">
                <a16:creationId xmlns:a16="http://schemas.microsoft.com/office/drawing/2014/main" id="{8DA307BE-CB19-041C-1DD6-D409B256D51F}"/>
              </a:ext>
            </a:extLst>
          </p:cNvPr>
          <p:cNvSpPr txBox="1"/>
          <p:nvPr/>
        </p:nvSpPr>
        <p:spPr>
          <a:xfrm>
            <a:off x="2317215" y="4442462"/>
            <a:ext cx="2097979" cy="97463"/>
          </a:xfrm>
          <a:prstGeom prst="rect">
            <a:avLst/>
          </a:prstGeom>
        </p:spPr>
        <p:txBody>
          <a:bodyPr vert="horz" wrap="square" lIns="0" tIns="0" rIns="0" bIns="0" rtlCol="0">
            <a:spAutoFit/>
          </a:bodyPr>
          <a:lstStyle/>
          <a:p>
            <a:pPr marL="99577" marR="3464" lvl="0" indent="-91351" algn="ctr" defTabSz="623438" rtl="0" eaLnBrk="1" fontAlgn="auto" latinLnBrk="0" hangingPunct="1">
              <a:lnSpc>
                <a:spcPct val="105100"/>
              </a:lnSpc>
              <a:spcBef>
                <a:spcPts val="0"/>
              </a:spcBef>
              <a:spcAft>
                <a:spcPts val="0"/>
              </a:spcAft>
              <a:buClrTx/>
              <a:buSzTx/>
              <a:buFontTx/>
              <a:buNone/>
              <a:tabLst/>
              <a:defRPr/>
            </a:pPr>
            <a:r>
              <a:rPr kumimoji="0" sz="648" b="0" i="0" u="none" strike="noStrike" kern="1200" cap="none" spc="7" normalizeH="0" baseline="0" noProof="0" dirty="0">
                <a:ln>
                  <a:noFill/>
                </a:ln>
                <a:solidFill>
                  <a:prstClr val="black"/>
                </a:solidFill>
                <a:effectLst/>
                <a:uLnTx/>
                <a:uFillTx/>
                <a:latin typeface="Arial"/>
                <a:ea typeface="+mn-ea"/>
                <a:cs typeface="Arial"/>
              </a:rPr>
              <a:t>Final </a:t>
            </a:r>
            <a:r>
              <a:rPr kumimoji="0" lang="en-US" sz="648" b="0" i="0" u="none" strike="noStrike" kern="1200" cap="none" spc="7" normalizeH="0" baseline="0" noProof="0" dirty="0">
                <a:ln>
                  <a:noFill/>
                </a:ln>
                <a:solidFill>
                  <a:prstClr val="black"/>
                </a:solidFill>
                <a:effectLst/>
                <a:uLnTx/>
                <a:uFillTx/>
                <a:latin typeface="Arial"/>
                <a:ea typeface="+mn-ea"/>
                <a:cs typeface="Arial"/>
              </a:rPr>
              <a:t>C</a:t>
            </a:r>
            <a:r>
              <a:rPr kumimoji="0" sz="648" b="0" i="0" u="none" strike="noStrike" kern="1200" cap="none" spc="7" normalizeH="0" baseline="0" noProof="0" dirty="0">
                <a:ln>
                  <a:noFill/>
                </a:ln>
                <a:solidFill>
                  <a:prstClr val="black"/>
                </a:solidFill>
                <a:effectLst/>
                <a:uLnTx/>
                <a:uFillTx/>
                <a:latin typeface="Arial"/>
                <a:ea typeface="+mn-ea"/>
                <a:cs typeface="Arial"/>
              </a:rPr>
              <a:t>onditions of</a:t>
            </a:r>
            <a:r>
              <a:rPr kumimoji="0" sz="648" b="0" i="0" u="none" strike="noStrike" kern="1200" cap="none" spc="-48" normalizeH="0" baseline="0" noProof="0" dirty="0">
                <a:ln>
                  <a:noFill/>
                </a:ln>
                <a:solidFill>
                  <a:prstClr val="black"/>
                </a:solidFill>
                <a:effectLst/>
                <a:uLnTx/>
                <a:uFillTx/>
                <a:latin typeface="Arial"/>
                <a:ea typeface="+mn-ea"/>
                <a:cs typeface="Arial"/>
              </a:rPr>
              <a:t> </a:t>
            </a:r>
            <a:r>
              <a:rPr kumimoji="0" lang="en-US" sz="648" b="0" i="0" u="none" strike="noStrike" kern="1200" cap="none" spc="7" normalizeH="0" baseline="0" noProof="0" dirty="0">
                <a:ln>
                  <a:noFill/>
                </a:ln>
                <a:solidFill>
                  <a:prstClr val="black"/>
                </a:solidFill>
                <a:effectLst/>
                <a:uLnTx/>
                <a:uFillTx/>
                <a:latin typeface="Arial"/>
                <a:ea typeface="+mn-ea"/>
                <a:cs typeface="Arial"/>
              </a:rPr>
              <a:t>A</a:t>
            </a:r>
            <a:r>
              <a:rPr kumimoji="0" sz="648" b="0" i="0" u="none" strike="noStrike" kern="1200" cap="none" spc="7" normalizeH="0" baseline="0" noProof="0" dirty="0">
                <a:ln>
                  <a:noFill/>
                </a:ln>
                <a:solidFill>
                  <a:prstClr val="black"/>
                </a:solidFill>
                <a:effectLst/>
                <a:uLnTx/>
                <a:uFillTx/>
                <a:latin typeface="Arial"/>
                <a:ea typeface="+mn-ea"/>
                <a:cs typeface="Arial"/>
              </a:rPr>
              <a:t>pproval</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40" name="object 31">
            <a:extLst>
              <a:ext uri="{FF2B5EF4-FFF2-40B4-BE49-F238E27FC236}">
                <a16:creationId xmlns:a16="http://schemas.microsoft.com/office/drawing/2014/main" id="{8A7F6239-2D04-9825-3554-46445226CF8E}"/>
              </a:ext>
            </a:extLst>
          </p:cNvPr>
          <p:cNvSpPr/>
          <p:nvPr/>
        </p:nvSpPr>
        <p:spPr>
          <a:xfrm>
            <a:off x="2225663" y="1378912"/>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a:extLst>
              <a:ext uri="{FF2B5EF4-FFF2-40B4-BE49-F238E27FC236}">
                <a16:creationId xmlns:a16="http://schemas.microsoft.com/office/drawing/2014/main" id="{36F76794-2F36-3F35-C794-ABB60D5B3EF0}"/>
              </a:ext>
            </a:extLst>
          </p:cNvPr>
          <p:cNvSpPr/>
          <p:nvPr/>
        </p:nvSpPr>
        <p:spPr>
          <a:xfrm>
            <a:off x="4966924" y="3755006"/>
            <a:ext cx="2070822" cy="184006"/>
          </a:xfrm>
          <a:custGeom>
            <a:avLst/>
            <a:gdLst/>
            <a:ahLst/>
            <a:cxnLst/>
            <a:rect l="l" t="t" r="r" b="b"/>
            <a:pathLst>
              <a:path w="3037204" h="269875">
                <a:moveTo>
                  <a:pt x="0" y="269659"/>
                </a:moveTo>
                <a:lnTo>
                  <a:pt x="3036951" y="269659"/>
                </a:lnTo>
                <a:lnTo>
                  <a:pt x="3036951" y="0"/>
                </a:lnTo>
                <a:lnTo>
                  <a:pt x="0" y="0"/>
                </a:lnTo>
                <a:lnTo>
                  <a:pt x="0" y="269659"/>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a:extLst>
              <a:ext uri="{FF2B5EF4-FFF2-40B4-BE49-F238E27FC236}">
                <a16:creationId xmlns:a16="http://schemas.microsoft.com/office/drawing/2014/main" id="{FA0D3D47-BA67-3708-84DC-7726E21B72E8}"/>
              </a:ext>
            </a:extLst>
          </p:cNvPr>
          <p:cNvSpPr txBox="1"/>
          <p:nvPr/>
        </p:nvSpPr>
        <p:spPr>
          <a:xfrm>
            <a:off x="5620078" y="3794518"/>
            <a:ext cx="771525" cy="99707"/>
          </a:xfrm>
          <a:prstGeom prst="rect">
            <a:avLst/>
          </a:prstGeom>
        </p:spPr>
        <p:txBody>
          <a:bodyPr vert="horz" wrap="square" lIns="0" tIns="0" rIns="0" bIns="0" rtlCol="0">
            <a:spAutoFit/>
          </a:bodyPr>
          <a:lstStyle/>
          <a:p>
            <a:pPr marL="8659" marR="0" lvl="0" indent="0" algn="l" defTabSz="623438" rtl="0" eaLnBrk="1" fontAlgn="auto" latinLnBrk="0" hangingPunct="1">
              <a:lnSpc>
                <a:spcPct val="100000"/>
              </a:lnSpc>
              <a:spcBef>
                <a:spcPts val="0"/>
              </a:spcBef>
              <a:spcAft>
                <a:spcPts val="0"/>
              </a:spcAft>
              <a:buClrTx/>
              <a:buSzTx/>
              <a:buFontTx/>
              <a:buNone/>
              <a:tabLst/>
              <a:defRPr/>
            </a:pPr>
            <a:r>
              <a:rPr kumimoji="0" sz="648" b="0" i="0" u="none" strike="noStrike" kern="1200" cap="none" spc="10" normalizeH="0" baseline="0" noProof="0" dirty="0">
                <a:ln>
                  <a:noFill/>
                </a:ln>
                <a:solidFill>
                  <a:prstClr val="black"/>
                </a:solidFill>
                <a:effectLst/>
                <a:uLnTx/>
                <a:uFillTx/>
                <a:latin typeface="Arial"/>
                <a:ea typeface="+mn-ea"/>
                <a:cs typeface="Arial"/>
              </a:rPr>
              <a:t>LAFCO</a:t>
            </a:r>
            <a:r>
              <a:rPr kumimoji="0" sz="648" b="0" i="0" u="none" strike="noStrike" kern="1200" cap="none" spc="-10" normalizeH="0" baseline="0" noProof="0" dirty="0">
                <a:ln>
                  <a:noFill/>
                </a:ln>
                <a:solidFill>
                  <a:prstClr val="black"/>
                </a:solidFill>
                <a:effectLst/>
                <a:uLnTx/>
                <a:uFillTx/>
                <a:latin typeface="Arial"/>
                <a:ea typeface="+mn-ea"/>
                <a:cs typeface="Arial"/>
              </a:rPr>
              <a:t> </a:t>
            </a:r>
            <a:r>
              <a:rPr kumimoji="0" sz="648" b="1" i="0" u="none" strike="noStrike" kern="1200" cap="none" spc="-20" normalizeH="0" baseline="0" noProof="0" dirty="0">
                <a:ln>
                  <a:noFill/>
                </a:ln>
                <a:solidFill>
                  <a:prstClr val="black"/>
                </a:solidFill>
                <a:effectLst/>
                <a:uLnTx/>
                <a:uFillTx/>
                <a:latin typeface="Arial"/>
                <a:ea typeface="+mn-ea"/>
                <a:cs typeface="Arial"/>
              </a:rPr>
              <a:t>Disapproval</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45" name="object 53">
            <a:extLst>
              <a:ext uri="{FF2B5EF4-FFF2-40B4-BE49-F238E27FC236}">
                <a16:creationId xmlns:a16="http://schemas.microsoft.com/office/drawing/2014/main" id="{54E6C44C-A0A2-8AFD-A772-4107952AC808}"/>
              </a:ext>
            </a:extLst>
          </p:cNvPr>
          <p:cNvSpPr txBox="1"/>
          <p:nvPr/>
        </p:nvSpPr>
        <p:spPr>
          <a:xfrm>
            <a:off x="3467479" y="4673215"/>
            <a:ext cx="2190371" cy="505075"/>
          </a:xfrm>
          <a:prstGeom prst="rect">
            <a:avLst/>
          </a:prstGeom>
        </p:spPr>
        <p:txBody>
          <a:bodyPr vert="horz" wrap="square" lIns="0" tIns="0" rIns="0" bIns="0" rtlCol="0">
            <a:spAutoFit/>
          </a:bodyPr>
          <a:lstStyle/>
          <a:p>
            <a:pPr marL="0" marR="0" lvl="0" indent="0" defTabSz="623438" rtl="0" eaLnBrk="1" fontAlgn="auto" latinLnBrk="0" hangingPunct="1">
              <a:lnSpc>
                <a:spcPct val="100000"/>
              </a:lnSpc>
              <a:spcBef>
                <a:spcPts val="0"/>
              </a:spcBef>
              <a:spcAft>
                <a:spcPts val="0"/>
              </a:spcAft>
              <a:buClrTx/>
              <a:buSzTx/>
              <a:buFontTx/>
              <a:buNone/>
              <a:tabLst/>
              <a:defRPr/>
            </a:pPr>
            <a:r>
              <a:rPr lang="en-US" sz="682" b="1" spc="-34" dirty="0">
                <a:solidFill>
                  <a:prstClr val="black"/>
                </a:solidFill>
                <a:latin typeface="Arial"/>
                <a:cs typeface="Arial"/>
              </a:rPr>
              <a:t>Election</a:t>
            </a:r>
          </a:p>
          <a:p>
            <a:pPr marR="0" lvl="0" defTabSz="623438" rtl="0" eaLnBrk="1" fontAlgn="auto" latinLnBrk="0" hangingPunct="1">
              <a:lnSpc>
                <a:spcPct val="100000"/>
              </a:lnSpc>
              <a:spcBef>
                <a:spcPts val="0"/>
              </a:spcBef>
              <a:spcAft>
                <a:spcPts val="0"/>
              </a:spcAft>
              <a:buClrTx/>
              <a:buSzTx/>
              <a:tabLst/>
              <a:defRPr/>
            </a:pPr>
            <a:r>
              <a:rPr lang="en-US" sz="650" spc="-34" dirty="0">
                <a:solidFill>
                  <a:prstClr val="black"/>
                </a:solidFill>
                <a:latin typeface="Arial"/>
                <a:cs typeface="Arial"/>
              </a:rPr>
              <a:t>-  Incorporation placed on next general election ballot</a:t>
            </a:r>
          </a:p>
          <a:p>
            <a:pPr marR="0" lvl="0" defTabSz="623438" rtl="0" eaLnBrk="1" fontAlgn="auto" latinLnBrk="0" hangingPunct="1">
              <a:lnSpc>
                <a:spcPct val="100000"/>
              </a:lnSpc>
              <a:spcBef>
                <a:spcPts val="0"/>
              </a:spcBef>
              <a:spcAft>
                <a:spcPts val="0"/>
              </a:spcAft>
              <a:buClrTx/>
              <a:buSzTx/>
              <a:tabLst/>
              <a:defRPr/>
            </a:pPr>
            <a:r>
              <a:rPr lang="en-US" sz="650" spc="-34" dirty="0">
                <a:solidFill>
                  <a:prstClr val="black"/>
                </a:solidFill>
                <a:latin typeface="Arial"/>
                <a:cs typeface="Arial"/>
              </a:rPr>
              <a:t>-  LAFCO prepares impartial analysis for ballot</a:t>
            </a:r>
          </a:p>
          <a:p>
            <a:pPr marR="0" lvl="0" defTabSz="623438" rtl="0" eaLnBrk="1" fontAlgn="auto" latinLnBrk="0" hangingPunct="1">
              <a:lnSpc>
                <a:spcPct val="100000"/>
              </a:lnSpc>
              <a:spcBef>
                <a:spcPts val="0"/>
              </a:spcBef>
              <a:spcAft>
                <a:spcPts val="0"/>
              </a:spcAft>
              <a:buClrTx/>
              <a:buSzTx/>
              <a:tabLst/>
              <a:defRPr/>
            </a:pPr>
            <a:r>
              <a:rPr lang="en-US" sz="650" spc="-34" dirty="0">
                <a:solidFill>
                  <a:prstClr val="black"/>
                </a:solidFill>
                <a:latin typeface="Arial"/>
                <a:cs typeface="Arial"/>
              </a:rPr>
              <a:t>-  Registered voters within proposed incorporation boundaries vote</a:t>
            </a:r>
          </a:p>
          <a:p>
            <a:pPr marR="0" lvl="0" defTabSz="623438" rtl="0" eaLnBrk="1" fontAlgn="auto" latinLnBrk="0" hangingPunct="1">
              <a:lnSpc>
                <a:spcPct val="100000"/>
              </a:lnSpc>
              <a:spcBef>
                <a:spcPts val="0"/>
              </a:spcBef>
              <a:spcAft>
                <a:spcPts val="0"/>
              </a:spcAft>
              <a:buClrTx/>
              <a:buSzTx/>
              <a:tabLst/>
              <a:defRPr/>
            </a:pPr>
            <a:r>
              <a:rPr lang="en-US" sz="650" spc="-34" dirty="0">
                <a:solidFill>
                  <a:prstClr val="black"/>
                </a:solidFill>
                <a:latin typeface="Arial"/>
                <a:cs typeface="Arial"/>
              </a:rPr>
              <a:t>-  Election results certified</a:t>
            </a:r>
            <a:endParaRPr kumimoji="0" sz="682" b="0" i="0" u="none" strike="noStrike" kern="1200" cap="none" spc="0" normalizeH="0" baseline="0" noProof="0" dirty="0">
              <a:ln>
                <a:noFill/>
              </a:ln>
              <a:solidFill>
                <a:prstClr val="black"/>
              </a:solidFill>
              <a:effectLst/>
              <a:uLnTx/>
              <a:uFillTx/>
              <a:latin typeface="Arial"/>
              <a:ea typeface="+mn-ea"/>
              <a:cs typeface="Arial"/>
            </a:endParaRPr>
          </a:p>
        </p:txBody>
      </p:sp>
      <p:sp>
        <p:nvSpPr>
          <p:cNvPr id="50" name="object 71">
            <a:extLst>
              <a:ext uri="{FF2B5EF4-FFF2-40B4-BE49-F238E27FC236}">
                <a16:creationId xmlns:a16="http://schemas.microsoft.com/office/drawing/2014/main" id="{2DD74786-9CF0-1871-282A-22F8AB8B8F65}"/>
              </a:ext>
            </a:extLst>
          </p:cNvPr>
          <p:cNvSpPr/>
          <p:nvPr/>
        </p:nvSpPr>
        <p:spPr>
          <a:xfrm>
            <a:off x="2675702" y="5425622"/>
            <a:ext cx="1423987" cy="303056"/>
          </a:xfrm>
          <a:custGeom>
            <a:avLst/>
            <a:gdLst/>
            <a:ahLst/>
            <a:cxnLst/>
            <a:rect l="l" t="t" r="r" b="b"/>
            <a:pathLst>
              <a:path w="2088514" h="353059">
                <a:moveTo>
                  <a:pt x="0" y="352501"/>
                </a:moveTo>
                <a:lnTo>
                  <a:pt x="2088321" y="352501"/>
                </a:lnTo>
                <a:lnTo>
                  <a:pt x="2088321" y="0"/>
                </a:lnTo>
                <a:lnTo>
                  <a:pt x="0" y="0"/>
                </a:lnTo>
                <a:lnTo>
                  <a:pt x="0" y="352501"/>
                </a:lnTo>
                <a:close/>
              </a:path>
            </a:pathLst>
          </a:custGeom>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4">
            <a:extLst>
              <a:ext uri="{FF2B5EF4-FFF2-40B4-BE49-F238E27FC236}">
                <a16:creationId xmlns:a16="http://schemas.microsoft.com/office/drawing/2014/main" id="{F83BF013-04CA-B7A8-6E96-00F363C2D4B3}"/>
              </a:ext>
            </a:extLst>
          </p:cNvPr>
          <p:cNvSpPr txBox="1"/>
          <p:nvPr/>
        </p:nvSpPr>
        <p:spPr>
          <a:xfrm>
            <a:off x="2540660" y="603836"/>
            <a:ext cx="4337246" cy="229142"/>
          </a:xfrm>
          <a:prstGeom prst="rect">
            <a:avLst/>
          </a:prstGeom>
          <a:ln w="9525">
            <a:solidFill>
              <a:srgbClr val="000000"/>
            </a:solidFill>
          </a:ln>
        </p:spPr>
        <p:txBody>
          <a:bodyPr vert="horz" wrap="square" lIns="0" tIns="29441" rIns="0" bIns="0" rtlCol="0">
            <a:spAutoFit/>
          </a:bodyPr>
          <a:lstStyle/>
          <a:p>
            <a:pPr marL="615212" marR="3464" lvl="0" indent="-606985" algn="ctr" defTabSz="623438" rtl="0" eaLnBrk="1" fontAlgn="auto" latinLnBrk="0" hangingPunct="1">
              <a:buClrTx/>
              <a:buSzTx/>
              <a:buFontTx/>
              <a:buNone/>
              <a:tabLst/>
              <a:defRPr/>
            </a:pPr>
            <a:r>
              <a:rPr kumimoji="0" lang="en-US" sz="648" b="1" i="0" u="none" strike="noStrike" kern="1200" cap="none" spc="3" normalizeH="0" baseline="0" noProof="0" dirty="0">
                <a:ln>
                  <a:noFill/>
                </a:ln>
                <a:solidFill>
                  <a:prstClr val="black"/>
                </a:solidFill>
                <a:effectLst/>
                <a:uLnTx/>
                <a:uFillTx/>
                <a:latin typeface="Arial"/>
                <a:ea typeface="+mn-ea"/>
                <a:cs typeface="Arial"/>
              </a:rPr>
              <a:t>Pre-LAFCO Application: </a:t>
            </a:r>
          </a:p>
          <a:p>
            <a:pPr marL="615212" marR="3464" lvl="0" indent="-606985" algn="ctr" defTabSz="623438" rtl="0" eaLnBrk="1" fontAlgn="auto" latinLnBrk="0" hangingPunct="1">
              <a:buClrTx/>
              <a:buSzTx/>
              <a:buFontTx/>
              <a:buNone/>
              <a:tabLst/>
              <a:defRPr/>
            </a:pPr>
            <a:r>
              <a:rPr kumimoji="0" lang="en-US" sz="648" b="0" i="0" u="none" strike="noStrike" kern="1200" cap="none" spc="3" normalizeH="0" baseline="0" noProof="0" dirty="0">
                <a:ln>
                  <a:noFill/>
                </a:ln>
                <a:solidFill>
                  <a:prstClr val="black"/>
                </a:solidFill>
                <a:effectLst/>
                <a:uLnTx/>
                <a:uFillTx/>
                <a:latin typeface="Arial"/>
                <a:ea typeface="+mn-ea"/>
                <a:cs typeface="Arial"/>
              </a:rPr>
              <a:t>Preliminary Fiscal Analysis, Roles, Initiation (Registered Voters, Landowners, Affected Agency)</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p:txBody>
      </p:sp>
      <p:cxnSp>
        <p:nvCxnSpPr>
          <p:cNvPr id="57" name="Straight Arrow Connector 56">
            <a:extLst>
              <a:ext uri="{FF2B5EF4-FFF2-40B4-BE49-F238E27FC236}">
                <a16:creationId xmlns:a16="http://schemas.microsoft.com/office/drawing/2014/main" id="{B9447A35-DA74-F02C-1512-4E00A2A75809}"/>
              </a:ext>
            </a:extLst>
          </p:cNvPr>
          <p:cNvCxnSpPr>
            <a:cxnSpLocks/>
          </p:cNvCxnSpPr>
          <p:nvPr/>
        </p:nvCxnSpPr>
        <p:spPr>
          <a:xfrm>
            <a:off x="5972295" y="3944279"/>
            <a:ext cx="432" cy="13916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58731F-CC1B-ABF3-02B3-F62127F93942}"/>
              </a:ext>
            </a:extLst>
          </p:cNvPr>
          <p:cNvCxnSpPr>
            <a:cxnSpLocks/>
          </p:cNvCxnSpPr>
          <p:nvPr/>
        </p:nvCxnSpPr>
        <p:spPr>
          <a:xfrm flipH="1">
            <a:off x="3380507" y="5256965"/>
            <a:ext cx="816" cy="1337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8B4BF204-A6DB-A973-9667-12BAA6E6CA1E}"/>
              </a:ext>
            </a:extLst>
          </p:cNvPr>
          <p:cNvSpPr txBox="1"/>
          <p:nvPr/>
        </p:nvSpPr>
        <p:spPr>
          <a:xfrm>
            <a:off x="418283" y="542013"/>
            <a:ext cx="1638245"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Pre-LAFCO Application:</a:t>
            </a:r>
          </a:p>
        </p:txBody>
      </p:sp>
      <p:sp>
        <p:nvSpPr>
          <p:cNvPr id="111" name="TextBox 110">
            <a:extLst>
              <a:ext uri="{FF2B5EF4-FFF2-40B4-BE49-F238E27FC236}">
                <a16:creationId xmlns:a16="http://schemas.microsoft.com/office/drawing/2014/main" id="{902803EE-996A-A409-20B7-A29695F6E878}"/>
              </a:ext>
            </a:extLst>
          </p:cNvPr>
          <p:cNvSpPr txBox="1"/>
          <p:nvPr/>
        </p:nvSpPr>
        <p:spPr>
          <a:xfrm>
            <a:off x="-106934" y="1267308"/>
            <a:ext cx="2161230"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Arial" panose="020B0604020202020204" pitchFamily="34" charset="0"/>
                <a:cs typeface="Arial" panose="020B0604020202020204" pitchFamily="34" charset="0"/>
              </a:rPr>
              <a:t>Full Application Requirements</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2" name="TextBox 111">
            <a:extLst>
              <a:ext uri="{FF2B5EF4-FFF2-40B4-BE49-F238E27FC236}">
                <a16:creationId xmlns:a16="http://schemas.microsoft.com/office/drawing/2014/main" id="{6A088DC4-61FA-18C1-4985-03D65B527DEB}"/>
              </a:ext>
            </a:extLst>
          </p:cNvPr>
          <p:cNvSpPr txBox="1"/>
          <p:nvPr/>
        </p:nvSpPr>
        <p:spPr>
          <a:xfrm>
            <a:off x="270966" y="2481713"/>
            <a:ext cx="1786815"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Notice &amp; LAFCO Hearing:</a:t>
            </a:r>
          </a:p>
        </p:txBody>
      </p:sp>
      <p:sp>
        <p:nvSpPr>
          <p:cNvPr id="113" name="TextBox 112">
            <a:extLst>
              <a:ext uri="{FF2B5EF4-FFF2-40B4-BE49-F238E27FC236}">
                <a16:creationId xmlns:a16="http://schemas.microsoft.com/office/drawing/2014/main" id="{2952DB3A-AFE0-332B-E8E6-4EDA34C1AD92}"/>
              </a:ext>
            </a:extLst>
          </p:cNvPr>
          <p:cNvSpPr txBox="1"/>
          <p:nvPr/>
        </p:nvSpPr>
        <p:spPr>
          <a:xfrm>
            <a:off x="419615" y="4576583"/>
            <a:ext cx="1638245"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Election:</a:t>
            </a:r>
          </a:p>
        </p:txBody>
      </p:sp>
      <p:sp>
        <p:nvSpPr>
          <p:cNvPr id="2" name="object 31">
            <a:extLst>
              <a:ext uri="{FF2B5EF4-FFF2-40B4-BE49-F238E27FC236}">
                <a16:creationId xmlns:a16="http://schemas.microsoft.com/office/drawing/2014/main" id="{5D881504-ACCA-AF9F-83BE-5B15320EF5CB}"/>
              </a:ext>
            </a:extLst>
          </p:cNvPr>
          <p:cNvSpPr/>
          <p:nvPr/>
        </p:nvSpPr>
        <p:spPr>
          <a:xfrm>
            <a:off x="3467479" y="1368767"/>
            <a:ext cx="1108050"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1">
            <a:extLst>
              <a:ext uri="{FF2B5EF4-FFF2-40B4-BE49-F238E27FC236}">
                <a16:creationId xmlns:a16="http://schemas.microsoft.com/office/drawing/2014/main" id="{165A5FE0-5936-0CA6-BE34-6D6713AB5AF8}"/>
              </a:ext>
            </a:extLst>
          </p:cNvPr>
          <p:cNvSpPr/>
          <p:nvPr/>
        </p:nvSpPr>
        <p:spPr>
          <a:xfrm>
            <a:off x="4793534" y="1389775"/>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31">
            <a:extLst>
              <a:ext uri="{FF2B5EF4-FFF2-40B4-BE49-F238E27FC236}">
                <a16:creationId xmlns:a16="http://schemas.microsoft.com/office/drawing/2014/main" id="{7CD7A669-C914-8746-6DDE-A14DFAEB7DAC}"/>
              </a:ext>
            </a:extLst>
          </p:cNvPr>
          <p:cNvSpPr/>
          <p:nvPr/>
        </p:nvSpPr>
        <p:spPr>
          <a:xfrm>
            <a:off x="6065512" y="1392885"/>
            <a:ext cx="1009559" cy="448107"/>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66">
            <a:extLst>
              <a:ext uri="{FF2B5EF4-FFF2-40B4-BE49-F238E27FC236}">
                <a16:creationId xmlns:a16="http://schemas.microsoft.com/office/drawing/2014/main" id="{A00D81F3-1FB2-47F2-6521-A46CEF84F4CC}"/>
              </a:ext>
            </a:extLst>
          </p:cNvPr>
          <p:cNvSpPr txBox="1"/>
          <p:nvPr/>
        </p:nvSpPr>
        <p:spPr>
          <a:xfrm>
            <a:off x="2282030" y="1409194"/>
            <a:ext cx="1009559" cy="764184"/>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Comprehensive Fiscal Analysis</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t>
            </a:r>
            <a:r>
              <a:rPr kumimoji="0" lang="en-US" sz="648" b="0" i="0" u="none" strike="noStrike" kern="1200" cap="none" spc="7" normalizeH="0" baseline="0" noProof="0" dirty="0" err="1">
                <a:ln>
                  <a:noFill/>
                </a:ln>
                <a:solidFill>
                  <a:prstClr val="black"/>
                </a:solidFill>
                <a:effectLst/>
                <a:uLnTx/>
                <a:uFillTx/>
                <a:latin typeface="Arial"/>
                <a:ea typeface="+mn-ea"/>
                <a:cs typeface="Arial"/>
              </a:rPr>
              <a:t>req’d</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Potential State Controller review </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71" name="object 66">
            <a:extLst>
              <a:ext uri="{FF2B5EF4-FFF2-40B4-BE49-F238E27FC236}">
                <a16:creationId xmlns:a16="http://schemas.microsoft.com/office/drawing/2014/main" id="{33434A57-4F7B-F5B3-77C0-0C2D61338C85}"/>
              </a:ext>
            </a:extLst>
          </p:cNvPr>
          <p:cNvSpPr txBox="1"/>
          <p:nvPr/>
        </p:nvSpPr>
        <p:spPr>
          <a:xfrm>
            <a:off x="3534165" y="1411749"/>
            <a:ext cx="1009559" cy="863891"/>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Revenue Neutrality</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County Auditor determines property tax ratio </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Proponents meet with County to negotiate</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Revenue Neutrality Agreement finalized</a:t>
            </a:r>
          </a:p>
        </p:txBody>
      </p:sp>
      <p:sp>
        <p:nvSpPr>
          <p:cNvPr id="72" name="object 66">
            <a:extLst>
              <a:ext uri="{FF2B5EF4-FFF2-40B4-BE49-F238E27FC236}">
                <a16:creationId xmlns:a16="http://schemas.microsoft.com/office/drawing/2014/main" id="{BAB3AA18-AB99-47F0-690F-2A128343C5D6}"/>
              </a:ext>
            </a:extLst>
          </p:cNvPr>
          <p:cNvSpPr txBox="1"/>
          <p:nvPr/>
        </p:nvSpPr>
        <p:spPr>
          <a:xfrm>
            <a:off x="4847518" y="1420893"/>
            <a:ext cx="1009559" cy="759182"/>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CEQA Review</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lang="en-US" sz="648" spc="7" dirty="0">
                <a:solidFill>
                  <a:prstClr val="black"/>
                </a:solidFill>
                <a:latin typeface="Arial"/>
                <a:cs typeface="Arial"/>
              </a:rPr>
              <a:t>Initial Study – EIR likely</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&amp; comment </a:t>
            </a:r>
            <a:r>
              <a:rPr lang="en-US" sz="648" spc="7" dirty="0">
                <a:solidFill>
                  <a:prstClr val="black"/>
                </a:solidFill>
                <a:latin typeface="Arial"/>
                <a:cs typeface="Arial"/>
              </a:rPr>
              <a:t>period </a:t>
            </a:r>
            <a:r>
              <a:rPr kumimoji="0" lang="en-US" sz="648" b="0" i="0" u="none" strike="noStrike" kern="1200" cap="none" spc="7" normalizeH="0" baseline="0" noProof="0" dirty="0">
                <a:ln>
                  <a:noFill/>
                </a:ln>
                <a:solidFill>
                  <a:prstClr val="black"/>
                </a:solidFill>
                <a:effectLst/>
                <a:uLnTx/>
                <a:uFillTx/>
                <a:latin typeface="Arial"/>
                <a:ea typeface="+mn-ea"/>
                <a:cs typeface="Arial"/>
              </a:rPr>
              <a:t>for draft &amp; final</a:t>
            </a:r>
          </a:p>
        </p:txBody>
      </p:sp>
      <p:sp>
        <p:nvSpPr>
          <p:cNvPr id="73" name="object 66">
            <a:extLst>
              <a:ext uri="{FF2B5EF4-FFF2-40B4-BE49-F238E27FC236}">
                <a16:creationId xmlns:a16="http://schemas.microsoft.com/office/drawing/2014/main" id="{004D45F3-50E3-F4EA-5D8E-FD31C38472CA}"/>
              </a:ext>
            </a:extLst>
          </p:cNvPr>
          <p:cNvSpPr txBox="1"/>
          <p:nvPr/>
        </p:nvSpPr>
        <p:spPr>
          <a:xfrm>
            <a:off x="6100159" y="1409529"/>
            <a:ext cx="1009559" cy="319703"/>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Service Plan</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30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proponent or consultant</a:t>
            </a:r>
          </a:p>
        </p:txBody>
      </p:sp>
      <p:sp>
        <p:nvSpPr>
          <p:cNvPr id="78" name="object 26">
            <a:extLst>
              <a:ext uri="{FF2B5EF4-FFF2-40B4-BE49-F238E27FC236}">
                <a16:creationId xmlns:a16="http://schemas.microsoft.com/office/drawing/2014/main" id="{1A84BE3C-B80A-DEA3-23C5-A58ED3C07FDE}"/>
              </a:ext>
            </a:extLst>
          </p:cNvPr>
          <p:cNvSpPr/>
          <p:nvPr/>
        </p:nvSpPr>
        <p:spPr>
          <a:xfrm>
            <a:off x="4572000" y="5936684"/>
            <a:ext cx="2305905" cy="568169"/>
          </a:xfrm>
          <a:custGeom>
            <a:avLst/>
            <a:gdLst/>
            <a:ahLst/>
            <a:cxnLst/>
            <a:rect l="l" t="t" r="r" b="b"/>
            <a:pathLst>
              <a:path w="3344545" h="351154">
                <a:moveTo>
                  <a:pt x="0" y="350583"/>
                </a:moveTo>
                <a:lnTo>
                  <a:pt x="3344545" y="350583"/>
                </a:lnTo>
                <a:lnTo>
                  <a:pt x="3344545" y="0"/>
                </a:lnTo>
                <a:lnTo>
                  <a:pt x="0" y="0"/>
                </a:lnTo>
                <a:lnTo>
                  <a:pt x="0" y="350583"/>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27">
            <a:extLst>
              <a:ext uri="{FF2B5EF4-FFF2-40B4-BE49-F238E27FC236}">
                <a16:creationId xmlns:a16="http://schemas.microsoft.com/office/drawing/2014/main" id="{BCEDD68D-95D5-6B54-17FA-3AD8D11B6E8D}"/>
              </a:ext>
            </a:extLst>
          </p:cNvPr>
          <p:cNvSpPr txBox="1"/>
          <p:nvPr/>
        </p:nvSpPr>
        <p:spPr>
          <a:xfrm>
            <a:off x="4657279" y="5967862"/>
            <a:ext cx="2209867" cy="516295"/>
          </a:xfrm>
          <a:prstGeom prst="rect">
            <a:avLst/>
          </a:prstGeom>
        </p:spPr>
        <p:txBody>
          <a:bodyPr vert="horz" wrap="square" lIns="0" tIns="0" rIns="0" bIns="0" rtlCol="0">
            <a:spAutoFit/>
          </a:bodyPr>
          <a:lstStyle/>
          <a:p>
            <a:pPr marL="99577" marR="3464" lvl="0" indent="-91351" defTabSz="623438" rtl="0" eaLnBrk="1" fontAlgn="auto" latinLnBrk="0" hangingPunct="1">
              <a:lnSpc>
                <a:spcPct val="1051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Transition Year</a:t>
            </a:r>
            <a:endParaRPr kumimoji="0" lang="en-US" sz="648" i="0" u="none" strike="noStrike" kern="1200" cap="none" spc="7" normalizeH="0" baseline="0" noProof="0" dirty="0">
              <a:ln>
                <a:noFill/>
              </a:ln>
              <a:solidFill>
                <a:prstClr val="black"/>
              </a:solidFill>
              <a:effectLst/>
              <a:uLnTx/>
              <a:uFillTx/>
              <a:latin typeface="Arial"/>
              <a:ea typeface="+mn-ea"/>
              <a:cs typeface="Arial"/>
            </a:endParaRPr>
          </a:p>
          <a:p>
            <a:pPr marL="115888" marR="3464" lvl="0" indent="-107950" defTabSz="623438" rtl="0" eaLnBrk="1" fontAlgn="auto" latinLnBrk="0" hangingPunct="1">
              <a:lnSpc>
                <a:spcPct val="105100"/>
              </a:lnSpc>
              <a:spcBef>
                <a:spcPts val="0"/>
              </a:spcBef>
              <a:spcAft>
                <a:spcPts val="0"/>
              </a:spcAft>
              <a:buClrTx/>
              <a:buSzTx/>
              <a:buFontTx/>
              <a:buChar char="-"/>
              <a:tabLst/>
              <a:defRPr/>
            </a:pPr>
            <a:r>
              <a:rPr lang="en-US" sz="648" spc="7" dirty="0">
                <a:solidFill>
                  <a:prstClr val="black"/>
                </a:solidFill>
                <a:latin typeface="Arial"/>
                <a:cs typeface="Arial"/>
              </a:rPr>
              <a:t>County to continue providing services for 1 year </a:t>
            </a:r>
          </a:p>
          <a:p>
            <a:pPr marL="115888" marR="3464" lvl="0" indent="-107950" defTabSz="623438" rtl="0" eaLnBrk="1" fontAlgn="auto" latinLnBrk="0" hangingPunct="1">
              <a:lnSpc>
                <a:spcPct val="105100"/>
              </a:lnSpc>
              <a:spcBef>
                <a:spcPts val="0"/>
              </a:spcBef>
              <a:spcAft>
                <a:spcPts val="0"/>
              </a:spcAft>
              <a:buClrTx/>
              <a:buSzTx/>
              <a:buFontTx/>
              <a:buChar char="-"/>
              <a:tabLst/>
              <a:defRPr/>
            </a:pPr>
            <a:r>
              <a:rPr lang="en-US" sz="648" spc="7" dirty="0">
                <a:solidFill>
                  <a:prstClr val="black"/>
                </a:solidFill>
                <a:latin typeface="Arial"/>
                <a:cs typeface="Arial"/>
              </a:rPr>
              <a:t>City reimbursement (present or future)</a:t>
            </a:r>
          </a:p>
          <a:p>
            <a:pPr marL="115888" marR="3464" lvl="0" indent="-107950" defTabSz="623438" rtl="0" eaLnBrk="1" fontAlgn="auto" latinLnBrk="0" hangingPunct="1">
              <a:lnSpc>
                <a:spcPct val="105100"/>
              </a:lnSpc>
              <a:spcBef>
                <a:spcPts val="0"/>
              </a:spcBef>
              <a:spcAft>
                <a:spcPts val="0"/>
              </a:spcAft>
              <a:buClrTx/>
              <a:buSzTx/>
              <a:buFontTx/>
              <a:buChar char="-"/>
              <a:tabLst/>
              <a:defRPr/>
            </a:pPr>
            <a:r>
              <a:rPr lang="en-US" sz="648" spc="7" dirty="0">
                <a:solidFill>
                  <a:prstClr val="black"/>
                </a:solidFill>
                <a:latin typeface="Arial"/>
                <a:cs typeface="Arial"/>
              </a:rPr>
              <a:t>City SOI to be determined within 1 year, if not done during incorporation process</a:t>
            </a:r>
            <a:endParaRPr kumimoji="0" sz="648" i="0" u="none" strike="noStrike" kern="1200" cap="none" spc="0" normalizeH="0" baseline="0" noProof="0" dirty="0">
              <a:ln>
                <a:noFill/>
              </a:ln>
              <a:solidFill>
                <a:prstClr val="black"/>
              </a:solidFill>
              <a:effectLst/>
              <a:uLnTx/>
              <a:uFillTx/>
              <a:latin typeface="Arial"/>
              <a:ea typeface="+mn-ea"/>
              <a:cs typeface="Arial"/>
            </a:endParaRPr>
          </a:p>
        </p:txBody>
      </p:sp>
      <p:sp>
        <p:nvSpPr>
          <p:cNvPr id="80" name="TextBox 79">
            <a:extLst>
              <a:ext uri="{FF2B5EF4-FFF2-40B4-BE49-F238E27FC236}">
                <a16:creationId xmlns:a16="http://schemas.microsoft.com/office/drawing/2014/main" id="{5347C08A-EDED-1CD0-C432-7C6577BED7B4}"/>
              </a:ext>
            </a:extLst>
          </p:cNvPr>
          <p:cNvSpPr txBox="1"/>
          <p:nvPr/>
        </p:nvSpPr>
        <p:spPr>
          <a:xfrm>
            <a:off x="419536" y="5836354"/>
            <a:ext cx="1638245"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Post-Incorporation:</a:t>
            </a:r>
          </a:p>
        </p:txBody>
      </p:sp>
      <p:sp>
        <p:nvSpPr>
          <p:cNvPr id="6" name="object 31">
            <a:extLst>
              <a:ext uri="{FF2B5EF4-FFF2-40B4-BE49-F238E27FC236}">
                <a16:creationId xmlns:a16="http://schemas.microsoft.com/office/drawing/2014/main" id="{D6BFF802-5691-6195-8005-198F37A43128}"/>
              </a:ext>
            </a:extLst>
          </p:cNvPr>
          <p:cNvSpPr/>
          <p:nvPr/>
        </p:nvSpPr>
        <p:spPr>
          <a:xfrm>
            <a:off x="6068836" y="1896211"/>
            <a:ext cx="1009559" cy="480711"/>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6">
            <a:extLst>
              <a:ext uri="{FF2B5EF4-FFF2-40B4-BE49-F238E27FC236}">
                <a16:creationId xmlns:a16="http://schemas.microsoft.com/office/drawing/2014/main" id="{A4B6907D-9193-4DF7-3641-6DC205CF4D11}"/>
              </a:ext>
            </a:extLst>
          </p:cNvPr>
          <p:cNvSpPr txBox="1"/>
          <p:nvPr/>
        </p:nvSpPr>
        <p:spPr>
          <a:xfrm>
            <a:off x="6120809" y="1981302"/>
            <a:ext cx="1009559" cy="214995"/>
          </a:xfrm>
          <a:prstGeom prst="rect">
            <a:avLst/>
          </a:prstGeom>
        </p:spPr>
        <p:txBody>
          <a:bodyPr vert="horz" wrap="square" lIns="0" tIns="0" rIns="0" bIns="0" rtlCol="0">
            <a:spAutoFit/>
          </a:bodyPr>
          <a:lstStyle/>
          <a:p>
            <a:pPr marL="8659" marR="3464" lvl="0" algn="l" defTabSz="623438" rtl="0" eaLnBrk="1" fontAlgn="auto" latinLnBrk="0" hangingPunct="1">
              <a:lnSpc>
                <a:spcPct val="105300"/>
              </a:lnSpc>
              <a:spcBef>
                <a:spcPts val="65"/>
              </a:spcBef>
              <a:buClrTx/>
              <a:buSzTx/>
              <a:tabLst>
                <a:tab pos="69704" algn="l"/>
              </a:tabLst>
              <a:defRPr/>
            </a:pPr>
            <a:r>
              <a:rPr lang="en-US" sz="648" b="1" spc="7" dirty="0">
                <a:latin typeface="Arial"/>
                <a:cs typeface="Arial"/>
              </a:rPr>
              <a:t>Targeted MSR-SOI(s)</a:t>
            </a:r>
          </a:p>
          <a:p>
            <a:pPr marL="8659" marR="3464" lvl="0" algn="l" defTabSz="623438" rtl="0" eaLnBrk="1" fontAlgn="auto" latinLnBrk="0" hangingPunct="1">
              <a:lnSpc>
                <a:spcPct val="105300"/>
              </a:lnSpc>
              <a:spcBef>
                <a:spcPts val="65"/>
              </a:spcBef>
              <a:spcAft>
                <a:spcPts val="300"/>
              </a:spcAft>
              <a:buClrTx/>
              <a:buSzTx/>
              <a:tabLst>
                <a:tab pos="69704" algn="l"/>
              </a:tabLst>
              <a:defRPr/>
            </a:pPr>
            <a:endParaRPr lang="en-US" sz="648" b="1" spc="7" dirty="0">
              <a:solidFill>
                <a:prstClr val="black"/>
              </a:solidFill>
              <a:latin typeface="Arial"/>
              <a:cs typeface="Arial"/>
            </a:endParaRPr>
          </a:p>
        </p:txBody>
      </p:sp>
      <p:sp>
        <p:nvSpPr>
          <p:cNvPr id="12" name="TextBox 11">
            <a:extLst>
              <a:ext uri="{FF2B5EF4-FFF2-40B4-BE49-F238E27FC236}">
                <a16:creationId xmlns:a16="http://schemas.microsoft.com/office/drawing/2014/main" id="{AD526870-320C-3F30-5E3D-A56F5B621B60}"/>
              </a:ext>
            </a:extLst>
          </p:cNvPr>
          <p:cNvSpPr txBox="1"/>
          <p:nvPr/>
        </p:nvSpPr>
        <p:spPr>
          <a:xfrm>
            <a:off x="420624" y="898184"/>
            <a:ext cx="1638245"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LAFCO Application:</a:t>
            </a:r>
          </a:p>
        </p:txBody>
      </p:sp>
      <p:sp>
        <p:nvSpPr>
          <p:cNvPr id="19" name="object 4">
            <a:extLst>
              <a:ext uri="{FF2B5EF4-FFF2-40B4-BE49-F238E27FC236}">
                <a16:creationId xmlns:a16="http://schemas.microsoft.com/office/drawing/2014/main" id="{A6890D7E-E7AF-0F79-5071-868DDA93C389}"/>
              </a:ext>
            </a:extLst>
          </p:cNvPr>
          <p:cNvSpPr txBox="1"/>
          <p:nvPr/>
        </p:nvSpPr>
        <p:spPr>
          <a:xfrm>
            <a:off x="3009700" y="913530"/>
            <a:ext cx="3448483" cy="336607"/>
          </a:xfrm>
          <a:prstGeom prst="rect">
            <a:avLst/>
          </a:prstGeom>
          <a:noFill/>
          <a:ln w="9525">
            <a:solidFill>
              <a:srgbClr val="000000"/>
            </a:solidFill>
          </a:ln>
        </p:spPr>
        <p:txBody>
          <a:bodyPr vert="horz" wrap="square" lIns="0" tIns="29441" rIns="0" bIns="0" rtlCol="0">
            <a:spAutoFit/>
          </a:bodyPr>
          <a:lstStyle/>
          <a:p>
            <a:pPr marL="228600" marR="322543" lvl="0" indent="0" algn="ctr" defTabSz="3429000" rtl="0" eaLnBrk="1" fontAlgn="auto" latinLnBrk="0" hangingPunct="1">
              <a:lnSpc>
                <a:spcPct val="105100"/>
              </a:lnSpc>
              <a:spcBef>
                <a:spcPts val="600"/>
              </a:spcBef>
              <a:spcAft>
                <a:spcPts val="600"/>
              </a:spcAft>
              <a:buClrTx/>
              <a:buSzTx/>
              <a:buFontTx/>
              <a:buNone/>
              <a:tabLst/>
              <a:defRPr/>
            </a:pPr>
            <a:r>
              <a:rPr kumimoji="0" lang="en-US" sz="648" b="1" i="0" u="none" strike="noStrike" kern="1200" cap="none" spc="3" normalizeH="0" baseline="0" noProof="0" dirty="0">
                <a:ln>
                  <a:noFill/>
                </a:ln>
                <a:solidFill>
                  <a:prstClr val="black"/>
                </a:solidFill>
                <a:effectLst/>
                <a:uLnTx/>
                <a:uFillTx/>
                <a:latin typeface="Arial"/>
                <a:ea typeface="+mn-ea"/>
                <a:cs typeface="Arial"/>
              </a:rPr>
              <a:t>LAFCO</a:t>
            </a:r>
            <a:r>
              <a:rPr kumimoji="0" sz="648" b="1" i="0" u="none" strike="noStrike" kern="1200" cap="none" spc="3" normalizeH="0" baseline="0" noProof="0" dirty="0">
                <a:ln>
                  <a:noFill/>
                </a:ln>
                <a:solidFill>
                  <a:prstClr val="black"/>
                </a:solidFill>
                <a:effectLst/>
                <a:uLnTx/>
                <a:uFillTx/>
                <a:latin typeface="Arial"/>
                <a:ea typeface="+mn-ea"/>
                <a:cs typeface="Arial"/>
              </a:rPr>
              <a:t> </a:t>
            </a:r>
            <a:r>
              <a:rPr kumimoji="0" sz="648" b="1" i="0" u="none" strike="noStrike" kern="1200" cap="none" spc="7" normalizeH="0" baseline="0" noProof="0" dirty="0">
                <a:ln>
                  <a:noFill/>
                </a:ln>
                <a:solidFill>
                  <a:prstClr val="black"/>
                </a:solidFill>
                <a:effectLst/>
                <a:uLnTx/>
                <a:uFillTx/>
                <a:latin typeface="Arial"/>
                <a:ea typeface="+mn-ea"/>
                <a:cs typeface="Arial"/>
              </a:rPr>
              <a:t>Application: </a:t>
            </a:r>
            <a:r>
              <a:rPr kumimoji="0" lang="en-US" sz="648" b="0" i="0" u="none" strike="noStrike" kern="1200" cap="none" spc="7" normalizeH="0" baseline="0" noProof="0" dirty="0">
                <a:ln>
                  <a:noFill/>
                </a:ln>
                <a:solidFill>
                  <a:prstClr val="black"/>
                </a:solidFill>
                <a:effectLst/>
                <a:uLnTx/>
                <a:uFillTx/>
                <a:latin typeface="Arial"/>
                <a:ea typeface="+mn-ea"/>
                <a:cs typeface="Arial"/>
              </a:rPr>
              <a:t>Board R</a:t>
            </a:r>
            <a:r>
              <a:rPr kumimoji="0" sz="648" b="0" i="0" u="none" strike="noStrike" kern="1200" cap="none" spc="7" normalizeH="0" baseline="0" noProof="0" dirty="0">
                <a:ln>
                  <a:noFill/>
                </a:ln>
                <a:solidFill>
                  <a:prstClr val="black"/>
                </a:solidFill>
                <a:effectLst/>
                <a:uLnTx/>
                <a:uFillTx/>
                <a:latin typeface="Arial"/>
                <a:ea typeface="+mn-ea"/>
                <a:cs typeface="Arial"/>
              </a:rPr>
              <a:t>esolution</a:t>
            </a:r>
            <a:r>
              <a:rPr kumimoji="0" lang="en-US" sz="648" b="0" i="0" u="none" strike="noStrike" kern="1200" cap="none" spc="7" normalizeH="0" baseline="0" noProof="0" dirty="0">
                <a:ln>
                  <a:noFill/>
                </a:ln>
                <a:solidFill>
                  <a:prstClr val="black"/>
                </a:solidFill>
                <a:effectLst/>
                <a:uLnTx/>
                <a:uFillTx/>
                <a:latin typeface="Arial"/>
                <a:ea typeface="+mn-ea"/>
                <a:cs typeface="Arial"/>
              </a:rPr>
              <a:t> to Initiate Incorporation</a:t>
            </a:r>
            <a:r>
              <a:rPr kumimoji="0" sz="648" b="0" i="0" u="none" strike="noStrike" kern="1200" cap="none" spc="7" normalizeH="0" baseline="0" noProof="0" dirty="0">
                <a:ln>
                  <a:noFill/>
                </a:ln>
                <a:solidFill>
                  <a:prstClr val="black"/>
                </a:solidFill>
                <a:effectLst/>
                <a:uLnTx/>
                <a:uFillTx/>
                <a:latin typeface="Arial"/>
                <a:ea typeface="+mn-ea"/>
                <a:cs typeface="Arial"/>
              </a:rPr>
              <a:t>, </a:t>
            </a:r>
            <a:r>
              <a:rPr kumimoji="0" lang="en-US" sz="648" b="0" i="0" u="none" strike="noStrike" kern="1200" cap="none" spc="7" normalizeH="0" baseline="0" noProof="0" dirty="0">
                <a:ln>
                  <a:noFill/>
                </a:ln>
                <a:solidFill>
                  <a:prstClr val="black"/>
                </a:solidFill>
                <a:effectLst/>
                <a:uLnTx/>
                <a:uFillTx/>
                <a:latin typeface="Arial"/>
                <a:ea typeface="+mn-ea"/>
                <a:cs typeface="Arial"/>
              </a:rPr>
              <a:t>Proposed Incorporation </a:t>
            </a:r>
            <a:r>
              <a:rPr lang="en-US" sz="648" spc="7" dirty="0">
                <a:solidFill>
                  <a:prstClr val="black"/>
                </a:solidFill>
                <a:latin typeface="Arial"/>
                <a:cs typeface="Arial"/>
              </a:rPr>
              <a:t>Maps and Boundary Description, Feasibility Study, Service Plan, Environmental information, </a:t>
            </a:r>
            <a:r>
              <a:rPr kumimoji="0" lang="en-US" sz="648" b="0" i="0" u="none" strike="noStrike" kern="1200" cap="none" spc="7" normalizeH="0" baseline="0" noProof="0" dirty="0">
                <a:ln>
                  <a:noFill/>
                </a:ln>
                <a:solidFill>
                  <a:prstClr val="black"/>
                </a:solidFill>
                <a:effectLst/>
                <a:uLnTx/>
                <a:uFillTx/>
                <a:latin typeface="Arial"/>
                <a:ea typeface="+mn-ea"/>
                <a:cs typeface="Arial"/>
              </a:rPr>
              <a:t>A</a:t>
            </a:r>
            <a:r>
              <a:rPr kumimoji="0" sz="648" b="0" i="0" u="none" strike="noStrike" kern="1200" cap="none" spc="7" normalizeH="0" baseline="0" noProof="0" dirty="0">
                <a:ln>
                  <a:noFill/>
                </a:ln>
                <a:solidFill>
                  <a:prstClr val="black"/>
                </a:solidFill>
                <a:effectLst/>
                <a:uLnTx/>
                <a:uFillTx/>
                <a:latin typeface="Arial"/>
                <a:ea typeface="+mn-ea"/>
                <a:cs typeface="Arial"/>
              </a:rPr>
              <a:t>pplication </a:t>
            </a:r>
            <a:r>
              <a:rPr kumimoji="0" lang="en-US" sz="648" b="0" i="0" u="none" strike="noStrike" kern="1200" cap="none" spc="7" normalizeH="0" baseline="0" noProof="0" dirty="0">
                <a:ln>
                  <a:noFill/>
                </a:ln>
                <a:solidFill>
                  <a:prstClr val="black"/>
                </a:solidFill>
                <a:effectLst/>
                <a:uLnTx/>
                <a:uFillTx/>
                <a:latin typeface="Arial"/>
                <a:ea typeface="+mn-ea"/>
                <a:cs typeface="Arial"/>
              </a:rPr>
              <a:t>F</a:t>
            </a:r>
            <a:r>
              <a:rPr kumimoji="0" sz="648" b="0" i="0" u="none" strike="noStrike" kern="1200" cap="none" spc="7" normalizeH="0" baseline="0" noProof="0" dirty="0">
                <a:ln>
                  <a:noFill/>
                </a:ln>
                <a:solidFill>
                  <a:prstClr val="black"/>
                </a:solidFill>
                <a:effectLst/>
                <a:uLnTx/>
                <a:uFillTx/>
                <a:latin typeface="Arial"/>
                <a:ea typeface="+mn-ea"/>
                <a:cs typeface="Arial"/>
              </a:rPr>
              <a:t>orms,</a:t>
            </a:r>
            <a:r>
              <a:rPr kumimoji="0" lang="en-US" sz="648" b="0" i="0" u="none" strike="noStrike" kern="1200" cap="none" spc="7" normalizeH="0" baseline="0" noProof="0" dirty="0">
                <a:ln>
                  <a:noFill/>
                </a:ln>
                <a:solidFill>
                  <a:prstClr val="black"/>
                </a:solidFill>
                <a:effectLst/>
                <a:uLnTx/>
                <a:uFillTx/>
                <a:latin typeface="Arial"/>
                <a:ea typeface="+mn-ea"/>
                <a:cs typeface="Arial"/>
              </a:rPr>
              <a:t> </a:t>
            </a:r>
            <a:r>
              <a:rPr kumimoji="0" sz="648" b="0" i="0" u="none" strike="noStrike" kern="1200" cap="none" spc="-116" normalizeH="0" baseline="0" noProof="0" dirty="0">
                <a:ln>
                  <a:noFill/>
                </a:ln>
                <a:solidFill>
                  <a:prstClr val="black"/>
                </a:solidFill>
                <a:effectLst/>
                <a:uLnTx/>
                <a:uFillTx/>
                <a:latin typeface="Arial"/>
                <a:ea typeface="+mn-ea"/>
                <a:cs typeface="Arial"/>
              </a:rPr>
              <a:t> </a:t>
            </a:r>
            <a:r>
              <a:rPr kumimoji="0" lang="en-US" sz="648" b="0" i="0" u="none" strike="noStrike" kern="1200" cap="none" spc="7" normalizeH="0" baseline="0" noProof="0" dirty="0">
                <a:ln>
                  <a:noFill/>
                </a:ln>
                <a:solidFill>
                  <a:prstClr val="black"/>
                </a:solidFill>
                <a:effectLst/>
                <a:uLnTx/>
                <a:uFillTx/>
                <a:latin typeface="Arial"/>
                <a:ea typeface="+mn-ea"/>
                <a:cs typeface="Arial"/>
              </a:rPr>
              <a:t>D</a:t>
            </a:r>
            <a:r>
              <a:rPr kumimoji="0" sz="648" b="0" i="0" u="none" strike="noStrike" kern="1200" cap="none" spc="7" normalizeH="0" baseline="0" noProof="0" dirty="0">
                <a:ln>
                  <a:noFill/>
                </a:ln>
                <a:solidFill>
                  <a:prstClr val="black"/>
                </a:solidFill>
                <a:effectLst/>
                <a:uLnTx/>
                <a:uFillTx/>
                <a:latin typeface="Arial"/>
                <a:ea typeface="+mn-ea"/>
                <a:cs typeface="Arial"/>
              </a:rPr>
              <a:t>eposit</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29" name="object 66">
            <a:extLst>
              <a:ext uri="{FF2B5EF4-FFF2-40B4-BE49-F238E27FC236}">
                <a16:creationId xmlns:a16="http://schemas.microsoft.com/office/drawing/2014/main" id="{F637051E-9416-E0C7-B0A1-D5D87EDE2445}"/>
              </a:ext>
            </a:extLst>
          </p:cNvPr>
          <p:cNvSpPr txBox="1"/>
          <p:nvPr/>
        </p:nvSpPr>
        <p:spPr>
          <a:xfrm>
            <a:off x="7474391" y="1890067"/>
            <a:ext cx="972625" cy="498534"/>
          </a:xfrm>
          <a:prstGeom prst="rect">
            <a:avLst/>
          </a:prstGeom>
          <a:solidFill>
            <a:srgbClr val="FFFF00"/>
          </a:solidFill>
          <a:ln>
            <a:solidFill>
              <a:schemeClr val="tx1"/>
            </a:solidFill>
          </a:ln>
        </p:spPr>
        <p:txBody>
          <a:bodyPr vert="horz" wrap="square" lIns="0" tIns="0" rIns="0" bIns="0" rtlCol="0">
            <a:spAutoFit/>
          </a:bodyPr>
          <a:lstStyle/>
          <a:p>
            <a:pPr marL="8659" marR="3464" lvl="0" algn="ctr" defTabSz="623438" rtl="0" eaLnBrk="1" fontAlgn="auto" latinLnBrk="0" hangingPunct="1">
              <a:buClrTx/>
              <a:buSzTx/>
              <a:tabLst>
                <a:tab pos="69704" algn="l"/>
              </a:tabLst>
              <a:defRPr/>
            </a:pPr>
            <a:endParaRPr lang="en-US" sz="648" b="1" spc="7" dirty="0">
              <a:solidFill>
                <a:prstClr val="black"/>
              </a:solidFill>
              <a:latin typeface="Arial"/>
              <a:cs typeface="Arial"/>
            </a:endParaRPr>
          </a:p>
          <a:p>
            <a:pPr marR="3464" lvl="0" algn="ctr" defTabSz="623438" rtl="0" eaLnBrk="1" fontAlgn="auto" latinLnBrk="0" hangingPunct="1">
              <a:buClrTx/>
              <a:buSzTx/>
              <a:tabLst>
                <a:tab pos="804863" algn="l"/>
              </a:tabLst>
              <a:defRPr/>
            </a:pPr>
            <a:r>
              <a:rPr lang="en-US" sz="648" b="1" spc="7" dirty="0">
                <a:solidFill>
                  <a:prstClr val="black"/>
                </a:solidFill>
                <a:latin typeface="Arial"/>
                <a:cs typeface="Arial"/>
              </a:rPr>
              <a:t>Any other information deemed necessary by the Executive Officer</a:t>
            </a:r>
          </a:p>
          <a:p>
            <a:pPr marL="8659" marR="3464" lvl="0" algn="ctr" defTabSz="623438" rtl="0" eaLnBrk="1" fontAlgn="auto" latinLnBrk="0" hangingPunct="1">
              <a:buClrTx/>
              <a:buSzTx/>
              <a:tabLst>
                <a:tab pos="69704" algn="l"/>
              </a:tabLst>
              <a:defRPr/>
            </a:pPr>
            <a:endParaRPr kumimoji="0" lang="en-US" sz="648" b="1" i="0" u="none" strike="noStrike" kern="1200" cap="none" spc="7" normalizeH="0" baseline="0" noProof="0" dirty="0">
              <a:ln>
                <a:noFill/>
              </a:ln>
              <a:solidFill>
                <a:prstClr val="black"/>
              </a:solidFill>
              <a:effectLst/>
              <a:uLnTx/>
              <a:uFillTx/>
              <a:latin typeface="Arial"/>
              <a:ea typeface="+mn-ea"/>
              <a:cs typeface="Arial"/>
            </a:endParaRPr>
          </a:p>
        </p:txBody>
      </p:sp>
      <p:sp>
        <p:nvSpPr>
          <p:cNvPr id="32" name="object 41">
            <a:extLst>
              <a:ext uri="{FF2B5EF4-FFF2-40B4-BE49-F238E27FC236}">
                <a16:creationId xmlns:a16="http://schemas.microsoft.com/office/drawing/2014/main" id="{5863013A-BCF5-D2A6-2890-461302F8F447}"/>
              </a:ext>
            </a:extLst>
          </p:cNvPr>
          <p:cNvSpPr/>
          <p:nvPr/>
        </p:nvSpPr>
        <p:spPr>
          <a:xfrm>
            <a:off x="4975204" y="4087556"/>
            <a:ext cx="2070822" cy="184006"/>
          </a:xfrm>
          <a:custGeom>
            <a:avLst/>
            <a:gdLst/>
            <a:ahLst/>
            <a:cxnLst/>
            <a:rect l="l" t="t" r="r" b="b"/>
            <a:pathLst>
              <a:path w="3037204" h="269875">
                <a:moveTo>
                  <a:pt x="0" y="269659"/>
                </a:moveTo>
                <a:lnTo>
                  <a:pt x="3036951" y="269659"/>
                </a:lnTo>
                <a:lnTo>
                  <a:pt x="3036951" y="0"/>
                </a:lnTo>
                <a:lnTo>
                  <a:pt x="0" y="0"/>
                </a:lnTo>
                <a:lnTo>
                  <a:pt x="0" y="269659"/>
                </a:lnTo>
                <a:close/>
              </a:path>
            </a:pathLst>
          </a:custGeom>
          <a:ln w="9537">
            <a:solidFill>
              <a:srgbClr val="000000"/>
            </a:solidFill>
          </a:ln>
        </p:spPr>
        <p:txBody>
          <a:bodyPr wrap="square" lIns="0" tIns="0" rIns="0" bIns="0" rtlCol="0"/>
          <a:lstStyle/>
          <a:p>
            <a:pPr defTabSz="623438"/>
            <a:endParaRPr sz="1227">
              <a:solidFill>
                <a:prstClr val="black"/>
              </a:solidFill>
              <a:latin typeface="Calibri"/>
            </a:endParaRPr>
          </a:p>
        </p:txBody>
      </p:sp>
      <p:sp>
        <p:nvSpPr>
          <p:cNvPr id="39" name="object 42">
            <a:extLst>
              <a:ext uri="{FF2B5EF4-FFF2-40B4-BE49-F238E27FC236}">
                <a16:creationId xmlns:a16="http://schemas.microsoft.com/office/drawing/2014/main" id="{7DDD1BAA-2CEB-3CD9-C1F7-D105261DE1A9}"/>
              </a:ext>
            </a:extLst>
          </p:cNvPr>
          <p:cNvSpPr txBox="1"/>
          <p:nvPr/>
        </p:nvSpPr>
        <p:spPr>
          <a:xfrm>
            <a:off x="5411340" y="4161191"/>
            <a:ext cx="1207826" cy="99707"/>
          </a:xfrm>
          <a:prstGeom prst="rect">
            <a:avLst/>
          </a:prstGeom>
        </p:spPr>
        <p:txBody>
          <a:bodyPr vert="horz" wrap="square" lIns="0" tIns="0" rIns="0" bIns="0" rtlCol="0">
            <a:spAutoFit/>
          </a:bodyPr>
          <a:lstStyle/>
          <a:p>
            <a:pPr marL="8659" algn="ctr" defTabSz="623438"/>
            <a:r>
              <a:rPr lang="en-US" sz="648" spc="10" dirty="0">
                <a:latin typeface="Arial"/>
                <a:cs typeface="Arial"/>
              </a:rPr>
              <a:t>Proceedings Terminated</a:t>
            </a:r>
            <a:endParaRPr sz="648" dirty="0">
              <a:latin typeface="Arial"/>
              <a:cs typeface="Arial"/>
            </a:endParaRPr>
          </a:p>
        </p:txBody>
      </p:sp>
      <p:cxnSp>
        <p:nvCxnSpPr>
          <p:cNvPr id="44" name="Straight Arrow Connector 43">
            <a:extLst>
              <a:ext uri="{FF2B5EF4-FFF2-40B4-BE49-F238E27FC236}">
                <a16:creationId xmlns:a16="http://schemas.microsoft.com/office/drawing/2014/main" id="{2CC215DB-3B4B-009A-7170-7E187AE35D29}"/>
              </a:ext>
            </a:extLst>
          </p:cNvPr>
          <p:cNvCxnSpPr>
            <a:cxnSpLocks/>
          </p:cNvCxnSpPr>
          <p:nvPr/>
        </p:nvCxnSpPr>
        <p:spPr>
          <a:xfrm>
            <a:off x="4680717" y="2959001"/>
            <a:ext cx="4592" cy="14876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object 70">
            <a:extLst>
              <a:ext uri="{FF2B5EF4-FFF2-40B4-BE49-F238E27FC236}">
                <a16:creationId xmlns:a16="http://schemas.microsoft.com/office/drawing/2014/main" id="{1E8AC8BA-AD73-76B6-A3D0-50C305277BC1}"/>
              </a:ext>
            </a:extLst>
          </p:cNvPr>
          <p:cNvSpPr/>
          <p:nvPr/>
        </p:nvSpPr>
        <p:spPr>
          <a:xfrm>
            <a:off x="3384803" y="3573304"/>
            <a:ext cx="2579976" cy="0"/>
          </a:xfrm>
          <a:custGeom>
            <a:avLst/>
            <a:gdLst/>
            <a:ahLst/>
            <a:cxnLst/>
            <a:rect l="l" t="t" r="r" b="b"/>
            <a:pathLst>
              <a:path w="3783965">
                <a:moveTo>
                  <a:pt x="0" y="0"/>
                </a:moveTo>
                <a:lnTo>
                  <a:pt x="3783838" y="0"/>
                </a:lnTo>
              </a:path>
            </a:pathLst>
          </a:custGeom>
          <a:ln w="9537">
            <a:solidFill>
              <a:srgbClr val="000000"/>
            </a:solidFill>
          </a:ln>
        </p:spPr>
        <p:txBody>
          <a:bodyPr wrap="square" lIns="0" tIns="0" rIns="0" bIns="0" rtlCol="0"/>
          <a:lstStyle/>
          <a:p>
            <a:pPr defTabSz="623438"/>
            <a:endParaRPr sz="1227">
              <a:solidFill>
                <a:prstClr val="black"/>
              </a:solidFill>
              <a:latin typeface="Calibri"/>
            </a:endParaRPr>
          </a:p>
        </p:txBody>
      </p:sp>
      <p:cxnSp>
        <p:nvCxnSpPr>
          <p:cNvPr id="52" name="Straight Arrow Connector 51">
            <a:extLst>
              <a:ext uri="{FF2B5EF4-FFF2-40B4-BE49-F238E27FC236}">
                <a16:creationId xmlns:a16="http://schemas.microsoft.com/office/drawing/2014/main" id="{F721435A-9E5A-2C72-2319-AECC0EDAAC23}"/>
              </a:ext>
            </a:extLst>
          </p:cNvPr>
          <p:cNvCxnSpPr>
            <a:cxnSpLocks/>
          </p:cNvCxnSpPr>
          <p:nvPr/>
        </p:nvCxnSpPr>
        <p:spPr>
          <a:xfrm>
            <a:off x="5965792" y="3574325"/>
            <a:ext cx="0" cy="14620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423F8A7-207F-DA4C-33C0-FE342ABEB03F}"/>
              </a:ext>
            </a:extLst>
          </p:cNvPr>
          <p:cNvCxnSpPr>
            <a:cxnSpLocks/>
          </p:cNvCxnSpPr>
          <p:nvPr/>
        </p:nvCxnSpPr>
        <p:spPr>
          <a:xfrm>
            <a:off x="3387331" y="3574326"/>
            <a:ext cx="0" cy="14620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object 49">
            <a:extLst>
              <a:ext uri="{FF2B5EF4-FFF2-40B4-BE49-F238E27FC236}">
                <a16:creationId xmlns:a16="http://schemas.microsoft.com/office/drawing/2014/main" id="{5AEA619B-0816-5788-4DCA-759A3FA2488F}"/>
              </a:ext>
            </a:extLst>
          </p:cNvPr>
          <p:cNvSpPr/>
          <p:nvPr/>
        </p:nvSpPr>
        <p:spPr>
          <a:xfrm>
            <a:off x="4694113" y="3498129"/>
            <a:ext cx="0" cy="80963"/>
          </a:xfrm>
          <a:custGeom>
            <a:avLst/>
            <a:gdLst/>
            <a:ahLst/>
            <a:cxnLst/>
            <a:rect l="l" t="t" r="r" b="b"/>
            <a:pathLst>
              <a:path h="118745">
                <a:moveTo>
                  <a:pt x="0" y="0"/>
                </a:moveTo>
                <a:lnTo>
                  <a:pt x="0" y="118237"/>
                </a:lnTo>
              </a:path>
            </a:pathLst>
          </a:custGeom>
          <a:ln w="9525">
            <a:solidFill>
              <a:srgbClr val="000000"/>
            </a:solidFill>
          </a:ln>
        </p:spPr>
        <p:txBody>
          <a:bodyPr wrap="square" lIns="0" tIns="0" rIns="0" bIns="0" rtlCol="0"/>
          <a:lstStyle/>
          <a:p>
            <a:pPr defTabSz="623438"/>
            <a:endParaRPr sz="1227">
              <a:solidFill>
                <a:prstClr val="black"/>
              </a:solidFill>
              <a:latin typeface="Calibri"/>
            </a:endParaRPr>
          </a:p>
        </p:txBody>
      </p:sp>
      <p:sp>
        <p:nvSpPr>
          <p:cNvPr id="61" name="object 34">
            <a:extLst>
              <a:ext uri="{FF2B5EF4-FFF2-40B4-BE49-F238E27FC236}">
                <a16:creationId xmlns:a16="http://schemas.microsoft.com/office/drawing/2014/main" id="{C58B8B30-71AE-6107-7C5F-2C0728EA7503}"/>
              </a:ext>
            </a:extLst>
          </p:cNvPr>
          <p:cNvSpPr/>
          <p:nvPr/>
        </p:nvSpPr>
        <p:spPr>
          <a:xfrm>
            <a:off x="4128446" y="2534160"/>
            <a:ext cx="2497143" cy="412986"/>
          </a:xfrm>
          <a:custGeom>
            <a:avLst/>
            <a:gdLst/>
            <a:ahLst/>
            <a:cxnLst/>
            <a:rect l="l" t="t" r="r" b="b"/>
            <a:pathLst>
              <a:path w="2953385" h="829310">
                <a:moveTo>
                  <a:pt x="0" y="829211"/>
                </a:moveTo>
                <a:lnTo>
                  <a:pt x="2953187" y="829211"/>
                </a:lnTo>
                <a:lnTo>
                  <a:pt x="2953187" y="0"/>
                </a:lnTo>
                <a:lnTo>
                  <a:pt x="0" y="0"/>
                </a:lnTo>
                <a:lnTo>
                  <a:pt x="0" y="829211"/>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7">
            <a:extLst>
              <a:ext uri="{FF2B5EF4-FFF2-40B4-BE49-F238E27FC236}">
                <a16:creationId xmlns:a16="http://schemas.microsoft.com/office/drawing/2014/main" id="{560D76D4-1A80-F9BC-F854-E6C2BB3404A9}"/>
              </a:ext>
            </a:extLst>
          </p:cNvPr>
          <p:cNvSpPr/>
          <p:nvPr/>
        </p:nvSpPr>
        <p:spPr>
          <a:xfrm>
            <a:off x="3250069" y="3125117"/>
            <a:ext cx="3109790" cy="371123"/>
          </a:xfrm>
          <a:custGeom>
            <a:avLst/>
            <a:gdLst/>
            <a:ahLst/>
            <a:cxnLst/>
            <a:rect l="l" t="t" r="r" b="b"/>
            <a:pathLst>
              <a:path w="2755265" h="269875">
                <a:moveTo>
                  <a:pt x="0" y="269659"/>
                </a:moveTo>
                <a:lnTo>
                  <a:pt x="2754756" y="269659"/>
                </a:lnTo>
                <a:lnTo>
                  <a:pt x="2754756" y="0"/>
                </a:lnTo>
                <a:lnTo>
                  <a:pt x="0" y="0"/>
                </a:lnTo>
                <a:lnTo>
                  <a:pt x="0" y="269659"/>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8">
            <a:extLst>
              <a:ext uri="{FF2B5EF4-FFF2-40B4-BE49-F238E27FC236}">
                <a16:creationId xmlns:a16="http://schemas.microsoft.com/office/drawing/2014/main" id="{73E8AF1A-B6BF-9C7C-DD74-8BC3F9F5ED41}"/>
              </a:ext>
            </a:extLst>
          </p:cNvPr>
          <p:cNvSpPr txBox="1"/>
          <p:nvPr/>
        </p:nvSpPr>
        <p:spPr>
          <a:xfrm>
            <a:off x="3256888" y="3160874"/>
            <a:ext cx="3109789" cy="330668"/>
          </a:xfrm>
          <a:prstGeom prst="rect">
            <a:avLst/>
          </a:prstGeom>
        </p:spPr>
        <p:txBody>
          <a:bodyPr vert="horz" wrap="square" lIns="0" tIns="0" rIns="0" bIns="0" rtlCol="0">
            <a:spAutoFit/>
          </a:bodyPr>
          <a:lstStyle/>
          <a:p>
            <a:pPr marL="8659" marR="0" lvl="0" indent="0" algn="ctr" defTabSz="623438" rtl="0" eaLnBrk="1" fontAlgn="auto" latinLnBrk="0" hangingPunct="1">
              <a:lnSpc>
                <a:spcPct val="100000"/>
              </a:lnSpc>
              <a:spcBef>
                <a:spcPts val="0"/>
              </a:spcBef>
              <a:spcAft>
                <a:spcPts val="200"/>
              </a:spcAft>
              <a:buClrTx/>
              <a:buSzTx/>
              <a:buFontTx/>
              <a:buNone/>
              <a:tabLst/>
              <a:defRPr/>
            </a:pPr>
            <a:r>
              <a:rPr kumimoji="0" sz="682" b="1" i="0" u="none" strike="noStrike" kern="1200" cap="none" spc="-17" normalizeH="0" baseline="0" noProof="0" dirty="0">
                <a:ln>
                  <a:noFill/>
                </a:ln>
                <a:solidFill>
                  <a:prstClr val="black"/>
                </a:solidFill>
                <a:effectLst/>
                <a:uLnTx/>
                <a:uFillTx/>
                <a:latin typeface="Arial"/>
                <a:ea typeface="+mn-ea"/>
                <a:cs typeface="Arial"/>
              </a:rPr>
              <a:t>LAFCO</a:t>
            </a:r>
            <a:r>
              <a:rPr kumimoji="0" sz="682" b="1" i="0" u="none" strike="noStrike" kern="1200" cap="none" spc="-72" normalizeH="0" baseline="0" noProof="0" dirty="0">
                <a:ln>
                  <a:noFill/>
                </a:ln>
                <a:solidFill>
                  <a:prstClr val="black"/>
                </a:solidFill>
                <a:effectLst/>
                <a:uLnTx/>
                <a:uFillTx/>
                <a:latin typeface="Arial"/>
                <a:ea typeface="+mn-ea"/>
                <a:cs typeface="Arial"/>
              </a:rPr>
              <a:t> </a:t>
            </a:r>
            <a:r>
              <a:rPr kumimoji="0" sz="682" b="1" i="0" u="none" strike="noStrike" kern="1200" cap="none" spc="-24" normalizeH="0" baseline="0" noProof="0" dirty="0">
                <a:ln>
                  <a:noFill/>
                </a:ln>
                <a:solidFill>
                  <a:prstClr val="black"/>
                </a:solidFill>
                <a:effectLst/>
                <a:uLnTx/>
                <a:uFillTx/>
                <a:latin typeface="Arial"/>
                <a:ea typeface="+mn-ea"/>
                <a:cs typeface="Arial"/>
              </a:rPr>
              <a:t>Hearing</a:t>
            </a:r>
            <a:endParaRPr kumimoji="0" lang="en-US" sz="682" b="1" i="0" u="none" strike="noStrike" kern="1200" cap="none" spc="-24" normalizeH="0" baseline="0" noProof="0" dirty="0">
              <a:ln>
                <a:noFill/>
              </a:ln>
              <a:solidFill>
                <a:prstClr val="black"/>
              </a:solidFill>
              <a:effectLst/>
              <a:uLnTx/>
              <a:uFillTx/>
              <a:latin typeface="Arial"/>
              <a:ea typeface="+mn-ea"/>
              <a:cs typeface="Arial"/>
            </a:endParaRPr>
          </a:p>
          <a:p>
            <a:pPr marL="8659" marR="0" lvl="0" indent="0" algn="ctr" defTabSz="623438" rtl="0" eaLnBrk="1" fontAlgn="auto" latinLnBrk="0" hangingPunct="1">
              <a:lnSpc>
                <a:spcPct val="100000"/>
              </a:lnSpc>
              <a:spcBef>
                <a:spcPts val="0"/>
              </a:spcBef>
              <a:spcAft>
                <a:spcPts val="0"/>
              </a:spcAft>
              <a:buClrTx/>
              <a:buSzTx/>
              <a:buFontTx/>
              <a:buNone/>
              <a:tabLst/>
              <a:defRPr/>
            </a:pPr>
            <a:r>
              <a:rPr lang="en-US" sz="650" spc="-24" dirty="0">
                <a:solidFill>
                  <a:prstClr val="black"/>
                </a:solidFill>
                <a:latin typeface="Arial"/>
                <a:cs typeface="Arial"/>
              </a:rPr>
              <a:t>Commission can approve with or without amendment, wholly, </a:t>
            </a:r>
          </a:p>
          <a:p>
            <a:pPr marL="8659" marR="0" lvl="0" indent="0" algn="ctr" defTabSz="623438" rtl="0" eaLnBrk="1" fontAlgn="auto" latinLnBrk="0" hangingPunct="1">
              <a:lnSpc>
                <a:spcPct val="100000"/>
              </a:lnSpc>
              <a:spcBef>
                <a:spcPts val="0"/>
              </a:spcBef>
              <a:spcAft>
                <a:spcPts val="0"/>
              </a:spcAft>
              <a:buClrTx/>
              <a:buSzTx/>
              <a:buFontTx/>
              <a:buNone/>
              <a:tabLst/>
              <a:defRPr/>
            </a:pPr>
            <a:r>
              <a:rPr lang="en-US" sz="650" spc="-24" dirty="0">
                <a:solidFill>
                  <a:prstClr val="black"/>
                </a:solidFill>
                <a:latin typeface="Arial"/>
                <a:cs typeface="Arial"/>
              </a:rPr>
              <a:t>partially, or conditionally, or disapprove</a:t>
            </a:r>
            <a:endParaRPr kumimoji="0" sz="650" i="0" u="none" strike="noStrike" kern="1200" cap="none" spc="0" normalizeH="0" baseline="0" noProof="0" dirty="0">
              <a:ln>
                <a:noFill/>
              </a:ln>
              <a:solidFill>
                <a:prstClr val="black"/>
              </a:solidFill>
              <a:effectLst/>
              <a:uLnTx/>
              <a:uFillTx/>
              <a:latin typeface="Arial"/>
              <a:ea typeface="+mn-ea"/>
              <a:cs typeface="Arial"/>
            </a:endParaRPr>
          </a:p>
        </p:txBody>
      </p:sp>
      <p:sp>
        <p:nvSpPr>
          <p:cNvPr id="64" name="object 66">
            <a:extLst>
              <a:ext uri="{FF2B5EF4-FFF2-40B4-BE49-F238E27FC236}">
                <a16:creationId xmlns:a16="http://schemas.microsoft.com/office/drawing/2014/main" id="{BCE02A83-6B3B-F08A-F033-F1C9BF13A023}"/>
              </a:ext>
            </a:extLst>
          </p:cNvPr>
          <p:cNvSpPr txBox="1"/>
          <p:nvPr/>
        </p:nvSpPr>
        <p:spPr>
          <a:xfrm>
            <a:off x="4183038" y="2596072"/>
            <a:ext cx="2545524" cy="315407"/>
          </a:xfrm>
          <a:prstGeom prst="rect">
            <a:avLst/>
          </a:prstGeom>
        </p:spPr>
        <p:txBody>
          <a:bodyPr vert="horz" wrap="square" lIns="0" tIns="0" rIns="0" bIns="0" rtlCol="0">
            <a:spAutoFit/>
          </a:bodyPr>
          <a:lstStyle/>
          <a:p>
            <a:pPr marL="0" marR="0" lvl="0" indent="0" algn="l" defTabSz="623438" rtl="0" eaLnBrk="1" fontAlgn="auto" latinLnBrk="0" hangingPunct="1">
              <a:lnSpc>
                <a:spcPct val="100000"/>
              </a:lnSpc>
              <a:spcBef>
                <a:spcPts val="0"/>
              </a:spcBef>
              <a:spcAft>
                <a:spcPts val="0"/>
              </a:spcAft>
              <a:buClrTx/>
              <a:buSzTx/>
              <a:buFontTx/>
              <a:buNone/>
              <a:tabLst/>
              <a:defRPr/>
            </a:pPr>
            <a:r>
              <a:rPr kumimoji="0" sz="648" b="1" i="0" u="none" strike="noStrike" kern="1200" cap="none" spc="7" normalizeH="0" baseline="0" noProof="0" dirty="0">
                <a:ln>
                  <a:noFill/>
                </a:ln>
                <a:solidFill>
                  <a:prstClr val="black"/>
                </a:solidFill>
                <a:effectLst/>
                <a:uLnTx/>
                <a:uFillTx/>
                <a:latin typeface="Arial"/>
                <a:ea typeface="+mn-ea"/>
                <a:cs typeface="Arial"/>
              </a:rPr>
              <a:t>Notice of Public</a:t>
            </a:r>
            <a:r>
              <a:rPr kumimoji="0" sz="648" b="1" i="0" u="none" strike="noStrike" kern="1200" cap="none" spc="-48" normalizeH="0" baseline="0" noProof="0" dirty="0">
                <a:ln>
                  <a:noFill/>
                </a:ln>
                <a:solidFill>
                  <a:prstClr val="black"/>
                </a:solidFill>
                <a:effectLst/>
                <a:uLnTx/>
                <a:uFillTx/>
                <a:latin typeface="Arial"/>
                <a:ea typeface="+mn-ea"/>
                <a:cs typeface="Arial"/>
              </a:rPr>
              <a:t> </a:t>
            </a:r>
            <a:r>
              <a:rPr kumimoji="0" sz="648" b="1" i="0" u="none" strike="noStrike" kern="1200" cap="none" spc="7" normalizeH="0" baseline="0" noProof="0" dirty="0">
                <a:ln>
                  <a:noFill/>
                </a:ln>
                <a:solidFill>
                  <a:prstClr val="black"/>
                </a:solidFill>
                <a:effectLst/>
                <a:uLnTx/>
                <a:uFillTx/>
                <a:latin typeface="Arial"/>
                <a:ea typeface="+mn-ea"/>
                <a:cs typeface="Arial"/>
              </a:rPr>
              <a:t>Hearing</a:t>
            </a:r>
            <a:r>
              <a:rPr kumimoji="0" lang="en-US" sz="648" b="1" i="0" u="none" strike="noStrike" kern="1200" cap="none" spc="7" normalizeH="0" baseline="0" noProof="0" dirty="0">
                <a:ln>
                  <a:noFill/>
                </a:ln>
                <a:solidFill>
                  <a:prstClr val="black"/>
                </a:solidFill>
                <a:effectLst/>
                <a:uLnTx/>
                <a:uFillTx/>
                <a:latin typeface="Arial"/>
                <a:ea typeface="+mn-ea"/>
                <a:cs typeface="Arial"/>
              </a:rPr>
              <a:t>:</a:t>
            </a:r>
          </a:p>
          <a:p>
            <a:pPr marL="69271" marR="3464" indent="-60612" defTabSz="623438">
              <a:lnSpc>
                <a:spcPct val="105300"/>
              </a:lnSpc>
              <a:spcBef>
                <a:spcPts val="65"/>
              </a:spcBef>
              <a:buFontTx/>
              <a:buChar char="-"/>
              <a:tabLst>
                <a:tab pos="69704" algn="l"/>
              </a:tabLst>
            </a:pPr>
            <a:r>
              <a:rPr lang="en-US" sz="648" spc="7" dirty="0">
                <a:solidFill>
                  <a:prstClr val="black"/>
                </a:solidFill>
                <a:latin typeface="Arial"/>
                <a:cs typeface="Arial"/>
              </a:rPr>
              <a:t>1,000+ population published in local newspaper(s) </a:t>
            </a:r>
            <a:endParaRPr lang="en-US" sz="648" dirty="0">
              <a:solidFill>
                <a:prstClr val="black"/>
              </a:solidFill>
              <a:latin typeface="Arial"/>
              <a:cs typeface="Arial"/>
            </a:endParaRPr>
          </a:p>
          <a:p>
            <a:pPr marL="69271" marR="171445" indent="-60612" defTabSz="623438">
              <a:lnSpc>
                <a:spcPct val="105500"/>
              </a:lnSpc>
              <a:buFontTx/>
              <a:buChar char="-"/>
              <a:tabLst>
                <a:tab pos="69704" algn="l"/>
              </a:tabLst>
            </a:pPr>
            <a:r>
              <a:rPr lang="en-US" sz="648" spc="7" dirty="0">
                <a:solidFill>
                  <a:prstClr val="black"/>
                </a:solidFill>
                <a:latin typeface="Arial"/>
                <a:cs typeface="Arial"/>
              </a:rPr>
              <a:t>Posted online and physical locations</a:t>
            </a:r>
            <a:endParaRPr lang="en-US" sz="648" dirty="0">
              <a:solidFill>
                <a:prstClr val="black"/>
              </a:solidFill>
              <a:latin typeface="Arial"/>
              <a:cs typeface="Arial"/>
            </a:endParaRPr>
          </a:p>
        </p:txBody>
      </p:sp>
      <p:sp>
        <p:nvSpPr>
          <p:cNvPr id="67" name="object 34">
            <a:extLst>
              <a:ext uri="{FF2B5EF4-FFF2-40B4-BE49-F238E27FC236}">
                <a16:creationId xmlns:a16="http://schemas.microsoft.com/office/drawing/2014/main" id="{E436DA26-9C67-0248-9FE4-CED9F0589805}"/>
              </a:ext>
            </a:extLst>
          </p:cNvPr>
          <p:cNvSpPr/>
          <p:nvPr/>
        </p:nvSpPr>
        <p:spPr>
          <a:xfrm>
            <a:off x="2490574" y="2536931"/>
            <a:ext cx="1310326" cy="410215"/>
          </a:xfrm>
          <a:custGeom>
            <a:avLst/>
            <a:gdLst/>
            <a:ahLst/>
            <a:cxnLst/>
            <a:rect l="l" t="t" r="r" b="b"/>
            <a:pathLst>
              <a:path w="2953385" h="829310">
                <a:moveTo>
                  <a:pt x="0" y="829211"/>
                </a:moveTo>
                <a:lnTo>
                  <a:pt x="2953187" y="829211"/>
                </a:lnTo>
                <a:lnTo>
                  <a:pt x="2953187" y="0"/>
                </a:lnTo>
                <a:lnTo>
                  <a:pt x="0" y="0"/>
                </a:lnTo>
                <a:lnTo>
                  <a:pt x="0" y="829211"/>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68" name="object 66">
            <a:extLst>
              <a:ext uri="{FF2B5EF4-FFF2-40B4-BE49-F238E27FC236}">
                <a16:creationId xmlns:a16="http://schemas.microsoft.com/office/drawing/2014/main" id="{2C698EBD-3FE5-1C66-D4B6-C186CED1C642}"/>
              </a:ext>
            </a:extLst>
          </p:cNvPr>
          <p:cNvSpPr txBox="1"/>
          <p:nvPr/>
        </p:nvSpPr>
        <p:spPr>
          <a:xfrm>
            <a:off x="2540659" y="2598999"/>
            <a:ext cx="1260241" cy="199414"/>
          </a:xfrm>
          <a:prstGeom prst="rect">
            <a:avLst/>
          </a:prstGeom>
        </p:spPr>
        <p:txBody>
          <a:bodyPr vert="horz" wrap="square" lIns="0" tIns="0" rIns="0" bIns="0" rtlCol="0">
            <a:spAutoFit/>
          </a:bodyPr>
          <a:lstStyle/>
          <a:p>
            <a:pPr marL="0" marR="0" lvl="0" indent="0" algn="l" defTabSz="623438" rtl="0" eaLnBrk="1" fontAlgn="auto" latinLnBrk="0" hangingPunct="1">
              <a:lnSpc>
                <a:spcPct val="100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Certificate of Filing</a:t>
            </a:r>
          </a:p>
          <a:p>
            <a:pPr marL="0" marR="0" lvl="0" indent="0" algn="l" defTabSz="623438" rtl="0" eaLnBrk="1" fontAlgn="auto" latinLnBrk="0" hangingPunct="1">
              <a:lnSpc>
                <a:spcPct val="100000"/>
              </a:lnSpc>
              <a:spcBef>
                <a:spcPts val="0"/>
              </a:spcBef>
              <a:spcAft>
                <a:spcPts val="0"/>
              </a:spcAft>
              <a:buClrTx/>
              <a:buSzTx/>
              <a:buFontTx/>
              <a:buNone/>
              <a:tabLst/>
              <a:defRPr/>
            </a:pPr>
            <a:r>
              <a:rPr lang="en-US" sz="648" dirty="0">
                <a:solidFill>
                  <a:prstClr val="black"/>
                </a:solidFill>
                <a:latin typeface="Arial"/>
                <a:cs typeface="Arial"/>
              </a:rPr>
              <a:t>- Sets hearing date within 90 days</a:t>
            </a:r>
            <a:endParaRPr lang="en-US" sz="648" spc="7" dirty="0">
              <a:solidFill>
                <a:prstClr val="black"/>
              </a:solidFill>
              <a:latin typeface="Arial"/>
              <a:cs typeface="Arial"/>
            </a:endParaRPr>
          </a:p>
        </p:txBody>
      </p:sp>
      <p:cxnSp>
        <p:nvCxnSpPr>
          <p:cNvPr id="69" name="Straight Arrow Connector 68">
            <a:extLst>
              <a:ext uri="{FF2B5EF4-FFF2-40B4-BE49-F238E27FC236}">
                <a16:creationId xmlns:a16="http://schemas.microsoft.com/office/drawing/2014/main" id="{F1F337E9-DA10-AAF6-47F8-6CC377EF8F62}"/>
              </a:ext>
            </a:extLst>
          </p:cNvPr>
          <p:cNvCxnSpPr>
            <a:cxnSpLocks/>
          </p:cNvCxnSpPr>
          <p:nvPr/>
        </p:nvCxnSpPr>
        <p:spPr>
          <a:xfrm>
            <a:off x="3800900" y="2749734"/>
            <a:ext cx="32754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object 49">
            <a:extLst>
              <a:ext uri="{FF2B5EF4-FFF2-40B4-BE49-F238E27FC236}">
                <a16:creationId xmlns:a16="http://schemas.microsoft.com/office/drawing/2014/main" id="{1C47C91E-C761-6A22-AA4C-0EE7129C2845}"/>
              </a:ext>
            </a:extLst>
          </p:cNvPr>
          <p:cNvSpPr/>
          <p:nvPr/>
        </p:nvSpPr>
        <p:spPr>
          <a:xfrm>
            <a:off x="4703208" y="5183210"/>
            <a:ext cx="45719" cy="76606"/>
          </a:xfrm>
          <a:custGeom>
            <a:avLst/>
            <a:gdLst/>
            <a:ahLst/>
            <a:cxnLst/>
            <a:rect l="l" t="t" r="r" b="b"/>
            <a:pathLst>
              <a:path h="118745">
                <a:moveTo>
                  <a:pt x="0" y="0"/>
                </a:moveTo>
                <a:lnTo>
                  <a:pt x="0" y="118237"/>
                </a:lnTo>
              </a:path>
            </a:pathLst>
          </a:custGeom>
          <a:ln w="9525">
            <a:solidFill>
              <a:srgbClr val="000000"/>
            </a:solidFill>
          </a:ln>
        </p:spPr>
        <p:txBody>
          <a:bodyPr wrap="square" lIns="0" tIns="0" rIns="0" bIns="0" rtlCol="0"/>
          <a:lstStyle/>
          <a:p>
            <a:pPr defTabSz="623438"/>
            <a:endParaRPr sz="1227" dirty="0">
              <a:solidFill>
                <a:prstClr val="black"/>
              </a:solidFill>
              <a:latin typeface="Calibri"/>
            </a:endParaRPr>
          </a:p>
        </p:txBody>
      </p:sp>
      <p:cxnSp>
        <p:nvCxnSpPr>
          <p:cNvPr id="88" name="Straight Arrow Connector 87">
            <a:extLst>
              <a:ext uri="{FF2B5EF4-FFF2-40B4-BE49-F238E27FC236}">
                <a16:creationId xmlns:a16="http://schemas.microsoft.com/office/drawing/2014/main" id="{F024936C-1DD1-3A01-72F2-600AA373B9B3}"/>
              </a:ext>
            </a:extLst>
          </p:cNvPr>
          <p:cNvCxnSpPr>
            <a:cxnSpLocks/>
          </p:cNvCxnSpPr>
          <p:nvPr/>
        </p:nvCxnSpPr>
        <p:spPr>
          <a:xfrm flipH="1">
            <a:off x="5970787" y="5252991"/>
            <a:ext cx="816" cy="1337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B9B8C41-BF3F-6502-C7EA-0889BD0AFFB9}"/>
              </a:ext>
            </a:extLst>
          </p:cNvPr>
          <p:cNvCxnSpPr>
            <a:cxnSpLocks/>
          </p:cNvCxnSpPr>
          <p:nvPr/>
        </p:nvCxnSpPr>
        <p:spPr>
          <a:xfrm>
            <a:off x="3377822" y="5728678"/>
            <a:ext cx="0" cy="21127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EC382FF-0F8A-6603-C77F-1BC9C61688BC}"/>
              </a:ext>
            </a:extLst>
          </p:cNvPr>
          <p:cNvCxnSpPr>
            <a:cxnSpLocks/>
          </p:cNvCxnSpPr>
          <p:nvPr/>
        </p:nvCxnSpPr>
        <p:spPr>
          <a:xfrm>
            <a:off x="3381487" y="3926083"/>
            <a:ext cx="432" cy="13916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DD4735DE-95CE-B744-F853-1CB971A26722}"/>
              </a:ext>
            </a:extLst>
          </p:cNvPr>
          <p:cNvCxnSpPr>
            <a:cxnSpLocks/>
          </p:cNvCxnSpPr>
          <p:nvPr/>
        </p:nvCxnSpPr>
        <p:spPr>
          <a:xfrm>
            <a:off x="3381491" y="4260455"/>
            <a:ext cx="432" cy="13916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object 27">
            <a:extLst>
              <a:ext uri="{FF2B5EF4-FFF2-40B4-BE49-F238E27FC236}">
                <a16:creationId xmlns:a16="http://schemas.microsoft.com/office/drawing/2014/main" id="{BE64B187-022D-C9A0-FFCC-E17492672E0F}"/>
              </a:ext>
            </a:extLst>
          </p:cNvPr>
          <p:cNvSpPr txBox="1"/>
          <p:nvPr/>
        </p:nvSpPr>
        <p:spPr>
          <a:xfrm>
            <a:off x="2681785" y="5990410"/>
            <a:ext cx="1282417" cy="498534"/>
          </a:xfrm>
          <a:prstGeom prst="rect">
            <a:avLst/>
          </a:prstGeom>
        </p:spPr>
        <p:txBody>
          <a:bodyPr vert="horz" wrap="square" lIns="0" tIns="0" rIns="0" bIns="0" rtlCol="0">
            <a:spAutoFit/>
          </a:bodyPr>
          <a:lstStyle/>
          <a:p>
            <a:pPr marL="53975" marR="1732" lvl="0" defTabSz="623438" rtl="0" eaLnBrk="1" fontAlgn="auto" latinLnBrk="0" hangingPunct="1">
              <a:lnSpc>
                <a:spcPct val="100000"/>
              </a:lnSpc>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Certificate of Completion</a:t>
            </a:r>
          </a:p>
          <a:p>
            <a:pPr marL="53975" marR="1732" lvl="0" defTabSz="623438" rtl="0" eaLnBrk="1" fontAlgn="auto" latinLnBrk="0" hangingPunct="1">
              <a:lnSpc>
                <a:spcPct val="100000"/>
              </a:lnSpc>
              <a:spcAft>
                <a:spcPts val="0"/>
              </a:spcAft>
              <a:buClrTx/>
              <a:buSzTx/>
              <a:buFontTx/>
              <a:buChar char="-"/>
              <a:tabLst/>
              <a:defRPr/>
            </a:pPr>
            <a:r>
              <a:rPr lang="en-US" sz="648" spc="7" dirty="0">
                <a:solidFill>
                  <a:prstClr val="black"/>
                </a:solidFill>
                <a:latin typeface="Arial"/>
                <a:cs typeface="Arial"/>
              </a:rPr>
              <a:t> After all conditions complete</a:t>
            </a:r>
          </a:p>
          <a:p>
            <a:pPr marL="53975" marR="1732" lvl="0" defTabSz="623438" rtl="0" eaLnBrk="1" fontAlgn="auto" latinLnBrk="0" hangingPunct="1">
              <a:lnSpc>
                <a:spcPct val="100000"/>
              </a:lnSpc>
              <a:spcAft>
                <a:spcPts val="0"/>
              </a:spcAft>
              <a:buClrTx/>
              <a:buSzTx/>
              <a:tabLst/>
              <a:defRPr/>
            </a:pPr>
            <a:endParaRPr kumimoji="0" lang="en-US" sz="648" i="0" u="none" strike="noStrike" kern="1200" cap="none" spc="7" normalizeH="0" baseline="0" noProof="0" dirty="0">
              <a:ln>
                <a:noFill/>
              </a:ln>
              <a:solidFill>
                <a:prstClr val="black"/>
              </a:solidFill>
              <a:effectLst/>
              <a:uLnTx/>
              <a:uFillTx/>
              <a:latin typeface="Arial"/>
              <a:ea typeface="+mn-ea"/>
              <a:cs typeface="Arial"/>
            </a:endParaRPr>
          </a:p>
          <a:p>
            <a:pPr marL="53975" marR="1732" lvl="0" defTabSz="623438" rtl="0" eaLnBrk="1" fontAlgn="auto" latinLnBrk="0" hangingPunct="1">
              <a:lnSpc>
                <a:spcPct val="100000"/>
              </a:lnSpc>
              <a:spcAft>
                <a:spcPts val="0"/>
              </a:spcAft>
              <a:buClrTx/>
              <a:buSzTx/>
              <a:tabLst/>
              <a:defRPr/>
            </a:pPr>
            <a:r>
              <a:rPr lang="en-US" sz="648" b="1" spc="7" dirty="0">
                <a:solidFill>
                  <a:prstClr val="black"/>
                </a:solidFill>
                <a:latin typeface="Arial"/>
                <a:cs typeface="Arial"/>
              </a:rPr>
              <a:t>State Board of Equalization Filing</a:t>
            </a:r>
            <a:r>
              <a:rPr kumimoji="0" lang="en-US" sz="648" b="1" i="0" u="none" strike="noStrike" kern="1200" cap="none" spc="7" normalizeH="0" baseline="0" noProof="0" dirty="0">
                <a:ln>
                  <a:noFill/>
                </a:ln>
                <a:solidFill>
                  <a:prstClr val="black"/>
                </a:solidFill>
                <a:effectLst/>
                <a:uLnTx/>
                <a:uFillTx/>
                <a:latin typeface="Arial"/>
                <a:ea typeface="+mn-ea"/>
                <a:cs typeface="Arial"/>
              </a:rPr>
              <a:t> </a:t>
            </a:r>
          </a:p>
        </p:txBody>
      </p:sp>
      <p:sp>
        <p:nvSpPr>
          <p:cNvPr id="99" name="object 26">
            <a:extLst>
              <a:ext uri="{FF2B5EF4-FFF2-40B4-BE49-F238E27FC236}">
                <a16:creationId xmlns:a16="http://schemas.microsoft.com/office/drawing/2014/main" id="{9D74C714-D612-82BB-0CCC-5EA247437584}"/>
              </a:ext>
            </a:extLst>
          </p:cNvPr>
          <p:cNvSpPr/>
          <p:nvPr/>
        </p:nvSpPr>
        <p:spPr>
          <a:xfrm>
            <a:off x="2675701" y="5939953"/>
            <a:ext cx="1599945" cy="568169"/>
          </a:xfrm>
          <a:custGeom>
            <a:avLst/>
            <a:gdLst/>
            <a:ahLst/>
            <a:cxnLst/>
            <a:rect l="l" t="t" r="r" b="b"/>
            <a:pathLst>
              <a:path w="3344545" h="351154">
                <a:moveTo>
                  <a:pt x="0" y="350583"/>
                </a:moveTo>
                <a:lnTo>
                  <a:pt x="3344545" y="350583"/>
                </a:lnTo>
                <a:lnTo>
                  <a:pt x="3344545" y="0"/>
                </a:lnTo>
                <a:lnTo>
                  <a:pt x="0" y="0"/>
                </a:lnTo>
                <a:lnTo>
                  <a:pt x="0" y="350583"/>
                </a:lnTo>
                <a:close/>
              </a:path>
            </a:pathLst>
          </a:custGeom>
          <a:ln w="9537">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C7E0731F-618E-36D3-50A6-86D7E6012A1A}"/>
              </a:ext>
            </a:extLst>
          </p:cNvPr>
          <p:cNvCxnSpPr>
            <a:cxnSpLocks/>
          </p:cNvCxnSpPr>
          <p:nvPr/>
        </p:nvCxnSpPr>
        <p:spPr>
          <a:xfrm>
            <a:off x="106341" y="894668"/>
            <a:ext cx="1956537" cy="0"/>
          </a:xfrm>
          <a:prstGeom prst="line">
            <a:avLst/>
          </a:prstGeom>
          <a:ln w="952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733C1C3-8E62-403E-58C2-DA800B659D67}"/>
              </a:ext>
            </a:extLst>
          </p:cNvPr>
          <p:cNvCxnSpPr>
            <a:cxnSpLocks/>
          </p:cNvCxnSpPr>
          <p:nvPr/>
        </p:nvCxnSpPr>
        <p:spPr>
          <a:xfrm>
            <a:off x="93641" y="1269318"/>
            <a:ext cx="1956537" cy="0"/>
          </a:xfrm>
          <a:prstGeom prst="line">
            <a:avLst/>
          </a:prstGeom>
          <a:ln w="952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F774D2E-9282-BBB1-194B-EE686B1CBDDE}"/>
              </a:ext>
            </a:extLst>
          </p:cNvPr>
          <p:cNvCxnSpPr>
            <a:cxnSpLocks/>
          </p:cNvCxnSpPr>
          <p:nvPr/>
        </p:nvCxnSpPr>
        <p:spPr>
          <a:xfrm>
            <a:off x="100131" y="2485786"/>
            <a:ext cx="1956537" cy="0"/>
          </a:xfrm>
          <a:prstGeom prst="line">
            <a:avLst/>
          </a:prstGeom>
          <a:ln w="952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35D4F43-4C5F-1D16-E67A-DCD58DB2F6EF}"/>
              </a:ext>
            </a:extLst>
          </p:cNvPr>
          <p:cNvCxnSpPr>
            <a:cxnSpLocks/>
          </p:cNvCxnSpPr>
          <p:nvPr/>
        </p:nvCxnSpPr>
        <p:spPr>
          <a:xfrm>
            <a:off x="99991" y="4570993"/>
            <a:ext cx="1956537" cy="0"/>
          </a:xfrm>
          <a:prstGeom prst="line">
            <a:avLst/>
          </a:prstGeom>
          <a:ln w="952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081BBEF-2C1F-185F-3EE8-28E513C7EA98}"/>
              </a:ext>
            </a:extLst>
          </p:cNvPr>
          <p:cNvCxnSpPr>
            <a:cxnSpLocks/>
          </p:cNvCxnSpPr>
          <p:nvPr/>
        </p:nvCxnSpPr>
        <p:spPr>
          <a:xfrm>
            <a:off x="99991" y="5827798"/>
            <a:ext cx="1956537"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302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E44088-ADE3-F89A-BA4C-A458CA126626}"/>
              </a:ext>
            </a:extLst>
          </p:cNvPr>
          <p:cNvSpPr txBox="1"/>
          <p:nvPr/>
        </p:nvSpPr>
        <p:spPr>
          <a:xfrm>
            <a:off x="0" y="532737"/>
            <a:ext cx="9144000" cy="400110"/>
          </a:xfrm>
          <a:prstGeom prst="rect">
            <a:avLst/>
          </a:prstGeom>
          <a:noFill/>
        </p:spPr>
        <p:txBody>
          <a:bodyPr wrap="square" rtlCol="0">
            <a:spAutoFit/>
          </a:bodyPr>
          <a:lstStyle/>
          <a:p>
            <a:pPr algn="ctr"/>
            <a:r>
              <a:rPr lang="en-US" sz="2000" b="1" dirty="0"/>
              <a:t>Pre-LAFCO Application </a:t>
            </a:r>
          </a:p>
        </p:txBody>
      </p:sp>
      <p:sp>
        <p:nvSpPr>
          <p:cNvPr id="4" name="Content Placeholder 2">
            <a:extLst>
              <a:ext uri="{FF2B5EF4-FFF2-40B4-BE49-F238E27FC236}">
                <a16:creationId xmlns:a16="http://schemas.microsoft.com/office/drawing/2014/main" id="{56DAF725-14B1-5710-B11A-42423288DCAB}"/>
              </a:ext>
            </a:extLst>
          </p:cNvPr>
          <p:cNvSpPr>
            <a:spLocks noGrp="1"/>
          </p:cNvSpPr>
          <p:nvPr>
            <p:ph idx="1"/>
          </p:nvPr>
        </p:nvSpPr>
        <p:spPr>
          <a:xfrm>
            <a:off x="1085187" y="1956021"/>
            <a:ext cx="7178040" cy="3495239"/>
          </a:xfrm>
        </p:spPr>
        <p:txBody>
          <a:bodyPr>
            <a:normAutofit fontScale="92500" lnSpcReduction="10000"/>
          </a:bodyPr>
          <a:lstStyle/>
          <a:p>
            <a:r>
              <a:rPr lang="en-US" sz="1800" dirty="0"/>
              <a:t>Consult with LAFCO early</a:t>
            </a:r>
          </a:p>
          <a:p>
            <a:r>
              <a:rPr lang="en-US" sz="1800" dirty="0"/>
              <a:t>LAFCO and Incorporation Proponents should begin working with the County and other agencies a full year ahead of application submittal</a:t>
            </a:r>
          </a:p>
          <a:p>
            <a:r>
              <a:rPr lang="en-US" sz="1800" dirty="0"/>
              <a:t>LAFCO’s Role</a:t>
            </a:r>
          </a:p>
          <a:p>
            <a:r>
              <a:rPr lang="en-US" sz="1800" dirty="0"/>
              <a:t>Proponent’s Role</a:t>
            </a:r>
          </a:p>
          <a:p>
            <a:r>
              <a:rPr lang="en-US" sz="1800" dirty="0"/>
              <a:t>Alternatives to Incorporation </a:t>
            </a:r>
          </a:p>
          <a:p>
            <a:r>
              <a:rPr lang="en-US" sz="1800" dirty="0"/>
              <a:t>Incorporation should not occur primarily for financial reasons</a:t>
            </a:r>
          </a:p>
          <a:p>
            <a:r>
              <a:rPr lang="en-US" sz="1800" dirty="0"/>
              <a:t>Preliminary Fiscal Analysis</a:t>
            </a:r>
          </a:p>
          <a:p>
            <a:r>
              <a:rPr lang="en-US" sz="1800" dirty="0"/>
              <a:t>Identify a Designated Agent and up to 3 persons to receive communication</a:t>
            </a:r>
          </a:p>
          <a:p>
            <a:r>
              <a:rPr lang="en-US" sz="1800" dirty="0"/>
              <a:t>Initiation</a:t>
            </a:r>
          </a:p>
          <a:p>
            <a:pPr lvl="1"/>
            <a:r>
              <a:rPr lang="en-US" sz="1400" dirty="0"/>
              <a:t>Registered Voter Petition (25%)</a:t>
            </a:r>
          </a:p>
          <a:p>
            <a:pPr lvl="1"/>
            <a:r>
              <a:rPr lang="en-US" sz="1400" dirty="0"/>
              <a:t>Landowner Petition (25%)</a:t>
            </a:r>
          </a:p>
          <a:p>
            <a:pPr lvl="1"/>
            <a:r>
              <a:rPr lang="en-US" sz="1400" dirty="0"/>
              <a:t>Affected Agency Resolution</a:t>
            </a:r>
          </a:p>
          <a:p>
            <a:pPr lvl="1"/>
            <a:endParaRPr lang="en-US" sz="1000" dirty="0"/>
          </a:p>
          <a:p>
            <a:pPr marL="457200" lvl="1" indent="0">
              <a:buNone/>
            </a:pPr>
            <a:endParaRPr lang="en-US" sz="1400" dirty="0">
              <a:solidFill>
                <a:srgbClr val="FF0000"/>
              </a:solidFill>
            </a:endParaRPr>
          </a:p>
          <a:p>
            <a:pPr lvl="1"/>
            <a:endParaRPr lang="en-US" sz="1400" dirty="0">
              <a:solidFill>
                <a:srgbClr val="FF0000"/>
              </a:solidFill>
            </a:endParaRPr>
          </a:p>
        </p:txBody>
      </p:sp>
      <p:sp>
        <p:nvSpPr>
          <p:cNvPr id="3" name="Rectangle 2">
            <a:extLst>
              <a:ext uri="{FF2B5EF4-FFF2-40B4-BE49-F238E27FC236}">
                <a16:creationId xmlns:a16="http://schemas.microsoft.com/office/drawing/2014/main" id="{159371FD-D634-4027-D9C4-ED98F42D82E6}"/>
              </a:ext>
            </a:extLst>
          </p:cNvPr>
          <p:cNvSpPr/>
          <p:nvPr/>
        </p:nvSpPr>
        <p:spPr>
          <a:xfrm>
            <a:off x="1892876" y="1022879"/>
            <a:ext cx="5304517" cy="612445"/>
          </a:xfrm>
          <a:prstGeom prst="rect">
            <a:avLst/>
          </a:prstGeom>
          <a:solidFill>
            <a:srgbClr val="FF0066">
              <a:alpha val="2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bject 4">
            <a:extLst>
              <a:ext uri="{FF2B5EF4-FFF2-40B4-BE49-F238E27FC236}">
                <a16:creationId xmlns:a16="http://schemas.microsoft.com/office/drawing/2014/main" id="{2109F337-E5B1-5470-D680-47691F015703}"/>
              </a:ext>
            </a:extLst>
          </p:cNvPr>
          <p:cNvSpPr txBox="1"/>
          <p:nvPr/>
        </p:nvSpPr>
        <p:spPr>
          <a:xfrm>
            <a:off x="2258704" y="1200963"/>
            <a:ext cx="4640239" cy="229783"/>
          </a:xfrm>
          <a:prstGeom prst="rect">
            <a:avLst/>
          </a:prstGeom>
          <a:ln w="9525">
            <a:solidFill>
              <a:srgbClr val="000000"/>
            </a:solidFill>
          </a:ln>
        </p:spPr>
        <p:txBody>
          <a:bodyPr vert="horz" wrap="square" lIns="0" tIns="29441" rIns="0" bIns="0" rtlCol="0">
            <a:spAutoFit/>
          </a:bodyPr>
          <a:lstStyle/>
          <a:p>
            <a:pPr marL="615212" marR="3464" lvl="0" indent="-606985" algn="ctr" defTabSz="623438" rtl="0" eaLnBrk="1" fontAlgn="auto" latinLnBrk="0" hangingPunct="1">
              <a:buClrTx/>
              <a:buSzTx/>
              <a:buFontTx/>
              <a:buNone/>
              <a:tabLst/>
              <a:defRPr/>
            </a:pPr>
            <a:r>
              <a:rPr kumimoji="0" lang="en-US" sz="650" b="1" i="0" u="none" strike="noStrike" kern="1200" cap="none" spc="3" normalizeH="0" baseline="0" noProof="0" dirty="0">
                <a:ln>
                  <a:noFill/>
                </a:ln>
                <a:solidFill>
                  <a:prstClr val="black"/>
                </a:solidFill>
                <a:effectLst/>
                <a:uLnTx/>
                <a:uFillTx/>
                <a:latin typeface="Arial"/>
                <a:ea typeface="+mn-ea"/>
                <a:cs typeface="Arial"/>
              </a:rPr>
              <a:t>Pre-LAFCO Application: </a:t>
            </a:r>
          </a:p>
          <a:p>
            <a:pPr marL="615212" marR="3464" lvl="0" indent="-606985" algn="ctr" defTabSz="623438" rtl="0" eaLnBrk="1" fontAlgn="auto" latinLnBrk="0" hangingPunct="1">
              <a:buClrTx/>
              <a:buSzTx/>
              <a:buFontTx/>
              <a:buNone/>
              <a:tabLst/>
              <a:defRPr/>
            </a:pPr>
            <a:r>
              <a:rPr kumimoji="0" lang="en-US" sz="650" b="0" i="0" u="none" strike="noStrike" kern="1200" cap="none" spc="3" normalizeH="0" baseline="0" noProof="0" dirty="0">
                <a:ln>
                  <a:noFill/>
                </a:ln>
                <a:solidFill>
                  <a:prstClr val="black"/>
                </a:solidFill>
                <a:effectLst/>
                <a:uLnTx/>
                <a:uFillTx/>
                <a:latin typeface="Arial"/>
                <a:ea typeface="+mn-ea"/>
                <a:cs typeface="Arial"/>
              </a:rPr>
              <a:t>Preliminary Fiscal Analysis, Roles, Initiation (Registered Voters, Landowners, Affected Agency)</a:t>
            </a:r>
            <a:endParaRPr kumimoji="0" lang="en-US" sz="650" b="0" i="0" u="none" strike="noStrike" kern="1200" cap="none" spc="7"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638047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D4F15-FE99-C587-25A4-B719860E364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FEE8FD7-3910-92BD-4EB9-80C88378A0EB}"/>
              </a:ext>
            </a:extLst>
          </p:cNvPr>
          <p:cNvSpPr txBox="1"/>
          <p:nvPr/>
        </p:nvSpPr>
        <p:spPr>
          <a:xfrm>
            <a:off x="0" y="532737"/>
            <a:ext cx="9144000" cy="400110"/>
          </a:xfrm>
          <a:prstGeom prst="rect">
            <a:avLst/>
          </a:prstGeom>
          <a:noFill/>
        </p:spPr>
        <p:txBody>
          <a:bodyPr wrap="square" rtlCol="0">
            <a:spAutoFit/>
          </a:bodyPr>
          <a:lstStyle/>
          <a:p>
            <a:pPr algn="ctr"/>
            <a:r>
              <a:rPr lang="en-US" sz="2000" b="1" dirty="0"/>
              <a:t>Pre-LAFCO Application </a:t>
            </a:r>
          </a:p>
        </p:txBody>
      </p:sp>
      <p:sp>
        <p:nvSpPr>
          <p:cNvPr id="4" name="Content Placeholder 2">
            <a:extLst>
              <a:ext uri="{FF2B5EF4-FFF2-40B4-BE49-F238E27FC236}">
                <a16:creationId xmlns:a16="http://schemas.microsoft.com/office/drawing/2014/main" id="{D2F46401-1DCA-987B-D5C5-A2D846BE1E74}"/>
              </a:ext>
            </a:extLst>
          </p:cNvPr>
          <p:cNvSpPr>
            <a:spLocks noGrp="1"/>
          </p:cNvSpPr>
          <p:nvPr>
            <p:ph idx="1"/>
          </p:nvPr>
        </p:nvSpPr>
        <p:spPr>
          <a:xfrm>
            <a:off x="1085187" y="1956021"/>
            <a:ext cx="7178040" cy="3495239"/>
          </a:xfrm>
        </p:spPr>
        <p:txBody>
          <a:bodyPr>
            <a:normAutofit/>
          </a:bodyPr>
          <a:lstStyle/>
          <a:p>
            <a:pPr marL="0" indent="0">
              <a:spcAft>
                <a:spcPts val="600"/>
              </a:spcAft>
              <a:buNone/>
            </a:pPr>
            <a:r>
              <a:rPr lang="en-US" sz="1800" dirty="0">
                <a:latin typeface="Calibri (body)"/>
              </a:rPr>
              <a:t>Minimum Petition Requirements:</a:t>
            </a:r>
          </a:p>
          <a:p>
            <a:pPr marR="1160" algn="just">
              <a:spcAft>
                <a:spcPts val="600"/>
              </a:spcAft>
            </a:pPr>
            <a:r>
              <a:rPr lang="en-US" sz="1600" b="0" i="0" u="sng" strike="noStrike" baseline="0" dirty="0">
                <a:latin typeface="Calibri (body)"/>
              </a:rPr>
              <a:t>Registered Voters</a:t>
            </a:r>
            <a:r>
              <a:rPr lang="en-US" sz="1600" b="0" i="0" u="none" strike="noStrike" baseline="0" dirty="0">
                <a:latin typeface="Calibri (body)"/>
              </a:rPr>
              <a:t>: A petition signed by at least 25% of the registered voters residing in the proposed incorporation area is submitted to LAFCO. The Registrar of Voters must verify the number of valid signatures on petitions of registered voters.</a:t>
            </a:r>
          </a:p>
          <a:p>
            <a:pPr algn="l"/>
            <a:r>
              <a:rPr lang="en-US" sz="1600" b="0" i="0" u="sng" strike="noStrike" baseline="0" dirty="0">
                <a:latin typeface="Calibri (body)"/>
              </a:rPr>
              <a:t>Land Owners</a:t>
            </a:r>
            <a:r>
              <a:rPr lang="en-US" sz="1600" b="0" i="0" u="none" strike="noStrike" baseline="0" dirty="0">
                <a:latin typeface="Calibri (body)"/>
              </a:rPr>
              <a:t>: A petition signed by at least 25% of the landowners owning at least 25% of the assessed value of land within the proposed incorporation area. The County Assessor’s Office must verify the petitions of landowners.  </a:t>
            </a:r>
            <a:r>
              <a:rPr lang="en-US" sz="1600" b="0" i="0" u="none" strike="noStrike" baseline="0" dirty="0">
                <a:solidFill>
                  <a:srgbClr val="000000"/>
                </a:solidFill>
                <a:latin typeface="TrebuchetMS"/>
              </a:rPr>
              <a:t>Landowner petitions are examined based on a comparison of signatures and the most recent assessment roll.</a:t>
            </a:r>
            <a:endParaRPr lang="en-US" sz="1600" dirty="0">
              <a:latin typeface="Calibri (body)"/>
            </a:endParaRPr>
          </a:p>
          <a:p>
            <a:pPr marL="457200" lvl="1" indent="0">
              <a:buNone/>
            </a:pPr>
            <a:endParaRPr lang="en-US" sz="1400" dirty="0">
              <a:solidFill>
                <a:srgbClr val="FF0000"/>
              </a:solidFill>
            </a:endParaRPr>
          </a:p>
        </p:txBody>
      </p:sp>
      <p:sp>
        <p:nvSpPr>
          <p:cNvPr id="3" name="Rectangle 2">
            <a:extLst>
              <a:ext uri="{FF2B5EF4-FFF2-40B4-BE49-F238E27FC236}">
                <a16:creationId xmlns:a16="http://schemas.microsoft.com/office/drawing/2014/main" id="{E7057840-18F3-9C72-50D6-3744CA2C0836}"/>
              </a:ext>
            </a:extLst>
          </p:cNvPr>
          <p:cNvSpPr/>
          <p:nvPr/>
        </p:nvSpPr>
        <p:spPr>
          <a:xfrm>
            <a:off x="1892876" y="1022879"/>
            <a:ext cx="5304517" cy="612445"/>
          </a:xfrm>
          <a:prstGeom prst="rect">
            <a:avLst/>
          </a:prstGeom>
          <a:solidFill>
            <a:srgbClr val="FF0066">
              <a:alpha val="2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bject 4">
            <a:extLst>
              <a:ext uri="{FF2B5EF4-FFF2-40B4-BE49-F238E27FC236}">
                <a16:creationId xmlns:a16="http://schemas.microsoft.com/office/drawing/2014/main" id="{E249FB6F-8AAC-428F-7D44-37938BDD9AB5}"/>
              </a:ext>
            </a:extLst>
          </p:cNvPr>
          <p:cNvSpPr txBox="1"/>
          <p:nvPr/>
        </p:nvSpPr>
        <p:spPr>
          <a:xfrm>
            <a:off x="2258704" y="1200963"/>
            <a:ext cx="4640239" cy="229783"/>
          </a:xfrm>
          <a:prstGeom prst="rect">
            <a:avLst/>
          </a:prstGeom>
          <a:ln w="9525">
            <a:solidFill>
              <a:srgbClr val="000000"/>
            </a:solidFill>
          </a:ln>
        </p:spPr>
        <p:txBody>
          <a:bodyPr vert="horz" wrap="square" lIns="0" tIns="29441" rIns="0" bIns="0" rtlCol="0">
            <a:spAutoFit/>
          </a:bodyPr>
          <a:lstStyle/>
          <a:p>
            <a:pPr marL="615212" marR="3464" lvl="0" indent="-606985" algn="ctr" defTabSz="623438" rtl="0" eaLnBrk="1" fontAlgn="auto" latinLnBrk="0" hangingPunct="1">
              <a:buClrTx/>
              <a:buSzTx/>
              <a:buFontTx/>
              <a:buNone/>
              <a:tabLst/>
              <a:defRPr/>
            </a:pPr>
            <a:r>
              <a:rPr kumimoji="0" lang="en-US" sz="650" b="1" i="0" u="none" strike="noStrike" kern="1200" cap="none" spc="3" normalizeH="0" baseline="0" noProof="0" dirty="0">
                <a:ln>
                  <a:noFill/>
                </a:ln>
                <a:solidFill>
                  <a:prstClr val="black"/>
                </a:solidFill>
                <a:effectLst/>
                <a:uLnTx/>
                <a:uFillTx/>
                <a:latin typeface="Arial"/>
                <a:ea typeface="+mn-ea"/>
                <a:cs typeface="Arial"/>
              </a:rPr>
              <a:t>Pre-LAFCO Application: </a:t>
            </a:r>
          </a:p>
          <a:p>
            <a:pPr marL="615212" marR="3464" lvl="0" indent="-606985" algn="ctr" defTabSz="623438" rtl="0" eaLnBrk="1" fontAlgn="auto" latinLnBrk="0" hangingPunct="1">
              <a:buClrTx/>
              <a:buSzTx/>
              <a:buFontTx/>
              <a:buNone/>
              <a:tabLst/>
              <a:defRPr/>
            </a:pPr>
            <a:r>
              <a:rPr kumimoji="0" lang="en-US" sz="650" b="0" i="0" u="none" strike="noStrike" kern="1200" cap="none" spc="3" normalizeH="0" baseline="0" noProof="0" dirty="0">
                <a:ln>
                  <a:noFill/>
                </a:ln>
                <a:solidFill>
                  <a:prstClr val="black"/>
                </a:solidFill>
                <a:effectLst/>
                <a:uLnTx/>
                <a:uFillTx/>
                <a:latin typeface="Arial"/>
                <a:ea typeface="+mn-ea"/>
                <a:cs typeface="Arial"/>
              </a:rPr>
              <a:t>Preliminary Fiscal Analysis, Roles, Initiation (Registered Voters, Landowners, Affected Agency)</a:t>
            </a:r>
            <a:endParaRPr kumimoji="0" lang="en-US" sz="650" b="0" i="0" u="none" strike="noStrike" kern="1200" cap="none" spc="7"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3472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0FDC10-B329-217F-5FFD-4BE1B30D02F7}"/>
              </a:ext>
            </a:extLst>
          </p:cNvPr>
          <p:cNvPicPr>
            <a:picLocks noChangeAspect="1"/>
          </p:cNvPicPr>
          <p:nvPr/>
        </p:nvPicPr>
        <p:blipFill>
          <a:blip r:embed="rId2"/>
          <a:stretch>
            <a:fillRect/>
          </a:stretch>
        </p:blipFill>
        <p:spPr>
          <a:xfrm>
            <a:off x="422471" y="57383"/>
            <a:ext cx="4470007" cy="6762517"/>
          </a:xfrm>
          <a:prstGeom prst="rect">
            <a:avLst/>
          </a:prstGeom>
          <a:ln>
            <a:solidFill>
              <a:schemeClr val="tx1"/>
            </a:solidFill>
          </a:ln>
        </p:spPr>
      </p:pic>
      <p:sp>
        <p:nvSpPr>
          <p:cNvPr id="8" name="TextBox 7">
            <a:extLst>
              <a:ext uri="{FF2B5EF4-FFF2-40B4-BE49-F238E27FC236}">
                <a16:creationId xmlns:a16="http://schemas.microsoft.com/office/drawing/2014/main" id="{4B19A844-8062-B363-EA22-9366969960C2}"/>
              </a:ext>
            </a:extLst>
          </p:cNvPr>
          <p:cNvSpPr txBox="1"/>
          <p:nvPr/>
        </p:nvSpPr>
        <p:spPr>
          <a:xfrm>
            <a:off x="5224463" y="121230"/>
            <a:ext cx="3609975" cy="400110"/>
          </a:xfrm>
          <a:prstGeom prst="rect">
            <a:avLst/>
          </a:prstGeom>
          <a:noFill/>
        </p:spPr>
        <p:txBody>
          <a:bodyPr wrap="square" rtlCol="0">
            <a:spAutoFit/>
          </a:bodyPr>
          <a:lstStyle/>
          <a:p>
            <a:pPr algn="ctr"/>
            <a:r>
              <a:rPr lang="en-US" sz="2000" b="1" dirty="0"/>
              <a:t>Pre-LAFCO Application </a:t>
            </a:r>
          </a:p>
        </p:txBody>
      </p:sp>
      <p:sp>
        <p:nvSpPr>
          <p:cNvPr id="9" name="Rectangle 8">
            <a:extLst>
              <a:ext uri="{FF2B5EF4-FFF2-40B4-BE49-F238E27FC236}">
                <a16:creationId xmlns:a16="http://schemas.microsoft.com/office/drawing/2014/main" id="{092ED4B6-01BB-67A0-B9AD-FCC5D10C54DC}"/>
              </a:ext>
            </a:extLst>
          </p:cNvPr>
          <p:cNvSpPr/>
          <p:nvPr/>
        </p:nvSpPr>
        <p:spPr>
          <a:xfrm>
            <a:off x="5224463" y="615819"/>
            <a:ext cx="3609975" cy="612445"/>
          </a:xfrm>
          <a:prstGeom prst="rect">
            <a:avLst/>
          </a:prstGeom>
          <a:solidFill>
            <a:srgbClr val="FF0066">
              <a:alpha val="2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bject 4">
            <a:extLst>
              <a:ext uri="{FF2B5EF4-FFF2-40B4-BE49-F238E27FC236}">
                <a16:creationId xmlns:a16="http://schemas.microsoft.com/office/drawing/2014/main" id="{2491F1EB-DEA6-E5F3-66E1-6B2CB19C0C76}"/>
              </a:ext>
            </a:extLst>
          </p:cNvPr>
          <p:cNvSpPr txBox="1"/>
          <p:nvPr/>
        </p:nvSpPr>
        <p:spPr>
          <a:xfrm>
            <a:off x="5357813" y="736753"/>
            <a:ext cx="3403795" cy="329811"/>
          </a:xfrm>
          <a:prstGeom prst="rect">
            <a:avLst/>
          </a:prstGeom>
          <a:ln w="9525">
            <a:solidFill>
              <a:srgbClr val="000000"/>
            </a:solidFill>
          </a:ln>
        </p:spPr>
        <p:txBody>
          <a:bodyPr vert="horz" wrap="square" lIns="0" tIns="29441" rIns="0" bIns="0" rtlCol="0">
            <a:spAutoFit/>
          </a:bodyPr>
          <a:lstStyle/>
          <a:p>
            <a:pPr marL="615212" marR="3464" lvl="0" indent="-606985" algn="ctr" defTabSz="623438" rtl="0" eaLnBrk="1" fontAlgn="auto" latinLnBrk="0" hangingPunct="1">
              <a:buClrTx/>
              <a:buSzTx/>
              <a:buFontTx/>
              <a:buNone/>
              <a:tabLst/>
              <a:defRPr/>
            </a:pPr>
            <a:r>
              <a:rPr kumimoji="0" lang="en-US" sz="650" b="1" i="0" u="none" strike="noStrike" kern="1200" cap="none" spc="3" normalizeH="0" baseline="0" noProof="0" dirty="0">
                <a:ln>
                  <a:noFill/>
                </a:ln>
                <a:solidFill>
                  <a:prstClr val="black"/>
                </a:solidFill>
                <a:effectLst/>
                <a:uLnTx/>
                <a:uFillTx/>
                <a:latin typeface="Arial"/>
                <a:ea typeface="+mn-ea"/>
                <a:cs typeface="Arial"/>
              </a:rPr>
              <a:t>Pre-LAFCO Application: </a:t>
            </a:r>
          </a:p>
          <a:p>
            <a:pPr marL="615212" marR="3464" lvl="0" indent="-606985" algn="ctr" defTabSz="623438" rtl="0" eaLnBrk="1" fontAlgn="auto" latinLnBrk="0" hangingPunct="1">
              <a:buClrTx/>
              <a:buSzTx/>
              <a:buFontTx/>
              <a:buNone/>
              <a:tabLst/>
              <a:defRPr/>
            </a:pPr>
            <a:r>
              <a:rPr kumimoji="0" lang="en-US" sz="650" b="0" i="0" u="none" strike="noStrike" kern="1200" cap="none" spc="3" normalizeH="0" baseline="0" noProof="0" dirty="0">
                <a:ln>
                  <a:noFill/>
                </a:ln>
                <a:solidFill>
                  <a:prstClr val="black"/>
                </a:solidFill>
                <a:effectLst/>
                <a:uLnTx/>
                <a:uFillTx/>
                <a:latin typeface="Arial"/>
                <a:ea typeface="+mn-ea"/>
                <a:cs typeface="Arial"/>
              </a:rPr>
              <a:t>Preliminary Fiscal Analysis, Roles, Initiation (Registered Voters, Landowners, </a:t>
            </a:r>
          </a:p>
          <a:p>
            <a:pPr marL="615212" marR="3464" lvl="0" indent="-606985" algn="ctr" defTabSz="623438" rtl="0" eaLnBrk="1" fontAlgn="auto" latinLnBrk="0" hangingPunct="1">
              <a:buClrTx/>
              <a:buSzTx/>
              <a:buFontTx/>
              <a:buNone/>
              <a:tabLst/>
              <a:defRPr/>
            </a:pPr>
            <a:r>
              <a:rPr kumimoji="0" lang="en-US" sz="650" b="0" i="0" u="none" strike="noStrike" kern="1200" cap="none" spc="3" normalizeH="0" baseline="0" noProof="0" dirty="0">
                <a:ln>
                  <a:noFill/>
                </a:ln>
                <a:solidFill>
                  <a:prstClr val="black"/>
                </a:solidFill>
                <a:effectLst/>
                <a:uLnTx/>
                <a:uFillTx/>
                <a:latin typeface="Arial"/>
                <a:ea typeface="+mn-ea"/>
                <a:cs typeface="Arial"/>
              </a:rPr>
              <a:t>Affected Agency)</a:t>
            </a:r>
            <a:endParaRPr kumimoji="0" lang="en-US" sz="650" b="0" i="0" u="none" strike="noStrike" kern="1200" cap="none" spc="7" normalizeH="0" baseline="0" noProof="0" dirty="0">
              <a:ln>
                <a:noFill/>
              </a:ln>
              <a:solidFill>
                <a:prstClr val="black"/>
              </a:solidFill>
              <a:effectLst/>
              <a:uLnTx/>
              <a:uFillTx/>
              <a:latin typeface="Arial"/>
              <a:ea typeface="+mn-ea"/>
              <a:cs typeface="Arial"/>
            </a:endParaRPr>
          </a:p>
        </p:txBody>
      </p:sp>
      <p:sp>
        <p:nvSpPr>
          <p:cNvPr id="11" name="TextBox 10">
            <a:extLst>
              <a:ext uri="{FF2B5EF4-FFF2-40B4-BE49-F238E27FC236}">
                <a16:creationId xmlns:a16="http://schemas.microsoft.com/office/drawing/2014/main" id="{BD73A309-B756-0714-E34B-A06E2BCAF0D5}"/>
              </a:ext>
            </a:extLst>
          </p:cNvPr>
          <p:cNvSpPr txBox="1"/>
          <p:nvPr/>
        </p:nvSpPr>
        <p:spPr>
          <a:xfrm>
            <a:off x="4991100" y="1319902"/>
            <a:ext cx="4152900" cy="5262979"/>
          </a:xfrm>
          <a:prstGeom prst="rect">
            <a:avLst/>
          </a:prstGeom>
          <a:noFill/>
        </p:spPr>
        <p:txBody>
          <a:bodyPr wrap="square" rtlCol="0">
            <a:spAutoFit/>
          </a:bodyPr>
          <a:lstStyle/>
          <a:p>
            <a:pPr algn="l">
              <a:spcAft>
                <a:spcPts val="1200"/>
              </a:spcAft>
            </a:pPr>
            <a:r>
              <a:rPr lang="en-US" sz="1400" b="1" i="0" u="none" strike="noStrike" baseline="0" dirty="0">
                <a:solidFill>
                  <a:srgbClr val="000000"/>
                </a:solidFill>
                <a:latin typeface="TrebuchetMS,Bold"/>
              </a:rPr>
              <a:t>Timing of Petitions</a:t>
            </a:r>
          </a:p>
          <a:p>
            <a:pPr marL="285750" indent="-285750" algn="l">
              <a:spcAft>
                <a:spcPts val="1200"/>
              </a:spcAft>
              <a:buFont typeface="Arial" panose="020B0604020202020204" pitchFamily="34" charset="0"/>
              <a:buChar char="•"/>
            </a:pPr>
            <a:r>
              <a:rPr lang="en-US" sz="1400" dirty="0">
                <a:solidFill>
                  <a:srgbClr val="000000"/>
                </a:solidFill>
                <a:latin typeface="TrebuchetMS"/>
              </a:rPr>
              <a:t>A </a:t>
            </a:r>
            <a:r>
              <a:rPr lang="en-US" sz="1400" b="0" i="0" u="none" strike="noStrike" baseline="0" dirty="0">
                <a:solidFill>
                  <a:srgbClr val="000000"/>
                </a:solidFill>
                <a:latin typeface="TrebuchetMS"/>
              </a:rPr>
              <a:t>Notice of Intent must be filed with LAFCO</a:t>
            </a:r>
            <a:r>
              <a:rPr lang="en-US" sz="1400" b="0" i="0" u="none" strike="noStrike" baseline="0" dirty="0">
                <a:solidFill>
                  <a:srgbClr val="0000FF"/>
                </a:solidFill>
                <a:latin typeface="TrebuchetMS"/>
              </a:rPr>
              <a:t> </a:t>
            </a:r>
            <a:r>
              <a:rPr lang="en-US" sz="1400" b="0" i="0" u="none" strike="noStrike" baseline="0" dirty="0">
                <a:solidFill>
                  <a:srgbClr val="000000"/>
                </a:solidFill>
                <a:latin typeface="TrebuchetMS"/>
              </a:rPr>
              <a:t>before circulating a petition </a:t>
            </a:r>
          </a:p>
          <a:p>
            <a:pPr marL="285750" indent="-285750" algn="l">
              <a:spcAft>
                <a:spcPts val="1200"/>
              </a:spcAft>
              <a:buFont typeface="Arial" panose="020B0604020202020204" pitchFamily="34" charset="0"/>
              <a:buChar char="•"/>
            </a:pPr>
            <a:r>
              <a:rPr lang="en-US" sz="1400" b="0" i="0" u="none" strike="noStrike" baseline="0" dirty="0">
                <a:solidFill>
                  <a:srgbClr val="000000"/>
                </a:solidFill>
                <a:latin typeface="TrebuchetMS"/>
              </a:rPr>
              <a:t>All signatures must be gathered within 180 days (six months) from the date of the first signature </a:t>
            </a:r>
            <a:endParaRPr lang="en-US" sz="1400" b="0" i="0" u="none" strike="noStrike" baseline="0" dirty="0">
              <a:solidFill>
                <a:srgbClr val="0000FF"/>
              </a:solidFill>
              <a:latin typeface="TrebuchetMS"/>
            </a:endParaRPr>
          </a:p>
          <a:p>
            <a:pPr marL="285750" indent="-285750" algn="l">
              <a:spcAft>
                <a:spcPts val="1200"/>
              </a:spcAft>
              <a:buFont typeface="Arial" panose="020B0604020202020204" pitchFamily="34" charset="0"/>
              <a:buChar char="•"/>
            </a:pPr>
            <a:r>
              <a:rPr lang="en-US" sz="1400" b="0" i="0" u="none" strike="noStrike" baseline="0" dirty="0">
                <a:solidFill>
                  <a:srgbClr val="000000"/>
                </a:solidFill>
                <a:latin typeface="TrebuchetMS"/>
              </a:rPr>
              <a:t>Petitions must be submitted to LAFCO within 60 days of the date of the last signature </a:t>
            </a:r>
          </a:p>
          <a:p>
            <a:pPr marL="285750" indent="-285750" algn="l">
              <a:spcAft>
                <a:spcPts val="1200"/>
              </a:spcAft>
              <a:buFont typeface="Arial" panose="020B0604020202020204" pitchFamily="34" charset="0"/>
              <a:buChar char="•"/>
            </a:pPr>
            <a:r>
              <a:rPr lang="en-US" sz="1400" b="0" i="0" u="none" strike="noStrike" baseline="0" dirty="0">
                <a:solidFill>
                  <a:srgbClr val="000000"/>
                </a:solidFill>
                <a:latin typeface="TrebuchetMS"/>
              </a:rPr>
              <a:t>The </a:t>
            </a:r>
            <a:r>
              <a:rPr lang="en-US" sz="1400" i="0" u="none" strike="noStrike" baseline="0" dirty="0">
                <a:latin typeface="TrebuchetMS"/>
              </a:rPr>
              <a:t>Executive </a:t>
            </a:r>
            <a:r>
              <a:rPr lang="en-US" sz="1400" dirty="0">
                <a:latin typeface="TrebuchetMS"/>
              </a:rPr>
              <a:t>O</a:t>
            </a:r>
            <a:r>
              <a:rPr lang="en-US" sz="1400" i="0" u="none" strike="noStrike" baseline="0" dirty="0">
                <a:latin typeface="TrebuchetMS"/>
              </a:rPr>
              <a:t>fficer </a:t>
            </a:r>
            <a:r>
              <a:rPr lang="en-US" sz="1400" b="0" i="0" u="none" strike="noStrike" baseline="0" dirty="0">
                <a:latin typeface="TrebuchetMS"/>
              </a:rPr>
              <a:t>shall cause the petition to be examined by the </a:t>
            </a:r>
            <a:r>
              <a:rPr lang="en-US" sz="1400" b="0" i="0" u="none" strike="noStrike" baseline="0" dirty="0">
                <a:latin typeface="Calibri (body)"/>
              </a:rPr>
              <a:t>Registrar of Voters or County Assessor’s Office </a:t>
            </a:r>
            <a:endParaRPr lang="en-US" sz="1400" b="0" i="0" u="none" strike="noStrike" baseline="0" dirty="0">
              <a:solidFill>
                <a:srgbClr val="000000"/>
              </a:solidFill>
              <a:latin typeface="TrebuchetMS"/>
            </a:endParaRPr>
          </a:p>
          <a:p>
            <a:pPr marL="285750" indent="-285750" algn="l">
              <a:spcAft>
                <a:spcPts val="1200"/>
              </a:spcAft>
              <a:buFont typeface="Arial" panose="020B0604020202020204" pitchFamily="34" charset="0"/>
              <a:buChar char="•"/>
            </a:pPr>
            <a:r>
              <a:rPr lang="en-US" sz="1400" b="0" i="0" u="none" strike="noStrike" baseline="0" dirty="0">
                <a:solidFill>
                  <a:srgbClr val="000000"/>
                </a:solidFill>
                <a:latin typeface="TrebuchetMS"/>
              </a:rPr>
              <a:t>The </a:t>
            </a:r>
            <a:r>
              <a:rPr lang="en-US" sz="1400" i="0" u="none" strike="noStrike" baseline="0" dirty="0">
                <a:latin typeface="TrebuchetMS"/>
              </a:rPr>
              <a:t>Executive </a:t>
            </a:r>
            <a:r>
              <a:rPr lang="en-US" sz="1400" dirty="0">
                <a:latin typeface="TrebuchetMS"/>
              </a:rPr>
              <a:t>O</a:t>
            </a:r>
            <a:r>
              <a:rPr lang="en-US" sz="1400" i="0" u="none" strike="noStrike" baseline="0" dirty="0">
                <a:latin typeface="TrebuchetMS"/>
              </a:rPr>
              <a:t>fficer </a:t>
            </a:r>
            <a:r>
              <a:rPr lang="en-US" sz="1400" b="0" i="0" u="none" strike="noStrike" baseline="0" dirty="0">
                <a:solidFill>
                  <a:srgbClr val="000000"/>
                </a:solidFill>
                <a:latin typeface="TrebuchetMS"/>
              </a:rPr>
              <a:t>shall issue a Certificate of Sufficiency or Notice of Insufficiency within 30 days after the date a petition is received</a:t>
            </a:r>
          </a:p>
          <a:p>
            <a:pPr marL="285750" indent="-285750" algn="l">
              <a:spcAft>
                <a:spcPts val="1200"/>
              </a:spcAft>
              <a:buFont typeface="Arial" panose="020B0604020202020204" pitchFamily="34" charset="0"/>
              <a:buChar char="•"/>
            </a:pPr>
            <a:r>
              <a:rPr lang="en-US" sz="1400" dirty="0">
                <a:solidFill>
                  <a:srgbClr val="000000"/>
                </a:solidFill>
                <a:latin typeface="TrebuchetMS"/>
              </a:rPr>
              <a:t>If the petition is insufficient, proponents have 15 days to submit a supplemental petition</a:t>
            </a:r>
          </a:p>
          <a:p>
            <a:pPr marL="285750" indent="-285750" algn="l">
              <a:buFont typeface="Arial" panose="020B0604020202020204" pitchFamily="34" charset="0"/>
              <a:buChar char="•"/>
            </a:pPr>
            <a:r>
              <a:rPr lang="en-US" sz="1400" i="0" u="none" strike="noStrike" baseline="0">
                <a:latin typeface="TrebuchetMS"/>
              </a:rPr>
              <a:t>The Executive </a:t>
            </a:r>
            <a:r>
              <a:rPr lang="en-US" sz="1400" dirty="0">
                <a:latin typeface="TrebuchetMS"/>
              </a:rPr>
              <a:t>O</a:t>
            </a:r>
            <a:r>
              <a:rPr lang="en-US" sz="1400" i="0" u="none" strike="noStrike" baseline="0" dirty="0">
                <a:latin typeface="TrebuchetMS"/>
              </a:rPr>
              <a:t>fficer shall examine the supplemental petition and certify in writing the results </a:t>
            </a:r>
            <a:r>
              <a:rPr lang="en-US" sz="1400" dirty="0">
                <a:latin typeface="TrebuchetMS"/>
              </a:rPr>
              <a:t>w</a:t>
            </a:r>
            <a:r>
              <a:rPr lang="en-US" sz="1400" i="0" u="none" strike="noStrike" baseline="0" dirty="0">
                <a:latin typeface="TrebuchetMS"/>
              </a:rPr>
              <a:t>ithin 10 days after the </a:t>
            </a:r>
          </a:p>
          <a:p>
            <a:pPr algn="l"/>
            <a:r>
              <a:rPr lang="en-US" sz="1400" dirty="0">
                <a:latin typeface="TrebuchetMS"/>
              </a:rPr>
              <a:t>       </a:t>
            </a:r>
            <a:r>
              <a:rPr lang="en-US" sz="1400" i="0" u="none" strike="noStrike" baseline="0" dirty="0">
                <a:latin typeface="TrebuchetMS"/>
              </a:rPr>
              <a:t>date of filing</a:t>
            </a:r>
            <a:endParaRPr lang="en-US" sz="1400" i="0" u="none" strike="noStrike" baseline="0" dirty="0">
              <a:solidFill>
                <a:srgbClr val="000000"/>
              </a:solidFill>
              <a:latin typeface="TrebuchetMS"/>
            </a:endParaRPr>
          </a:p>
        </p:txBody>
      </p:sp>
    </p:spTree>
    <p:extLst>
      <p:ext uri="{BB962C8B-B14F-4D97-AF65-F5344CB8AC3E}">
        <p14:creationId xmlns:p14="http://schemas.microsoft.com/office/powerpoint/2010/main" val="427898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FD0EDB-4905-B128-EF03-FC6CDF47924D}"/>
              </a:ext>
            </a:extLst>
          </p:cNvPr>
          <p:cNvSpPr/>
          <p:nvPr/>
        </p:nvSpPr>
        <p:spPr>
          <a:xfrm>
            <a:off x="1893692" y="1077265"/>
            <a:ext cx="5304517" cy="575136"/>
          </a:xfrm>
          <a:prstGeom prst="rect">
            <a:avLst/>
          </a:prstGeom>
          <a:solidFill>
            <a:srgbClr val="FF3300">
              <a:alpha val="2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7E44088-ADE3-F89A-BA4C-A458CA126626}"/>
              </a:ext>
            </a:extLst>
          </p:cNvPr>
          <p:cNvSpPr txBox="1"/>
          <p:nvPr/>
        </p:nvSpPr>
        <p:spPr>
          <a:xfrm>
            <a:off x="0" y="532737"/>
            <a:ext cx="9144000" cy="400110"/>
          </a:xfrm>
          <a:prstGeom prst="rect">
            <a:avLst/>
          </a:prstGeom>
          <a:noFill/>
        </p:spPr>
        <p:txBody>
          <a:bodyPr wrap="square" rtlCol="0">
            <a:spAutoFit/>
          </a:bodyPr>
          <a:lstStyle/>
          <a:p>
            <a:pPr algn="ctr"/>
            <a:r>
              <a:rPr lang="en-US" sz="2000" b="1" dirty="0"/>
              <a:t>LAFCO Application </a:t>
            </a:r>
          </a:p>
        </p:txBody>
      </p:sp>
      <p:sp>
        <p:nvSpPr>
          <p:cNvPr id="4" name="Content Placeholder 2">
            <a:extLst>
              <a:ext uri="{FF2B5EF4-FFF2-40B4-BE49-F238E27FC236}">
                <a16:creationId xmlns:a16="http://schemas.microsoft.com/office/drawing/2014/main" id="{56DAF725-14B1-5710-B11A-42423288DCAB}"/>
              </a:ext>
            </a:extLst>
          </p:cNvPr>
          <p:cNvSpPr>
            <a:spLocks noGrp="1"/>
          </p:cNvSpPr>
          <p:nvPr>
            <p:ph idx="1"/>
          </p:nvPr>
        </p:nvSpPr>
        <p:spPr>
          <a:xfrm>
            <a:off x="1085187" y="1744753"/>
            <a:ext cx="7178040" cy="4773732"/>
          </a:xfrm>
        </p:spPr>
        <p:txBody>
          <a:bodyPr>
            <a:normAutofit fontScale="92500"/>
          </a:bodyPr>
          <a:lstStyle/>
          <a:p>
            <a:r>
              <a:rPr lang="en-US" sz="1800" dirty="0"/>
              <a:t>Petition or Resolution to Initiate Incorporation </a:t>
            </a:r>
          </a:p>
          <a:p>
            <a:r>
              <a:rPr lang="en-US" sz="1800" dirty="0"/>
              <a:t>Description of Incorporation proposal</a:t>
            </a:r>
          </a:p>
          <a:p>
            <a:pPr lvl="1"/>
            <a:r>
              <a:rPr lang="en-US" sz="1400" dirty="0"/>
              <a:t>Reasons for incorporation, statement of concerns, changes to public services, brief history, demographic/geographic/economic data</a:t>
            </a:r>
          </a:p>
          <a:p>
            <a:r>
              <a:rPr lang="en-US" sz="1800" dirty="0"/>
              <a:t>Proposed Incorporation maps and boundary description </a:t>
            </a:r>
          </a:p>
          <a:p>
            <a:pPr lvl="1"/>
            <a:r>
              <a:rPr lang="en-US" sz="1400" dirty="0"/>
              <a:t>Identify proposed incorporation boundaries and alternative boundaries</a:t>
            </a:r>
          </a:p>
          <a:p>
            <a:pPr lvl="1"/>
            <a:r>
              <a:rPr lang="en-US" sz="1400" dirty="0"/>
              <a:t>Proposed Incorporation map and description to be approved by County Surveyor</a:t>
            </a:r>
          </a:p>
          <a:p>
            <a:r>
              <a:rPr lang="en-US" sz="1800" dirty="0"/>
              <a:t>Feasibility Study</a:t>
            </a:r>
          </a:p>
          <a:p>
            <a:pPr lvl="1"/>
            <a:r>
              <a:rPr lang="en-US" sz="1300" b="0" i="0" dirty="0">
                <a:effectLst/>
                <a:latin typeface="Calibri (body)"/>
              </a:rPr>
              <a:t>Estimates potential municipal costs and revenues for city services</a:t>
            </a:r>
            <a:endParaRPr lang="en-US" sz="1300" dirty="0">
              <a:latin typeface="Calibri (body)"/>
            </a:endParaRPr>
          </a:p>
          <a:p>
            <a:r>
              <a:rPr lang="en-US" sz="1800" dirty="0"/>
              <a:t>Service Plan</a:t>
            </a:r>
          </a:p>
          <a:p>
            <a:pPr lvl="1"/>
            <a:r>
              <a:rPr lang="en-US" sz="1400" b="0" i="0" dirty="0">
                <a:effectLst/>
                <a:latin typeface="Calibri (body)"/>
              </a:rPr>
              <a:t>Plan for providing services prepared in compliance with California Government Code §56653</a:t>
            </a:r>
            <a:endParaRPr lang="en-US" sz="1400" dirty="0">
              <a:latin typeface="Calibri (body)"/>
            </a:endParaRPr>
          </a:p>
          <a:p>
            <a:r>
              <a:rPr lang="en-US" sz="1800" dirty="0"/>
              <a:t>Environmental Information</a:t>
            </a:r>
          </a:p>
          <a:p>
            <a:pPr lvl="1"/>
            <a:r>
              <a:rPr lang="en-US" sz="1400" dirty="0"/>
              <a:t>LAFCO is lead agency for California Environmental Quality Act (CEQA). A completed Environmental Information Form is required to facilitate LAFCO’s environmental review</a:t>
            </a:r>
          </a:p>
          <a:p>
            <a:r>
              <a:rPr lang="en-US" sz="1800" dirty="0"/>
              <a:t>Application forms</a:t>
            </a:r>
          </a:p>
          <a:p>
            <a:pPr lvl="1"/>
            <a:r>
              <a:rPr lang="en-US" sz="1400" dirty="0"/>
              <a:t>Disclosure of Gifts, Project Information Form, Reimbursement Agreement, Legal Indemnity</a:t>
            </a:r>
          </a:p>
          <a:p>
            <a:r>
              <a:rPr lang="en-US" sz="1800" dirty="0"/>
              <a:t>Deposit towards estimated costs</a:t>
            </a:r>
            <a:endParaRPr lang="en-US" sz="1400" dirty="0"/>
          </a:p>
          <a:p>
            <a:pPr marL="457200" lvl="1" indent="0">
              <a:buNone/>
            </a:pPr>
            <a:endParaRPr lang="en-US" sz="1400" dirty="0"/>
          </a:p>
          <a:p>
            <a:pPr marL="457200" lvl="1" indent="0">
              <a:buNone/>
            </a:pPr>
            <a:endParaRPr lang="en-US" sz="1400" dirty="0"/>
          </a:p>
          <a:p>
            <a:pPr marL="457200" lvl="1" indent="0">
              <a:buNone/>
            </a:pPr>
            <a:endParaRPr lang="en-US" sz="1400" dirty="0">
              <a:solidFill>
                <a:srgbClr val="FF0000"/>
              </a:solidFill>
            </a:endParaRPr>
          </a:p>
          <a:p>
            <a:pPr lvl="1"/>
            <a:endParaRPr lang="en-US" sz="1400" dirty="0">
              <a:solidFill>
                <a:srgbClr val="FF0000"/>
              </a:solidFill>
            </a:endParaRPr>
          </a:p>
        </p:txBody>
      </p:sp>
      <p:sp>
        <p:nvSpPr>
          <p:cNvPr id="5" name="object 4">
            <a:extLst>
              <a:ext uri="{FF2B5EF4-FFF2-40B4-BE49-F238E27FC236}">
                <a16:creationId xmlns:a16="http://schemas.microsoft.com/office/drawing/2014/main" id="{8B1A840F-01B7-0282-7534-5D0CD9879429}"/>
              </a:ext>
            </a:extLst>
          </p:cNvPr>
          <p:cNvSpPr txBox="1"/>
          <p:nvPr/>
        </p:nvSpPr>
        <p:spPr>
          <a:xfrm>
            <a:off x="2037337" y="1237909"/>
            <a:ext cx="5030874" cy="232476"/>
          </a:xfrm>
          <a:prstGeom prst="rect">
            <a:avLst/>
          </a:prstGeom>
          <a:noFill/>
          <a:ln w="9525">
            <a:solidFill>
              <a:srgbClr val="000000"/>
            </a:solidFill>
          </a:ln>
        </p:spPr>
        <p:txBody>
          <a:bodyPr vert="horz" wrap="square" lIns="0" tIns="29441" rIns="0" bIns="0" rtlCol="0">
            <a:spAutoFit/>
          </a:bodyPr>
          <a:lstStyle/>
          <a:p>
            <a:pPr marL="228600" marR="322543" lvl="0" indent="0" algn="ctr" defTabSz="3429000" rtl="0" eaLnBrk="1" fontAlgn="auto" latinLnBrk="0" hangingPunct="1">
              <a:lnSpc>
                <a:spcPct val="105100"/>
              </a:lnSpc>
              <a:spcBef>
                <a:spcPts val="600"/>
              </a:spcBef>
              <a:spcAft>
                <a:spcPts val="600"/>
              </a:spcAft>
              <a:buClrTx/>
              <a:buSzTx/>
              <a:buFontTx/>
              <a:buNone/>
              <a:tabLst/>
              <a:defRPr/>
            </a:pPr>
            <a:r>
              <a:rPr kumimoji="0" lang="en-US" sz="650" b="1" i="0" u="none" strike="noStrike" kern="1200" cap="none" spc="3" normalizeH="0" baseline="0" noProof="0" dirty="0">
                <a:ln>
                  <a:noFill/>
                </a:ln>
                <a:solidFill>
                  <a:prstClr val="black"/>
                </a:solidFill>
                <a:effectLst/>
                <a:uLnTx/>
                <a:uFillTx/>
                <a:latin typeface="Arial"/>
                <a:ea typeface="+mn-ea"/>
                <a:cs typeface="Arial"/>
              </a:rPr>
              <a:t>LAFCO</a:t>
            </a:r>
            <a:r>
              <a:rPr kumimoji="0" sz="650" b="1" i="0" u="none" strike="noStrike" kern="1200" cap="none" spc="3" normalizeH="0" baseline="0" noProof="0" dirty="0">
                <a:ln>
                  <a:noFill/>
                </a:ln>
                <a:solidFill>
                  <a:prstClr val="black"/>
                </a:solidFill>
                <a:effectLst/>
                <a:uLnTx/>
                <a:uFillTx/>
                <a:latin typeface="Arial"/>
                <a:ea typeface="+mn-ea"/>
                <a:cs typeface="Arial"/>
              </a:rPr>
              <a:t> </a:t>
            </a:r>
            <a:r>
              <a:rPr kumimoji="0" sz="650" b="1" i="0" u="none" strike="noStrike" kern="1200" cap="none" spc="7" normalizeH="0" baseline="0" noProof="0" dirty="0">
                <a:ln>
                  <a:noFill/>
                </a:ln>
                <a:solidFill>
                  <a:prstClr val="black"/>
                </a:solidFill>
                <a:effectLst/>
                <a:uLnTx/>
                <a:uFillTx/>
                <a:latin typeface="Arial"/>
                <a:ea typeface="+mn-ea"/>
                <a:cs typeface="Arial"/>
              </a:rPr>
              <a:t>Application: </a:t>
            </a:r>
            <a:r>
              <a:rPr kumimoji="0" lang="en-US" sz="650" b="0" i="0" u="none" strike="noStrike" kern="1200" cap="none" spc="7" normalizeH="0" baseline="0" noProof="0" dirty="0">
                <a:ln>
                  <a:noFill/>
                </a:ln>
                <a:solidFill>
                  <a:prstClr val="black"/>
                </a:solidFill>
                <a:effectLst/>
                <a:uLnTx/>
                <a:uFillTx/>
                <a:latin typeface="Arial"/>
                <a:ea typeface="+mn-ea"/>
                <a:cs typeface="Arial"/>
              </a:rPr>
              <a:t>Board R</a:t>
            </a:r>
            <a:r>
              <a:rPr kumimoji="0" sz="650" b="0" i="0" u="none" strike="noStrike" kern="1200" cap="none" spc="7" normalizeH="0" baseline="0" noProof="0" dirty="0">
                <a:ln>
                  <a:noFill/>
                </a:ln>
                <a:solidFill>
                  <a:prstClr val="black"/>
                </a:solidFill>
                <a:effectLst/>
                <a:uLnTx/>
                <a:uFillTx/>
                <a:latin typeface="Arial"/>
                <a:ea typeface="+mn-ea"/>
                <a:cs typeface="Arial"/>
              </a:rPr>
              <a:t>esolution</a:t>
            </a:r>
            <a:r>
              <a:rPr kumimoji="0" lang="en-US" sz="650" b="0" i="0" u="none" strike="noStrike" kern="1200" cap="none" spc="7" normalizeH="0" baseline="0" noProof="0" dirty="0">
                <a:ln>
                  <a:noFill/>
                </a:ln>
                <a:solidFill>
                  <a:prstClr val="black"/>
                </a:solidFill>
                <a:effectLst/>
                <a:uLnTx/>
                <a:uFillTx/>
                <a:latin typeface="Arial"/>
                <a:ea typeface="+mn-ea"/>
                <a:cs typeface="Arial"/>
              </a:rPr>
              <a:t> to Initiate Incorporation</a:t>
            </a:r>
            <a:r>
              <a:rPr kumimoji="0" sz="650" b="0" i="0" u="none" strike="noStrike" kern="1200" cap="none" spc="7" normalizeH="0" baseline="0" noProof="0" dirty="0">
                <a:ln>
                  <a:noFill/>
                </a:ln>
                <a:solidFill>
                  <a:prstClr val="black"/>
                </a:solidFill>
                <a:effectLst/>
                <a:uLnTx/>
                <a:uFillTx/>
                <a:latin typeface="Arial"/>
                <a:ea typeface="+mn-ea"/>
                <a:cs typeface="Arial"/>
              </a:rPr>
              <a:t>, </a:t>
            </a:r>
            <a:r>
              <a:rPr kumimoji="0" lang="en-US" sz="650" b="0" i="0" u="none" strike="noStrike" kern="1200" cap="none" spc="7" normalizeH="0" baseline="0" noProof="0" dirty="0">
                <a:ln>
                  <a:noFill/>
                </a:ln>
                <a:solidFill>
                  <a:prstClr val="black"/>
                </a:solidFill>
                <a:effectLst/>
                <a:uLnTx/>
                <a:uFillTx/>
                <a:latin typeface="Arial"/>
                <a:ea typeface="+mn-ea"/>
                <a:cs typeface="Arial"/>
              </a:rPr>
              <a:t>Proposed Incorporation </a:t>
            </a:r>
            <a:r>
              <a:rPr lang="en-US" sz="650" spc="7" dirty="0">
                <a:solidFill>
                  <a:prstClr val="black"/>
                </a:solidFill>
                <a:latin typeface="Arial"/>
                <a:cs typeface="Arial"/>
              </a:rPr>
              <a:t>Maps and Boundary Description, </a:t>
            </a:r>
            <a:r>
              <a:rPr lang="en-US" sz="648" spc="7" dirty="0">
                <a:solidFill>
                  <a:prstClr val="black"/>
                </a:solidFill>
                <a:latin typeface="Arial"/>
                <a:cs typeface="Arial"/>
              </a:rPr>
              <a:t>Feasibility Study, Service Plan, Environmental information, </a:t>
            </a:r>
            <a:r>
              <a:rPr kumimoji="0" lang="en-US" sz="650" b="0" i="0" u="none" strike="noStrike" kern="1200" cap="none" spc="7" normalizeH="0" baseline="0" noProof="0" dirty="0">
                <a:ln>
                  <a:noFill/>
                </a:ln>
                <a:solidFill>
                  <a:prstClr val="black"/>
                </a:solidFill>
                <a:effectLst/>
                <a:uLnTx/>
                <a:uFillTx/>
                <a:latin typeface="Arial"/>
                <a:ea typeface="+mn-ea"/>
                <a:cs typeface="Arial"/>
              </a:rPr>
              <a:t>A</a:t>
            </a:r>
            <a:r>
              <a:rPr kumimoji="0" sz="650" b="0" i="0" u="none" strike="noStrike" kern="1200" cap="none" spc="7" normalizeH="0" baseline="0" noProof="0" dirty="0">
                <a:ln>
                  <a:noFill/>
                </a:ln>
                <a:solidFill>
                  <a:prstClr val="black"/>
                </a:solidFill>
                <a:effectLst/>
                <a:uLnTx/>
                <a:uFillTx/>
                <a:latin typeface="Arial"/>
                <a:ea typeface="+mn-ea"/>
                <a:cs typeface="Arial"/>
              </a:rPr>
              <a:t>pplication </a:t>
            </a:r>
            <a:r>
              <a:rPr kumimoji="0" lang="en-US" sz="650" b="0" i="0" u="none" strike="noStrike" kern="1200" cap="none" spc="7" normalizeH="0" baseline="0" noProof="0" dirty="0">
                <a:ln>
                  <a:noFill/>
                </a:ln>
                <a:solidFill>
                  <a:prstClr val="black"/>
                </a:solidFill>
                <a:effectLst/>
                <a:uLnTx/>
                <a:uFillTx/>
                <a:latin typeface="Arial"/>
                <a:ea typeface="+mn-ea"/>
                <a:cs typeface="Arial"/>
              </a:rPr>
              <a:t>F</a:t>
            </a:r>
            <a:r>
              <a:rPr kumimoji="0" sz="650" b="0" i="0" u="none" strike="noStrike" kern="1200" cap="none" spc="7" normalizeH="0" baseline="0" noProof="0" dirty="0">
                <a:ln>
                  <a:noFill/>
                </a:ln>
                <a:solidFill>
                  <a:prstClr val="black"/>
                </a:solidFill>
                <a:effectLst/>
                <a:uLnTx/>
                <a:uFillTx/>
                <a:latin typeface="Arial"/>
                <a:ea typeface="+mn-ea"/>
                <a:cs typeface="Arial"/>
              </a:rPr>
              <a:t>orms,</a:t>
            </a:r>
            <a:r>
              <a:rPr kumimoji="0" lang="en-US" sz="650" b="0" i="0" u="none" strike="noStrike" kern="1200" cap="none" spc="7" normalizeH="0" baseline="0" noProof="0" dirty="0">
                <a:ln>
                  <a:noFill/>
                </a:ln>
                <a:solidFill>
                  <a:prstClr val="black"/>
                </a:solidFill>
                <a:effectLst/>
                <a:uLnTx/>
                <a:uFillTx/>
                <a:latin typeface="Arial"/>
                <a:ea typeface="+mn-ea"/>
                <a:cs typeface="Arial"/>
              </a:rPr>
              <a:t> </a:t>
            </a:r>
            <a:r>
              <a:rPr kumimoji="0" sz="650" b="0" i="0" u="none" strike="noStrike" kern="1200" cap="none" spc="-116" normalizeH="0" baseline="0" noProof="0" dirty="0">
                <a:ln>
                  <a:noFill/>
                </a:ln>
                <a:solidFill>
                  <a:prstClr val="black"/>
                </a:solidFill>
                <a:effectLst/>
                <a:uLnTx/>
                <a:uFillTx/>
                <a:latin typeface="Arial"/>
                <a:ea typeface="+mn-ea"/>
                <a:cs typeface="Arial"/>
              </a:rPr>
              <a:t> </a:t>
            </a:r>
            <a:r>
              <a:rPr kumimoji="0" lang="en-US" sz="650" b="0" i="0" u="none" strike="noStrike" kern="1200" cap="none" spc="7" normalizeH="0" baseline="0" noProof="0" dirty="0">
                <a:ln>
                  <a:noFill/>
                </a:ln>
                <a:solidFill>
                  <a:prstClr val="black"/>
                </a:solidFill>
                <a:effectLst/>
                <a:uLnTx/>
                <a:uFillTx/>
                <a:latin typeface="Arial"/>
                <a:ea typeface="+mn-ea"/>
                <a:cs typeface="Arial"/>
              </a:rPr>
              <a:t>D</a:t>
            </a:r>
            <a:r>
              <a:rPr kumimoji="0" sz="650" b="0" i="0" u="none" strike="noStrike" kern="1200" cap="none" spc="7" normalizeH="0" baseline="0" noProof="0" dirty="0">
                <a:ln>
                  <a:noFill/>
                </a:ln>
                <a:solidFill>
                  <a:prstClr val="black"/>
                </a:solidFill>
                <a:effectLst/>
                <a:uLnTx/>
                <a:uFillTx/>
                <a:latin typeface="Arial"/>
                <a:ea typeface="+mn-ea"/>
                <a:cs typeface="Arial"/>
              </a:rPr>
              <a:t>eposit</a:t>
            </a:r>
            <a:endParaRPr kumimoji="0" sz="65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14245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0102-0CB9-0545-D04B-C3B554361E49}"/>
              </a:ext>
            </a:extLst>
          </p:cNvPr>
          <p:cNvSpPr>
            <a:spLocks noGrp="1"/>
          </p:cNvSpPr>
          <p:nvPr>
            <p:ph type="title"/>
          </p:nvPr>
        </p:nvSpPr>
        <p:spPr/>
        <p:txBody>
          <a:bodyPr>
            <a:normAutofit/>
          </a:bodyPr>
          <a:lstStyle/>
          <a:p>
            <a:r>
              <a:rPr lang="en-US" sz="2000" b="1" dirty="0"/>
              <a:t>Full Application Requirements</a:t>
            </a:r>
          </a:p>
        </p:txBody>
      </p:sp>
      <p:sp>
        <p:nvSpPr>
          <p:cNvPr id="3" name="Content Placeholder 2">
            <a:extLst>
              <a:ext uri="{FF2B5EF4-FFF2-40B4-BE49-F238E27FC236}">
                <a16:creationId xmlns:a16="http://schemas.microsoft.com/office/drawing/2014/main" id="{8A31C7B6-8D1E-1F19-50E3-9C4090BF62FD}"/>
              </a:ext>
            </a:extLst>
          </p:cNvPr>
          <p:cNvSpPr>
            <a:spLocks noGrp="1"/>
          </p:cNvSpPr>
          <p:nvPr>
            <p:ph idx="1"/>
          </p:nvPr>
        </p:nvSpPr>
        <p:spPr>
          <a:xfrm>
            <a:off x="906107" y="2574455"/>
            <a:ext cx="6374974" cy="3044635"/>
          </a:xfrm>
        </p:spPr>
        <p:txBody>
          <a:bodyPr>
            <a:normAutofit/>
          </a:bodyPr>
          <a:lstStyle/>
          <a:p>
            <a:pPr marL="0" indent="0">
              <a:buNone/>
            </a:pPr>
            <a:r>
              <a:rPr lang="en-US" sz="1800" dirty="0"/>
              <a:t>Comprehensive Fiscal Analysis</a:t>
            </a:r>
          </a:p>
          <a:p>
            <a:pPr lvl="1"/>
            <a:r>
              <a:rPr lang="en-US" sz="1400" dirty="0"/>
              <a:t>Prepared by LAFCO consultant</a:t>
            </a:r>
          </a:p>
          <a:p>
            <a:pPr lvl="1"/>
            <a:r>
              <a:rPr lang="en-US" sz="1400" dirty="0"/>
              <a:t>Data request letters sent to all agencies/County at the start of the FY</a:t>
            </a:r>
          </a:p>
          <a:p>
            <a:pPr lvl="1"/>
            <a:r>
              <a:rPr lang="en-US" sz="1400" dirty="0"/>
              <a:t>Public hearing(s) required</a:t>
            </a:r>
          </a:p>
          <a:p>
            <a:pPr lvl="1"/>
            <a:r>
              <a:rPr lang="en-US" sz="1400" dirty="0"/>
              <a:t>Potential State Controller’s Office review</a:t>
            </a:r>
          </a:p>
          <a:p>
            <a:pPr lvl="1"/>
            <a:r>
              <a:rPr lang="en-US" sz="1400" dirty="0"/>
              <a:t>The CFA should: </a:t>
            </a:r>
          </a:p>
          <a:p>
            <a:pPr lvl="2"/>
            <a:r>
              <a:rPr lang="en-US" sz="1400" dirty="0"/>
              <a:t>Address revenue neutrality</a:t>
            </a:r>
          </a:p>
          <a:p>
            <a:pPr lvl="2"/>
            <a:r>
              <a:rPr lang="en-US" sz="1400" dirty="0"/>
              <a:t>Address fiscal implications of proposed changes in services</a:t>
            </a:r>
          </a:p>
          <a:p>
            <a:pPr lvl="2"/>
            <a:r>
              <a:rPr lang="en-US" sz="1400" dirty="0"/>
              <a:t>Establish the base year cost</a:t>
            </a:r>
          </a:p>
          <a:p>
            <a:pPr lvl="2"/>
            <a:r>
              <a:rPr lang="en-US" sz="1400" dirty="0"/>
              <a:t>Calculate the property tax transfer</a:t>
            </a:r>
          </a:p>
          <a:p>
            <a:pPr lvl="2"/>
            <a:r>
              <a:rPr lang="en-US" sz="1400" dirty="0"/>
              <a:t>Develop budget projections for the next 10 fiscal years</a:t>
            </a:r>
          </a:p>
          <a:p>
            <a:pPr lvl="2"/>
            <a:endParaRPr lang="en-US" sz="1400" dirty="0"/>
          </a:p>
          <a:p>
            <a:pPr lvl="1"/>
            <a:endParaRPr lang="en-US" sz="1400" dirty="0"/>
          </a:p>
          <a:p>
            <a:pPr lvl="1"/>
            <a:endParaRPr kumimoji="0" lang="en-US" sz="1400" b="0" i="0" u="none" strike="noStrike" kern="1200" cap="none" spc="7" normalizeH="0" baseline="0" noProof="0" dirty="0">
              <a:ln>
                <a:noFill/>
              </a:ln>
              <a:solidFill>
                <a:prstClr val="black"/>
              </a:solidFill>
              <a:effectLst/>
              <a:uLnTx/>
              <a:uFillTx/>
              <a:latin typeface="+mj-lt"/>
              <a:ea typeface="+mn-ea"/>
              <a:cs typeface="Arial"/>
            </a:endParaRPr>
          </a:p>
        </p:txBody>
      </p:sp>
      <p:sp>
        <p:nvSpPr>
          <p:cNvPr id="5" name="Rectangle 4">
            <a:extLst>
              <a:ext uri="{FF2B5EF4-FFF2-40B4-BE49-F238E27FC236}">
                <a16:creationId xmlns:a16="http://schemas.microsoft.com/office/drawing/2014/main" id="{ABB01791-1F58-FA82-E730-3E7482CA7F05}"/>
              </a:ext>
            </a:extLst>
          </p:cNvPr>
          <p:cNvSpPr/>
          <p:nvPr/>
        </p:nvSpPr>
        <p:spPr>
          <a:xfrm>
            <a:off x="1893692" y="1158300"/>
            <a:ext cx="5304517" cy="1213257"/>
          </a:xfrm>
          <a:prstGeom prst="rect">
            <a:avLst/>
          </a:prstGeom>
          <a:solidFill>
            <a:srgbClr val="FFFF0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bject 31">
            <a:extLst>
              <a:ext uri="{FF2B5EF4-FFF2-40B4-BE49-F238E27FC236}">
                <a16:creationId xmlns:a16="http://schemas.microsoft.com/office/drawing/2014/main" id="{5C82417A-3A9C-008D-BBB5-7A26CA3EA999}"/>
              </a:ext>
            </a:extLst>
          </p:cNvPr>
          <p:cNvSpPr/>
          <p:nvPr/>
        </p:nvSpPr>
        <p:spPr>
          <a:xfrm>
            <a:off x="2061887" y="1269730"/>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31">
            <a:extLst>
              <a:ext uri="{FF2B5EF4-FFF2-40B4-BE49-F238E27FC236}">
                <a16:creationId xmlns:a16="http://schemas.microsoft.com/office/drawing/2014/main" id="{DDA7CCF7-9996-FB84-6966-A3AC3085FF1A}"/>
              </a:ext>
            </a:extLst>
          </p:cNvPr>
          <p:cNvSpPr/>
          <p:nvPr/>
        </p:nvSpPr>
        <p:spPr>
          <a:xfrm>
            <a:off x="3303703" y="1259585"/>
            <a:ext cx="1108050"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31">
            <a:extLst>
              <a:ext uri="{FF2B5EF4-FFF2-40B4-BE49-F238E27FC236}">
                <a16:creationId xmlns:a16="http://schemas.microsoft.com/office/drawing/2014/main" id="{F55FA03F-880C-7C83-2970-C43B7E4028FC}"/>
              </a:ext>
            </a:extLst>
          </p:cNvPr>
          <p:cNvSpPr/>
          <p:nvPr/>
        </p:nvSpPr>
        <p:spPr>
          <a:xfrm>
            <a:off x="4629758" y="1280593"/>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31">
            <a:extLst>
              <a:ext uri="{FF2B5EF4-FFF2-40B4-BE49-F238E27FC236}">
                <a16:creationId xmlns:a16="http://schemas.microsoft.com/office/drawing/2014/main" id="{A4E2D8DA-B798-DF08-1915-163EEB571124}"/>
              </a:ext>
            </a:extLst>
          </p:cNvPr>
          <p:cNvSpPr/>
          <p:nvPr/>
        </p:nvSpPr>
        <p:spPr>
          <a:xfrm>
            <a:off x="5901736" y="1283703"/>
            <a:ext cx="1009559" cy="448107"/>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66">
            <a:extLst>
              <a:ext uri="{FF2B5EF4-FFF2-40B4-BE49-F238E27FC236}">
                <a16:creationId xmlns:a16="http://schemas.microsoft.com/office/drawing/2014/main" id="{CC1FE56C-96BF-1C8A-B2BA-35068D6CE50E}"/>
              </a:ext>
            </a:extLst>
          </p:cNvPr>
          <p:cNvSpPr txBox="1"/>
          <p:nvPr/>
        </p:nvSpPr>
        <p:spPr>
          <a:xfrm>
            <a:off x="2118254" y="1300012"/>
            <a:ext cx="1009559" cy="764184"/>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Comprehensive Fiscal Analysis</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t>
            </a:r>
            <a:r>
              <a:rPr kumimoji="0" lang="en-US" sz="648" b="0" i="0" u="none" strike="noStrike" kern="1200" cap="none" spc="7" normalizeH="0" baseline="0" noProof="0" dirty="0" err="1">
                <a:ln>
                  <a:noFill/>
                </a:ln>
                <a:solidFill>
                  <a:prstClr val="black"/>
                </a:solidFill>
                <a:effectLst/>
                <a:uLnTx/>
                <a:uFillTx/>
                <a:latin typeface="Arial"/>
                <a:ea typeface="+mn-ea"/>
                <a:cs typeface="Arial"/>
              </a:rPr>
              <a:t>req’d</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Potential State Controller review </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66">
            <a:extLst>
              <a:ext uri="{FF2B5EF4-FFF2-40B4-BE49-F238E27FC236}">
                <a16:creationId xmlns:a16="http://schemas.microsoft.com/office/drawing/2014/main" id="{2E5297D3-4E68-AC65-40DC-4E7E8D3F9481}"/>
              </a:ext>
            </a:extLst>
          </p:cNvPr>
          <p:cNvSpPr txBox="1"/>
          <p:nvPr/>
        </p:nvSpPr>
        <p:spPr>
          <a:xfrm>
            <a:off x="3370389" y="1302567"/>
            <a:ext cx="1009559" cy="863891"/>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Revenue Neutrality</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County Auditor determines property tax ratio </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Proponents meet with County to negotiate</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Revenue Neutrality Agreement finalized</a:t>
            </a:r>
          </a:p>
        </p:txBody>
      </p:sp>
      <p:sp>
        <p:nvSpPr>
          <p:cNvPr id="20" name="object 66">
            <a:extLst>
              <a:ext uri="{FF2B5EF4-FFF2-40B4-BE49-F238E27FC236}">
                <a16:creationId xmlns:a16="http://schemas.microsoft.com/office/drawing/2014/main" id="{A5CC762F-C9A3-A678-24EE-75CD7F13522B}"/>
              </a:ext>
            </a:extLst>
          </p:cNvPr>
          <p:cNvSpPr txBox="1"/>
          <p:nvPr/>
        </p:nvSpPr>
        <p:spPr>
          <a:xfrm>
            <a:off x="4683742" y="1311711"/>
            <a:ext cx="1009559" cy="759182"/>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CEQA Review</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lang="en-US" sz="648" spc="7" dirty="0">
                <a:solidFill>
                  <a:prstClr val="black"/>
                </a:solidFill>
                <a:latin typeface="Arial"/>
                <a:cs typeface="Arial"/>
              </a:rPr>
              <a:t>Initial Study – EIR likely</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&amp; comment </a:t>
            </a:r>
            <a:r>
              <a:rPr lang="en-US" sz="648" spc="7" dirty="0">
                <a:solidFill>
                  <a:prstClr val="black"/>
                </a:solidFill>
                <a:latin typeface="Arial"/>
                <a:cs typeface="Arial"/>
              </a:rPr>
              <a:t>period </a:t>
            </a:r>
            <a:r>
              <a:rPr kumimoji="0" lang="en-US" sz="648" b="0" i="0" u="none" strike="noStrike" kern="1200" cap="none" spc="7" normalizeH="0" baseline="0" noProof="0" dirty="0">
                <a:ln>
                  <a:noFill/>
                </a:ln>
                <a:solidFill>
                  <a:prstClr val="black"/>
                </a:solidFill>
                <a:effectLst/>
                <a:uLnTx/>
                <a:uFillTx/>
                <a:latin typeface="Arial"/>
                <a:ea typeface="+mn-ea"/>
                <a:cs typeface="Arial"/>
              </a:rPr>
              <a:t>for draft &amp; final</a:t>
            </a:r>
          </a:p>
        </p:txBody>
      </p:sp>
      <p:sp>
        <p:nvSpPr>
          <p:cNvPr id="21" name="object 66">
            <a:extLst>
              <a:ext uri="{FF2B5EF4-FFF2-40B4-BE49-F238E27FC236}">
                <a16:creationId xmlns:a16="http://schemas.microsoft.com/office/drawing/2014/main" id="{D6584A67-6AC9-78CD-C104-DB51BF87C0BC}"/>
              </a:ext>
            </a:extLst>
          </p:cNvPr>
          <p:cNvSpPr txBox="1"/>
          <p:nvPr/>
        </p:nvSpPr>
        <p:spPr>
          <a:xfrm>
            <a:off x="5936383" y="1300347"/>
            <a:ext cx="1009559" cy="319703"/>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Service Plan</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30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proponent or consultant</a:t>
            </a:r>
          </a:p>
        </p:txBody>
      </p:sp>
      <p:sp>
        <p:nvSpPr>
          <p:cNvPr id="22" name="object 31">
            <a:extLst>
              <a:ext uri="{FF2B5EF4-FFF2-40B4-BE49-F238E27FC236}">
                <a16:creationId xmlns:a16="http://schemas.microsoft.com/office/drawing/2014/main" id="{08AA236E-D9B3-724F-C79C-53BFDC114992}"/>
              </a:ext>
            </a:extLst>
          </p:cNvPr>
          <p:cNvSpPr/>
          <p:nvPr/>
        </p:nvSpPr>
        <p:spPr>
          <a:xfrm>
            <a:off x="5905060" y="1787029"/>
            <a:ext cx="1009559" cy="480711"/>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6">
            <a:extLst>
              <a:ext uri="{FF2B5EF4-FFF2-40B4-BE49-F238E27FC236}">
                <a16:creationId xmlns:a16="http://schemas.microsoft.com/office/drawing/2014/main" id="{EEB4B9A4-4ECD-BC04-E8D8-47FB3CA05C0D}"/>
              </a:ext>
            </a:extLst>
          </p:cNvPr>
          <p:cNvSpPr txBox="1"/>
          <p:nvPr/>
        </p:nvSpPr>
        <p:spPr>
          <a:xfrm>
            <a:off x="5961587" y="1934708"/>
            <a:ext cx="984355" cy="214995"/>
          </a:xfrm>
          <a:prstGeom prst="rect">
            <a:avLst/>
          </a:prstGeom>
        </p:spPr>
        <p:txBody>
          <a:bodyPr vert="horz" wrap="square" lIns="0" tIns="0" rIns="0" bIns="0" rtlCol="0">
            <a:spAutoFit/>
          </a:bodyPr>
          <a:lstStyle/>
          <a:p>
            <a:pPr marL="8659" marR="3464" lvl="0" algn="l" defTabSz="623438" rtl="0" eaLnBrk="1" fontAlgn="auto" latinLnBrk="0" hangingPunct="1">
              <a:lnSpc>
                <a:spcPct val="105300"/>
              </a:lnSpc>
              <a:spcBef>
                <a:spcPts val="65"/>
              </a:spcBef>
              <a:buClrTx/>
              <a:buSzTx/>
              <a:tabLst>
                <a:tab pos="69704" algn="l"/>
              </a:tabLst>
              <a:defRPr/>
            </a:pPr>
            <a:r>
              <a:rPr lang="en-US" sz="648" b="1" spc="7" dirty="0">
                <a:latin typeface="Arial"/>
                <a:cs typeface="Arial"/>
              </a:rPr>
              <a:t>Targeted MSR-SOI(s)</a:t>
            </a:r>
          </a:p>
          <a:p>
            <a:pPr marL="8659" marR="3464" lvl="0" algn="l" defTabSz="623438" rtl="0" eaLnBrk="1" fontAlgn="auto" latinLnBrk="0" hangingPunct="1">
              <a:lnSpc>
                <a:spcPct val="105300"/>
              </a:lnSpc>
              <a:spcBef>
                <a:spcPts val="65"/>
              </a:spcBef>
              <a:spcAft>
                <a:spcPts val="300"/>
              </a:spcAft>
              <a:buClrTx/>
              <a:buSzTx/>
              <a:tabLst>
                <a:tab pos="69704" algn="l"/>
              </a:tabLst>
              <a:defRPr/>
            </a:pPr>
            <a:endParaRPr lang="en-US" sz="648" b="1" spc="7" dirty="0">
              <a:solidFill>
                <a:prstClr val="black"/>
              </a:solidFill>
              <a:latin typeface="Arial"/>
              <a:cs typeface="Arial"/>
            </a:endParaRPr>
          </a:p>
        </p:txBody>
      </p:sp>
      <p:sp>
        <p:nvSpPr>
          <p:cNvPr id="4" name="object 66">
            <a:extLst>
              <a:ext uri="{FF2B5EF4-FFF2-40B4-BE49-F238E27FC236}">
                <a16:creationId xmlns:a16="http://schemas.microsoft.com/office/drawing/2014/main" id="{73ABC401-0125-2A06-84F6-78D5DFB0A311}"/>
              </a:ext>
            </a:extLst>
          </p:cNvPr>
          <p:cNvSpPr txBox="1"/>
          <p:nvPr/>
        </p:nvSpPr>
        <p:spPr>
          <a:xfrm>
            <a:off x="7363766" y="1787029"/>
            <a:ext cx="972625" cy="498534"/>
          </a:xfrm>
          <a:prstGeom prst="rect">
            <a:avLst/>
          </a:prstGeom>
          <a:solidFill>
            <a:srgbClr val="FFFF00"/>
          </a:solidFill>
          <a:ln>
            <a:solidFill>
              <a:schemeClr val="tx1"/>
            </a:solidFill>
          </a:ln>
        </p:spPr>
        <p:txBody>
          <a:bodyPr vert="horz" wrap="square" lIns="0" tIns="0" rIns="0" bIns="0" rtlCol="0">
            <a:spAutoFit/>
          </a:bodyPr>
          <a:lstStyle/>
          <a:p>
            <a:pPr marL="8659" marR="3464" lvl="0" algn="ctr" defTabSz="623438" rtl="0" eaLnBrk="1" fontAlgn="auto" latinLnBrk="0" hangingPunct="1">
              <a:buClrTx/>
              <a:buSzTx/>
              <a:tabLst>
                <a:tab pos="69704" algn="l"/>
              </a:tabLst>
              <a:defRPr/>
            </a:pPr>
            <a:endParaRPr lang="en-US" sz="648" b="1" spc="7" dirty="0">
              <a:solidFill>
                <a:prstClr val="black"/>
              </a:solidFill>
              <a:latin typeface="Arial"/>
              <a:cs typeface="Arial"/>
            </a:endParaRPr>
          </a:p>
          <a:p>
            <a:pPr marR="3464" lvl="0" algn="ctr" defTabSz="623438" rtl="0" eaLnBrk="1" fontAlgn="auto" latinLnBrk="0" hangingPunct="1">
              <a:buClrTx/>
              <a:buSzTx/>
              <a:tabLst>
                <a:tab pos="804863" algn="l"/>
              </a:tabLst>
              <a:defRPr/>
            </a:pPr>
            <a:r>
              <a:rPr lang="en-US" sz="648" b="1" spc="7" dirty="0">
                <a:solidFill>
                  <a:prstClr val="black"/>
                </a:solidFill>
                <a:latin typeface="Arial"/>
                <a:cs typeface="Arial"/>
              </a:rPr>
              <a:t>Any other information deemed necessary by the Executive Officer</a:t>
            </a:r>
          </a:p>
          <a:p>
            <a:pPr marL="8659" marR="3464" lvl="0" algn="ctr" defTabSz="623438" rtl="0" eaLnBrk="1" fontAlgn="auto" latinLnBrk="0" hangingPunct="1">
              <a:buClrTx/>
              <a:buSzTx/>
              <a:tabLst>
                <a:tab pos="69704" algn="l"/>
              </a:tabLst>
              <a:defRPr/>
            </a:pPr>
            <a:endParaRPr kumimoji="0" lang="en-US" sz="648" b="1" i="0" u="none" strike="noStrike" kern="1200" cap="none" spc="7"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547158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0102-0CB9-0545-D04B-C3B554361E49}"/>
              </a:ext>
            </a:extLst>
          </p:cNvPr>
          <p:cNvSpPr>
            <a:spLocks noGrp="1"/>
          </p:cNvSpPr>
          <p:nvPr>
            <p:ph type="title"/>
          </p:nvPr>
        </p:nvSpPr>
        <p:spPr/>
        <p:txBody>
          <a:bodyPr>
            <a:normAutofit/>
          </a:bodyPr>
          <a:lstStyle/>
          <a:p>
            <a:r>
              <a:rPr lang="en-US" sz="2000" b="1" dirty="0"/>
              <a:t>Full Application Requirements</a:t>
            </a:r>
          </a:p>
        </p:txBody>
      </p:sp>
      <p:sp>
        <p:nvSpPr>
          <p:cNvPr id="3" name="Content Placeholder 2">
            <a:extLst>
              <a:ext uri="{FF2B5EF4-FFF2-40B4-BE49-F238E27FC236}">
                <a16:creationId xmlns:a16="http://schemas.microsoft.com/office/drawing/2014/main" id="{8A31C7B6-8D1E-1F19-50E3-9C4090BF62FD}"/>
              </a:ext>
            </a:extLst>
          </p:cNvPr>
          <p:cNvSpPr>
            <a:spLocks noGrp="1"/>
          </p:cNvSpPr>
          <p:nvPr>
            <p:ph idx="1"/>
          </p:nvPr>
        </p:nvSpPr>
        <p:spPr>
          <a:xfrm>
            <a:off x="906106" y="2574455"/>
            <a:ext cx="6620633" cy="3355497"/>
          </a:xfrm>
        </p:spPr>
        <p:txBody>
          <a:bodyPr>
            <a:normAutofit/>
          </a:bodyPr>
          <a:lstStyle/>
          <a:p>
            <a:pPr marL="0" indent="0">
              <a:buNone/>
            </a:pPr>
            <a:r>
              <a:rPr lang="en-US" sz="1800" dirty="0"/>
              <a:t>Revenue Neutrality</a:t>
            </a:r>
          </a:p>
          <a:p>
            <a:pPr lvl="1"/>
            <a:r>
              <a:rPr kumimoji="0" lang="en-US" sz="1400" b="0" i="0" u="none" strike="noStrike" kern="1200" cap="none" spc="7" normalizeH="0" baseline="0" noProof="0" dirty="0">
                <a:ln>
                  <a:noFill/>
                </a:ln>
                <a:solidFill>
                  <a:prstClr val="black"/>
                </a:solidFill>
                <a:effectLst/>
                <a:uLnTx/>
                <a:uFillTx/>
                <a:latin typeface="+mj-lt"/>
                <a:ea typeface="+mn-ea"/>
                <a:cs typeface="Arial"/>
              </a:rPr>
              <a:t>County Auditor determines property tax ratio </a:t>
            </a:r>
          </a:p>
          <a:p>
            <a:pPr lvl="1"/>
            <a:r>
              <a:rPr kumimoji="0" lang="en-US" sz="1400" b="0" i="0" u="none" strike="noStrike" kern="1200" cap="none" spc="7" normalizeH="0" baseline="0" noProof="0" dirty="0">
                <a:ln>
                  <a:noFill/>
                </a:ln>
                <a:solidFill>
                  <a:prstClr val="black"/>
                </a:solidFill>
                <a:effectLst/>
                <a:uLnTx/>
                <a:uFillTx/>
                <a:latin typeface="+mj-lt"/>
                <a:ea typeface="+mn-ea"/>
                <a:cs typeface="Arial"/>
              </a:rPr>
              <a:t>Proponents and LAFCO meet with County to negotiate (negotiating committee)</a:t>
            </a:r>
          </a:p>
          <a:p>
            <a:pPr lvl="1"/>
            <a:r>
              <a:rPr kumimoji="0" lang="en-US" sz="1400" b="0" i="0" u="none" strike="noStrike" kern="1200" cap="none" spc="7" normalizeH="0" baseline="0" noProof="0" dirty="0">
                <a:ln>
                  <a:noFill/>
                </a:ln>
                <a:solidFill>
                  <a:prstClr val="black"/>
                </a:solidFill>
                <a:effectLst/>
                <a:uLnTx/>
                <a:uFillTx/>
                <a:latin typeface="+mj-lt"/>
                <a:ea typeface="+mn-ea"/>
                <a:cs typeface="Arial"/>
              </a:rPr>
              <a:t>Ways to achieve revenue neutrality: </a:t>
            </a:r>
          </a:p>
          <a:p>
            <a:pPr lvl="2"/>
            <a:r>
              <a:rPr lang="en-US" sz="1400" spc="7" dirty="0">
                <a:solidFill>
                  <a:prstClr val="black"/>
                </a:solidFill>
                <a:latin typeface="+mj-lt"/>
                <a:cs typeface="Arial"/>
              </a:rPr>
              <a:t>Tax sharing agreements</a:t>
            </a:r>
          </a:p>
          <a:p>
            <a:pPr lvl="2"/>
            <a:r>
              <a:rPr kumimoji="0" lang="en-US" sz="1400" b="0" i="0" u="none" strike="noStrike" kern="1200" cap="none" spc="7" normalizeH="0" baseline="0" noProof="0" dirty="0">
                <a:ln>
                  <a:noFill/>
                </a:ln>
                <a:solidFill>
                  <a:prstClr val="black"/>
                </a:solidFill>
                <a:effectLst/>
                <a:uLnTx/>
                <a:uFillTx/>
                <a:latin typeface="+mj-lt"/>
                <a:ea typeface="+mn-ea"/>
                <a:cs typeface="Arial"/>
              </a:rPr>
              <a:t>Lump-sum </a:t>
            </a:r>
            <a:r>
              <a:rPr lang="en-US" sz="1400" spc="7" dirty="0">
                <a:solidFill>
                  <a:prstClr val="black"/>
                </a:solidFill>
                <a:latin typeface="+mj-lt"/>
                <a:cs typeface="Arial"/>
              </a:rPr>
              <a:t>payments</a:t>
            </a:r>
          </a:p>
          <a:p>
            <a:pPr lvl="2"/>
            <a:r>
              <a:rPr kumimoji="0" lang="en-US" sz="1400" b="0" i="0" u="none" strike="noStrike" kern="1200" cap="none" spc="7" normalizeH="0" baseline="0" noProof="0" dirty="0">
                <a:ln>
                  <a:noFill/>
                </a:ln>
                <a:solidFill>
                  <a:prstClr val="black"/>
                </a:solidFill>
                <a:effectLst/>
                <a:uLnTx/>
                <a:uFillTx/>
                <a:latin typeface="+mj-lt"/>
                <a:ea typeface="+mn-ea"/>
                <a:cs typeface="Arial"/>
              </a:rPr>
              <a:t>Payments over a fixed period of time</a:t>
            </a:r>
          </a:p>
          <a:p>
            <a:pPr lvl="2"/>
            <a:r>
              <a:rPr lang="en-US" sz="1400" spc="7" dirty="0">
                <a:solidFill>
                  <a:prstClr val="black"/>
                </a:solidFill>
                <a:latin typeface="+mj-lt"/>
                <a:cs typeface="Arial"/>
              </a:rPr>
              <a:t>Modification of incorporation boundaries</a:t>
            </a:r>
          </a:p>
          <a:p>
            <a:pPr lvl="2"/>
            <a:r>
              <a:rPr kumimoji="0" lang="en-US" sz="1400" b="0" i="0" u="none" strike="noStrike" kern="1200" cap="none" spc="7" normalizeH="0" baseline="0" noProof="0" dirty="0">
                <a:ln>
                  <a:noFill/>
                </a:ln>
                <a:solidFill>
                  <a:prstClr val="black"/>
                </a:solidFill>
                <a:effectLst/>
                <a:uLnTx/>
                <a:uFillTx/>
                <a:latin typeface="+mj-lt"/>
                <a:ea typeface="+mn-ea"/>
                <a:cs typeface="Arial"/>
              </a:rPr>
              <a:t>Any other terms acceptable to all parties</a:t>
            </a:r>
          </a:p>
          <a:p>
            <a:pPr lvl="1"/>
            <a:r>
              <a:rPr kumimoji="0" lang="en-US" sz="1400" b="0" i="0" u="none" strike="noStrike" kern="1200" cap="none" spc="7" normalizeH="0" baseline="0" noProof="0" dirty="0">
                <a:ln>
                  <a:noFill/>
                </a:ln>
                <a:solidFill>
                  <a:prstClr val="black"/>
                </a:solidFill>
                <a:effectLst/>
                <a:uLnTx/>
                <a:uFillTx/>
                <a:latin typeface="+mj-lt"/>
                <a:ea typeface="+mn-ea"/>
                <a:cs typeface="Arial"/>
              </a:rPr>
              <a:t>Revenues and expenditures </a:t>
            </a:r>
            <a:r>
              <a:rPr kumimoji="0" lang="en-US" sz="1400" b="0" i="0" u="sng" strike="noStrike" kern="1200" cap="none" spc="7" normalizeH="0" baseline="0" noProof="0" dirty="0">
                <a:ln>
                  <a:noFill/>
                </a:ln>
                <a:solidFill>
                  <a:prstClr val="black"/>
                </a:solidFill>
                <a:effectLst/>
                <a:uLnTx/>
                <a:uFillTx/>
                <a:latin typeface="+mj-lt"/>
                <a:ea typeface="+mn-ea"/>
                <a:cs typeface="Arial"/>
              </a:rPr>
              <a:t>must</a:t>
            </a:r>
            <a:r>
              <a:rPr kumimoji="0" lang="en-US" sz="1400" b="0" i="0" u="none" strike="noStrike" kern="1200" cap="none" spc="7" normalizeH="0" baseline="0" noProof="0" dirty="0">
                <a:ln>
                  <a:noFill/>
                </a:ln>
                <a:solidFill>
                  <a:prstClr val="black"/>
                </a:solidFill>
                <a:effectLst/>
                <a:uLnTx/>
                <a:uFillTx/>
                <a:latin typeface="+mj-lt"/>
                <a:ea typeface="+mn-ea"/>
                <a:cs typeface="Arial"/>
              </a:rPr>
              <a:t> be “substantially equal” for LAFCO to approve</a:t>
            </a:r>
          </a:p>
          <a:p>
            <a:pPr lvl="1"/>
            <a:r>
              <a:rPr kumimoji="0" lang="en-US" sz="1400" b="0" i="0" u="none" strike="noStrike" kern="1200" cap="none" spc="7" normalizeH="0" baseline="0" noProof="0" dirty="0">
                <a:ln>
                  <a:noFill/>
                </a:ln>
                <a:solidFill>
                  <a:prstClr val="black"/>
                </a:solidFill>
                <a:effectLst/>
                <a:uLnTx/>
                <a:uFillTx/>
                <a:latin typeface="+mj-lt"/>
                <a:ea typeface="+mn-ea"/>
                <a:cs typeface="Arial"/>
              </a:rPr>
              <a:t>Revenue Neutrality Agreement finalized – all parties must agree</a:t>
            </a:r>
          </a:p>
          <a:p>
            <a:pPr lvl="1"/>
            <a:endParaRPr kumimoji="0" lang="en-US" sz="1400" b="0" i="0" u="none" strike="noStrike" kern="1200" cap="none" spc="7" normalizeH="0" baseline="0" noProof="0" dirty="0">
              <a:ln>
                <a:noFill/>
              </a:ln>
              <a:solidFill>
                <a:prstClr val="black"/>
              </a:solidFill>
              <a:effectLst/>
              <a:uLnTx/>
              <a:uFillTx/>
              <a:latin typeface="+mj-lt"/>
              <a:ea typeface="+mn-ea"/>
              <a:cs typeface="Arial"/>
            </a:endParaRPr>
          </a:p>
        </p:txBody>
      </p:sp>
      <p:sp>
        <p:nvSpPr>
          <p:cNvPr id="5" name="Rectangle 4">
            <a:extLst>
              <a:ext uri="{FF2B5EF4-FFF2-40B4-BE49-F238E27FC236}">
                <a16:creationId xmlns:a16="http://schemas.microsoft.com/office/drawing/2014/main" id="{E228CB4D-06C0-A8CE-45DC-252B78DAA049}"/>
              </a:ext>
            </a:extLst>
          </p:cNvPr>
          <p:cNvSpPr/>
          <p:nvPr/>
        </p:nvSpPr>
        <p:spPr>
          <a:xfrm>
            <a:off x="1893692" y="1158300"/>
            <a:ext cx="5304517" cy="1213257"/>
          </a:xfrm>
          <a:prstGeom prst="rect">
            <a:avLst/>
          </a:prstGeom>
          <a:solidFill>
            <a:srgbClr val="FFFF0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bject 31">
            <a:extLst>
              <a:ext uri="{FF2B5EF4-FFF2-40B4-BE49-F238E27FC236}">
                <a16:creationId xmlns:a16="http://schemas.microsoft.com/office/drawing/2014/main" id="{D540203C-83A4-1985-8EC3-0A927B5F02BD}"/>
              </a:ext>
            </a:extLst>
          </p:cNvPr>
          <p:cNvSpPr/>
          <p:nvPr/>
        </p:nvSpPr>
        <p:spPr>
          <a:xfrm>
            <a:off x="2061887" y="1269730"/>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31">
            <a:extLst>
              <a:ext uri="{FF2B5EF4-FFF2-40B4-BE49-F238E27FC236}">
                <a16:creationId xmlns:a16="http://schemas.microsoft.com/office/drawing/2014/main" id="{59178C46-2C1D-8165-ED03-FD3BFDE4001A}"/>
              </a:ext>
            </a:extLst>
          </p:cNvPr>
          <p:cNvSpPr/>
          <p:nvPr/>
        </p:nvSpPr>
        <p:spPr>
          <a:xfrm>
            <a:off x="3303703" y="1259585"/>
            <a:ext cx="1108050"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31">
            <a:extLst>
              <a:ext uri="{FF2B5EF4-FFF2-40B4-BE49-F238E27FC236}">
                <a16:creationId xmlns:a16="http://schemas.microsoft.com/office/drawing/2014/main" id="{0D7C471A-DFED-0B71-2B3D-1EC628F6FC23}"/>
              </a:ext>
            </a:extLst>
          </p:cNvPr>
          <p:cNvSpPr/>
          <p:nvPr/>
        </p:nvSpPr>
        <p:spPr>
          <a:xfrm>
            <a:off x="4629758" y="1280593"/>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31">
            <a:extLst>
              <a:ext uri="{FF2B5EF4-FFF2-40B4-BE49-F238E27FC236}">
                <a16:creationId xmlns:a16="http://schemas.microsoft.com/office/drawing/2014/main" id="{B57C10AC-11F9-63AF-8EF4-487A91DE379D}"/>
              </a:ext>
            </a:extLst>
          </p:cNvPr>
          <p:cNvSpPr/>
          <p:nvPr/>
        </p:nvSpPr>
        <p:spPr>
          <a:xfrm>
            <a:off x="5901736" y="1283703"/>
            <a:ext cx="1009559" cy="448107"/>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66">
            <a:extLst>
              <a:ext uri="{FF2B5EF4-FFF2-40B4-BE49-F238E27FC236}">
                <a16:creationId xmlns:a16="http://schemas.microsoft.com/office/drawing/2014/main" id="{1F2D6EF0-5606-E651-75CA-608996DB51A3}"/>
              </a:ext>
            </a:extLst>
          </p:cNvPr>
          <p:cNvSpPr txBox="1"/>
          <p:nvPr/>
        </p:nvSpPr>
        <p:spPr>
          <a:xfrm>
            <a:off x="2118254" y="1300012"/>
            <a:ext cx="1009559" cy="764184"/>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Comprehensive Fiscal Analysis</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t>
            </a:r>
            <a:r>
              <a:rPr kumimoji="0" lang="en-US" sz="648" b="0" i="0" u="none" strike="noStrike" kern="1200" cap="none" spc="7" normalizeH="0" baseline="0" noProof="0" dirty="0" err="1">
                <a:ln>
                  <a:noFill/>
                </a:ln>
                <a:solidFill>
                  <a:prstClr val="black"/>
                </a:solidFill>
                <a:effectLst/>
                <a:uLnTx/>
                <a:uFillTx/>
                <a:latin typeface="Arial"/>
                <a:ea typeface="+mn-ea"/>
                <a:cs typeface="Arial"/>
              </a:rPr>
              <a:t>req’d</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Potential State Controller review </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66">
            <a:extLst>
              <a:ext uri="{FF2B5EF4-FFF2-40B4-BE49-F238E27FC236}">
                <a16:creationId xmlns:a16="http://schemas.microsoft.com/office/drawing/2014/main" id="{6C19D655-5BA9-BD08-147F-67CD1578D170}"/>
              </a:ext>
            </a:extLst>
          </p:cNvPr>
          <p:cNvSpPr txBox="1"/>
          <p:nvPr/>
        </p:nvSpPr>
        <p:spPr>
          <a:xfrm>
            <a:off x="3370389" y="1302567"/>
            <a:ext cx="1009559" cy="863891"/>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Revenue Neutrality</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County Auditor determines property tax ratio </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Proponents meet with County to negotiate</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Revenue Neutrality Agreement finalized</a:t>
            </a:r>
          </a:p>
        </p:txBody>
      </p:sp>
      <p:sp>
        <p:nvSpPr>
          <p:cNvPr id="20" name="object 66">
            <a:extLst>
              <a:ext uri="{FF2B5EF4-FFF2-40B4-BE49-F238E27FC236}">
                <a16:creationId xmlns:a16="http://schemas.microsoft.com/office/drawing/2014/main" id="{2C2F467F-133E-2582-BC2E-BFD74ACBFAD1}"/>
              </a:ext>
            </a:extLst>
          </p:cNvPr>
          <p:cNvSpPr txBox="1"/>
          <p:nvPr/>
        </p:nvSpPr>
        <p:spPr>
          <a:xfrm>
            <a:off x="4683742" y="1311711"/>
            <a:ext cx="1009559" cy="759182"/>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CEQA Review</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lang="en-US" sz="648" spc="7" dirty="0">
                <a:solidFill>
                  <a:prstClr val="black"/>
                </a:solidFill>
                <a:latin typeface="Arial"/>
                <a:cs typeface="Arial"/>
              </a:rPr>
              <a:t>Initial Study – EIR likely</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&amp; comment </a:t>
            </a:r>
            <a:r>
              <a:rPr lang="en-US" sz="648" spc="7" dirty="0">
                <a:solidFill>
                  <a:prstClr val="black"/>
                </a:solidFill>
                <a:latin typeface="Arial"/>
                <a:cs typeface="Arial"/>
              </a:rPr>
              <a:t>period </a:t>
            </a:r>
            <a:r>
              <a:rPr kumimoji="0" lang="en-US" sz="648" b="0" i="0" u="none" strike="noStrike" kern="1200" cap="none" spc="7" normalizeH="0" baseline="0" noProof="0" dirty="0">
                <a:ln>
                  <a:noFill/>
                </a:ln>
                <a:solidFill>
                  <a:prstClr val="black"/>
                </a:solidFill>
                <a:effectLst/>
                <a:uLnTx/>
                <a:uFillTx/>
                <a:latin typeface="Arial"/>
                <a:ea typeface="+mn-ea"/>
                <a:cs typeface="Arial"/>
              </a:rPr>
              <a:t>for draft &amp; final</a:t>
            </a:r>
          </a:p>
        </p:txBody>
      </p:sp>
      <p:sp>
        <p:nvSpPr>
          <p:cNvPr id="21" name="object 66">
            <a:extLst>
              <a:ext uri="{FF2B5EF4-FFF2-40B4-BE49-F238E27FC236}">
                <a16:creationId xmlns:a16="http://schemas.microsoft.com/office/drawing/2014/main" id="{0D09E072-805B-7B90-95BF-3B5C5666CE00}"/>
              </a:ext>
            </a:extLst>
          </p:cNvPr>
          <p:cNvSpPr txBox="1"/>
          <p:nvPr/>
        </p:nvSpPr>
        <p:spPr>
          <a:xfrm>
            <a:off x="5936383" y="1300347"/>
            <a:ext cx="1009559" cy="319703"/>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Service Plan</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30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proponent or consultant</a:t>
            </a:r>
          </a:p>
        </p:txBody>
      </p:sp>
      <p:sp>
        <p:nvSpPr>
          <p:cNvPr id="22" name="object 31">
            <a:extLst>
              <a:ext uri="{FF2B5EF4-FFF2-40B4-BE49-F238E27FC236}">
                <a16:creationId xmlns:a16="http://schemas.microsoft.com/office/drawing/2014/main" id="{24B664A9-11F7-6883-609F-0EA6A1A7CA26}"/>
              </a:ext>
            </a:extLst>
          </p:cNvPr>
          <p:cNvSpPr/>
          <p:nvPr/>
        </p:nvSpPr>
        <p:spPr>
          <a:xfrm>
            <a:off x="5905060" y="1787029"/>
            <a:ext cx="1009559" cy="480711"/>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6">
            <a:extLst>
              <a:ext uri="{FF2B5EF4-FFF2-40B4-BE49-F238E27FC236}">
                <a16:creationId xmlns:a16="http://schemas.microsoft.com/office/drawing/2014/main" id="{32988888-F74B-4603-EB33-1930B6C34465}"/>
              </a:ext>
            </a:extLst>
          </p:cNvPr>
          <p:cNvSpPr txBox="1"/>
          <p:nvPr/>
        </p:nvSpPr>
        <p:spPr>
          <a:xfrm>
            <a:off x="5943597" y="1898789"/>
            <a:ext cx="1009559" cy="214995"/>
          </a:xfrm>
          <a:prstGeom prst="rect">
            <a:avLst/>
          </a:prstGeom>
        </p:spPr>
        <p:txBody>
          <a:bodyPr vert="horz" wrap="square" lIns="0" tIns="0" rIns="0" bIns="0" rtlCol="0">
            <a:spAutoFit/>
          </a:bodyPr>
          <a:lstStyle/>
          <a:p>
            <a:pPr marL="8659" marR="3464" lvl="0" algn="l" defTabSz="623438" rtl="0" eaLnBrk="1" fontAlgn="auto" latinLnBrk="0" hangingPunct="1">
              <a:lnSpc>
                <a:spcPct val="105300"/>
              </a:lnSpc>
              <a:spcBef>
                <a:spcPts val="65"/>
              </a:spcBef>
              <a:buClrTx/>
              <a:buSzTx/>
              <a:tabLst>
                <a:tab pos="69704" algn="l"/>
              </a:tabLst>
              <a:defRPr/>
            </a:pPr>
            <a:r>
              <a:rPr lang="en-US" sz="648" b="1" spc="7" dirty="0">
                <a:latin typeface="Arial"/>
                <a:cs typeface="Arial"/>
              </a:rPr>
              <a:t>Targeted MSR-SOI(s)</a:t>
            </a:r>
          </a:p>
          <a:p>
            <a:pPr marL="8659" marR="3464" lvl="0" algn="l" defTabSz="623438" rtl="0" eaLnBrk="1" fontAlgn="auto" latinLnBrk="0" hangingPunct="1">
              <a:lnSpc>
                <a:spcPct val="105300"/>
              </a:lnSpc>
              <a:spcBef>
                <a:spcPts val="65"/>
              </a:spcBef>
              <a:spcAft>
                <a:spcPts val="300"/>
              </a:spcAft>
              <a:buClrTx/>
              <a:buSzTx/>
              <a:tabLst>
                <a:tab pos="69704" algn="l"/>
              </a:tabLst>
              <a:defRPr/>
            </a:pPr>
            <a:endParaRPr lang="en-US" sz="648" b="1" spc="7" dirty="0">
              <a:solidFill>
                <a:prstClr val="black"/>
              </a:solidFill>
              <a:latin typeface="Arial"/>
              <a:cs typeface="Arial"/>
            </a:endParaRPr>
          </a:p>
        </p:txBody>
      </p:sp>
      <p:sp>
        <p:nvSpPr>
          <p:cNvPr id="4" name="object 66">
            <a:extLst>
              <a:ext uri="{FF2B5EF4-FFF2-40B4-BE49-F238E27FC236}">
                <a16:creationId xmlns:a16="http://schemas.microsoft.com/office/drawing/2014/main" id="{870FE0DC-A858-D732-92D5-2D4E182F4E76}"/>
              </a:ext>
            </a:extLst>
          </p:cNvPr>
          <p:cNvSpPr txBox="1"/>
          <p:nvPr/>
        </p:nvSpPr>
        <p:spPr>
          <a:xfrm>
            <a:off x="7363766" y="1787029"/>
            <a:ext cx="972625" cy="498534"/>
          </a:xfrm>
          <a:prstGeom prst="rect">
            <a:avLst/>
          </a:prstGeom>
          <a:solidFill>
            <a:srgbClr val="FFFF00"/>
          </a:solidFill>
          <a:ln>
            <a:solidFill>
              <a:schemeClr val="tx1"/>
            </a:solidFill>
          </a:ln>
        </p:spPr>
        <p:txBody>
          <a:bodyPr vert="horz" wrap="square" lIns="0" tIns="0" rIns="0" bIns="0" rtlCol="0">
            <a:spAutoFit/>
          </a:bodyPr>
          <a:lstStyle/>
          <a:p>
            <a:pPr marL="8659" marR="3464" lvl="0" algn="ctr" defTabSz="623438" rtl="0" eaLnBrk="1" fontAlgn="auto" latinLnBrk="0" hangingPunct="1">
              <a:buClrTx/>
              <a:buSzTx/>
              <a:tabLst>
                <a:tab pos="69704" algn="l"/>
              </a:tabLst>
              <a:defRPr/>
            </a:pPr>
            <a:endParaRPr lang="en-US" sz="648" b="1" spc="7" dirty="0">
              <a:solidFill>
                <a:prstClr val="black"/>
              </a:solidFill>
              <a:latin typeface="Arial"/>
              <a:cs typeface="Arial"/>
            </a:endParaRPr>
          </a:p>
          <a:p>
            <a:pPr marR="3464" lvl="0" algn="ctr" defTabSz="623438" rtl="0" eaLnBrk="1" fontAlgn="auto" latinLnBrk="0" hangingPunct="1">
              <a:buClrTx/>
              <a:buSzTx/>
              <a:tabLst>
                <a:tab pos="804863" algn="l"/>
              </a:tabLst>
              <a:defRPr/>
            </a:pPr>
            <a:r>
              <a:rPr lang="en-US" sz="648" b="1" spc="7" dirty="0">
                <a:solidFill>
                  <a:prstClr val="black"/>
                </a:solidFill>
                <a:latin typeface="Arial"/>
                <a:cs typeface="Arial"/>
              </a:rPr>
              <a:t>Any other information deemed necessary by the Executive Officer</a:t>
            </a:r>
          </a:p>
          <a:p>
            <a:pPr marL="8659" marR="3464" lvl="0" algn="ctr" defTabSz="623438" rtl="0" eaLnBrk="1" fontAlgn="auto" latinLnBrk="0" hangingPunct="1">
              <a:buClrTx/>
              <a:buSzTx/>
              <a:tabLst>
                <a:tab pos="69704" algn="l"/>
              </a:tabLst>
              <a:defRPr/>
            </a:pPr>
            <a:endParaRPr kumimoji="0" lang="en-US" sz="648" b="1" i="0" u="none" strike="noStrike" kern="1200" cap="none" spc="7"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09823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0102-0CB9-0545-D04B-C3B554361E49}"/>
              </a:ext>
            </a:extLst>
          </p:cNvPr>
          <p:cNvSpPr>
            <a:spLocks noGrp="1"/>
          </p:cNvSpPr>
          <p:nvPr>
            <p:ph type="title"/>
          </p:nvPr>
        </p:nvSpPr>
        <p:spPr/>
        <p:txBody>
          <a:bodyPr>
            <a:normAutofit/>
          </a:bodyPr>
          <a:lstStyle/>
          <a:p>
            <a:r>
              <a:rPr lang="en-US" sz="2000" b="1" dirty="0"/>
              <a:t>Full Application Requirements</a:t>
            </a:r>
          </a:p>
        </p:txBody>
      </p:sp>
      <p:sp>
        <p:nvSpPr>
          <p:cNvPr id="19" name="Content Placeholder 2">
            <a:extLst>
              <a:ext uri="{FF2B5EF4-FFF2-40B4-BE49-F238E27FC236}">
                <a16:creationId xmlns:a16="http://schemas.microsoft.com/office/drawing/2014/main" id="{8878D7D7-0064-F903-F5B8-CBAE119C5CEB}"/>
              </a:ext>
            </a:extLst>
          </p:cNvPr>
          <p:cNvSpPr txBox="1">
            <a:spLocks/>
          </p:cNvSpPr>
          <p:nvPr/>
        </p:nvSpPr>
        <p:spPr>
          <a:xfrm>
            <a:off x="1787858" y="2656342"/>
            <a:ext cx="6052112" cy="30446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CEQA Review</a:t>
            </a:r>
          </a:p>
          <a:p>
            <a:pPr lvl="1"/>
            <a:r>
              <a:rPr lang="en-US" sz="1400" dirty="0"/>
              <a:t>Incorporations are subject to the California Environmental Quality Act (CEQA) and require environmental review</a:t>
            </a:r>
          </a:p>
          <a:p>
            <a:pPr lvl="1"/>
            <a:r>
              <a:rPr lang="en-US" sz="1400" dirty="0"/>
              <a:t>Prepared by LAFCO consultant</a:t>
            </a:r>
          </a:p>
          <a:p>
            <a:pPr lvl="1"/>
            <a:r>
              <a:rPr lang="en-US" sz="1400" dirty="0"/>
              <a:t>Initial Study (EIR likely)</a:t>
            </a:r>
          </a:p>
          <a:p>
            <a:pPr lvl="1"/>
            <a:r>
              <a:rPr lang="en-US" sz="1400" dirty="0"/>
              <a:t>Public hearings and comment period for draft and final </a:t>
            </a:r>
          </a:p>
          <a:p>
            <a:pPr marL="457200" lvl="1" indent="0">
              <a:buNone/>
            </a:pPr>
            <a:endParaRPr lang="en-US" sz="1400" dirty="0"/>
          </a:p>
        </p:txBody>
      </p:sp>
      <p:sp>
        <p:nvSpPr>
          <p:cNvPr id="3" name="Rectangle 2">
            <a:extLst>
              <a:ext uri="{FF2B5EF4-FFF2-40B4-BE49-F238E27FC236}">
                <a16:creationId xmlns:a16="http://schemas.microsoft.com/office/drawing/2014/main" id="{11B3B8A9-9B08-8E8E-C140-504911F2DA3B}"/>
              </a:ext>
            </a:extLst>
          </p:cNvPr>
          <p:cNvSpPr/>
          <p:nvPr/>
        </p:nvSpPr>
        <p:spPr>
          <a:xfrm>
            <a:off x="1893692" y="1158300"/>
            <a:ext cx="5304517" cy="1213257"/>
          </a:xfrm>
          <a:prstGeom prst="rect">
            <a:avLst/>
          </a:prstGeom>
          <a:solidFill>
            <a:srgbClr val="FFFF0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bject 31">
            <a:extLst>
              <a:ext uri="{FF2B5EF4-FFF2-40B4-BE49-F238E27FC236}">
                <a16:creationId xmlns:a16="http://schemas.microsoft.com/office/drawing/2014/main" id="{60810886-3DBF-DC1D-81F4-EE9BBF070C5E}"/>
              </a:ext>
            </a:extLst>
          </p:cNvPr>
          <p:cNvSpPr/>
          <p:nvPr/>
        </p:nvSpPr>
        <p:spPr>
          <a:xfrm>
            <a:off x="2061887" y="1269730"/>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31">
            <a:extLst>
              <a:ext uri="{FF2B5EF4-FFF2-40B4-BE49-F238E27FC236}">
                <a16:creationId xmlns:a16="http://schemas.microsoft.com/office/drawing/2014/main" id="{20FAA1E2-DE1A-B938-8412-ECC3C7C3D8FD}"/>
              </a:ext>
            </a:extLst>
          </p:cNvPr>
          <p:cNvSpPr/>
          <p:nvPr/>
        </p:nvSpPr>
        <p:spPr>
          <a:xfrm>
            <a:off x="3303703" y="1259585"/>
            <a:ext cx="1108050"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31">
            <a:extLst>
              <a:ext uri="{FF2B5EF4-FFF2-40B4-BE49-F238E27FC236}">
                <a16:creationId xmlns:a16="http://schemas.microsoft.com/office/drawing/2014/main" id="{64074DCA-7736-A2D9-1B06-9BB6CEB7AC04}"/>
              </a:ext>
            </a:extLst>
          </p:cNvPr>
          <p:cNvSpPr/>
          <p:nvPr/>
        </p:nvSpPr>
        <p:spPr>
          <a:xfrm>
            <a:off x="4629758" y="1280593"/>
            <a:ext cx="1038494" cy="987148"/>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31">
            <a:extLst>
              <a:ext uri="{FF2B5EF4-FFF2-40B4-BE49-F238E27FC236}">
                <a16:creationId xmlns:a16="http://schemas.microsoft.com/office/drawing/2014/main" id="{5EFC2A2C-B4B8-AE86-E82D-45AF60964240}"/>
              </a:ext>
            </a:extLst>
          </p:cNvPr>
          <p:cNvSpPr/>
          <p:nvPr/>
        </p:nvSpPr>
        <p:spPr>
          <a:xfrm>
            <a:off x="5901736" y="1283703"/>
            <a:ext cx="1009559" cy="448107"/>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66">
            <a:extLst>
              <a:ext uri="{FF2B5EF4-FFF2-40B4-BE49-F238E27FC236}">
                <a16:creationId xmlns:a16="http://schemas.microsoft.com/office/drawing/2014/main" id="{DBF8107E-998A-0090-8FA0-8C8B691D451E}"/>
              </a:ext>
            </a:extLst>
          </p:cNvPr>
          <p:cNvSpPr txBox="1"/>
          <p:nvPr/>
        </p:nvSpPr>
        <p:spPr>
          <a:xfrm>
            <a:off x="2118254" y="1300012"/>
            <a:ext cx="1009559" cy="764184"/>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Comprehensive Fiscal Analysis</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t>
            </a:r>
            <a:r>
              <a:rPr kumimoji="0" lang="en-US" sz="648" b="0" i="0" u="none" strike="noStrike" kern="1200" cap="none" spc="7" normalizeH="0" baseline="0" noProof="0" dirty="0" err="1">
                <a:ln>
                  <a:noFill/>
                </a:ln>
                <a:solidFill>
                  <a:prstClr val="black"/>
                </a:solidFill>
                <a:effectLst/>
                <a:uLnTx/>
                <a:uFillTx/>
                <a:latin typeface="Arial"/>
                <a:ea typeface="+mn-ea"/>
                <a:cs typeface="Arial"/>
              </a:rPr>
              <a:t>req’d</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Potential State Controller review </a:t>
            </a:r>
            <a:endParaRPr kumimoji="0" sz="648" b="0" i="0" u="none" strike="noStrike" kern="1200" cap="none" spc="0" normalizeH="0" baseline="0" noProof="0" dirty="0">
              <a:ln>
                <a:noFill/>
              </a:ln>
              <a:solidFill>
                <a:prstClr val="black"/>
              </a:solidFill>
              <a:effectLst/>
              <a:uLnTx/>
              <a:uFillTx/>
              <a:latin typeface="Arial"/>
              <a:ea typeface="+mn-ea"/>
              <a:cs typeface="Arial"/>
            </a:endParaRPr>
          </a:p>
        </p:txBody>
      </p:sp>
      <p:sp>
        <p:nvSpPr>
          <p:cNvPr id="10" name="object 66">
            <a:extLst>
              <a:ext uri="{FF2B5EF4-FFF2-40B4-BE49-F238E27FC236}">
                <a16:creationId xmlns:a16="http://schemas.microsoft.com/office/drawing/2014/main" id="{283124D7-FCEC-D893-B7F9-33F25FDDAF74}"/>
              </a:ext>
            </a:extLst>
          </p:cNvPr>
          <p:cNvSpPr txBox="1"/>
          <p:nvPr/>
        </p:nvSpPr>
        <p:spPr>
          <a:xfrm>
            <a:off x="3370389" y="1302567"/>
            <a:ext cx="1009559" cy="863891"/>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Revenue Neutrality</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County Auditor determines property tax ratio </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Proponents meet with County to negotiate</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Revenue Neutrality Agreement finalized</a:t>
            </a:r>
          </a:p>
        </p:txBody>
      </p:sp>
      <p:sp>
        <p:nvSpPr>
          <p:cNvPr id="20" name="object 66">
            <a:extLst>
              <a:ext uri="{FF2B5EF4-FFF2-40B4-BE49-F238E27FC236}">
                <a16:creationId xmlns:a16="http://schemas.microsoft.com/office/drawing/2014/main" id="{DCE405B9-D6DB-8257-3D10-7D3B7CD14F0D}"/>
              </a:ext>
            </a:extLst>
          </p:cNvPr>
          <p:cNvSpPr txBox="1"/>
          <p:nvPr/>
        </p:nvSpPr>
        <p:spPr>
          <a:xfrm>
            <a:off x="4683742" y="1311711"/>
            <a:ext cx="1009559" cy="759182"/>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CEQA Review</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LAFCO consultant</a:t>
            </a: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lang="en-US" sz="648" spc="7" dirty="0">
                <a:solidFill>
                  <a:prstClr val="black"/>
                </a:solidFill>
                <a:latin typeface="Arial"/>
                <a:cs typeface="Arial"/>
              </a:rPr>
              <a:t>Initial Study – EIR likely</a:t>
            </a:r>
            <a:endParaRPr kumimoji="0" lang="en-US" sz="648" b="0" i="0" u="none" strike="noStrike" kern="1200" cap="none" spc="7"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Public hearings &amp; comment </a:t>
            </a:r>
            <a:r>
              <a:rPr lang="en-US" sz="648" spc="7" dirty="0">
                <a:solidFill>
                  <a:prstClr val="black"/>
                </a:solidFill>
                <a:latin typeface="Arial"/>
                <a:cs typeface="Arial"/>
              </a:rPr>
              <a:t>period </a:t>
            </a:r>
            <a:r>
              <a:rPr kumimoji="0" lang="en-US" sz="648" b="0" i="0" u="none" strike="noStrike" kern="1200" cap="none" spc="7" normalizeH="0" baseline="0" noProof="0" dirty="0">
                <a:ln>
                  <a:noFill/>
                </a:ln>
                <a:solidFill>
                  <a:prstClr val="black"/>
                </a:solidFill>
                <a:effectLst/>
                <a:uLnTx/>
                <a:uFillTx/>
                <a:latin typeface="Arial"/>
                <a:ea typeface="+mn-ea"/>
                <a:cs typeface="Arial"/>
              </a:rPr>
              <a:t>for draft &amp; final</a:t>
            </a:r>
          </a:p>
        </p:txBody>
      </p:sp>
      <p:sp>
        <p:nvSpPr>
          <p:cNvPr id="21" name="object 66">
            <a:extLst>
              <a:ext uri="{FF2B5EF4-FFF2-40B4-BE49-F238E27FC236}">
                <a16:creationId xmlns:a16="http://schemas.microsoft.com/office/drawing/2014/main" id="{9DE115C5-8951-7002-4C64-0E8FEE87327B}"/>
              </a:ext>
            </a:extLst>
          </p:cNvPr>
          <p:cNvSpPr txBox="1"/>
          <p:nvPr/>
        </p:nvSpPr>
        <p:spPr>
          <a:xfrm>
            <a:off x="5936383" y="1300347"/>
            <a:ext cx="1009559" cy="319703"/>
          </a:xfrm>
          <a:prstGeom prst="rect">
            <a:avLst/>
          </a:prstGeom>
        </p:spPr>
        <p:txBody>
          <a:bodyPr vert="horz" wrap="square" lIns="0" tIns="0" rIns="0" bIns="0" rtlCol="0">
            <a:spAutoFit/>
          </a:bodyPr>
          <a:lstStyle/>
          <a:p>
            <a:pPr marL="0" marR="0" lvl="0" indent="0" algn="l" defTabSz="623438" rtl="0" eaLnBrk="1" fontAlgn="auto" latinLnBrk="0" hangingPunct="1">
              <a:lnSpc>
                <a:spcPct val="105000"/>
              </a:lnSpc>
              <a:spcBef>
                <a:spcPts val="0"/>
              </a:spcBef>
              <a:spcAft>
                <a:spcPts val="0"/>
              </a:spcAft>
              <a:buClrTx/>
              <a:buSzTx/>
              <a:buFontTx/>
              <a:buNone/>
              <a:tabLst/>
              <a:defRPr/>
            </a:pPr>
            <a:r>
              <a:rPr kumimoji="0" lang="en-US" sz="648" b="1" i="0" u="none" strike="noStrike" kern="1200" cap="none" spc="7" normalizeH="0" baseline="0" noProof="0" dirty="0">
                <a:ln>
                  <a:noFill/>
                </a:ln>
                <a:solidFill>
                  <a:prstClr val="black"/>
                </a:solidFill>
                <a:effectLst/>
                <a:uLnTx/>
                <a:uFillTx/>
                <a:latin typeface="Arial"/>
                <a:ea typeface="+mn-ea"/>
                <a:cs typeface="Arial"/>
              </a:rPr>
              <a:t>Service Plan</a:t>
            </a:r>
            <a:endParaRPr kumimoji="0" sz="648" b="1" i="0" u="none" strike="noStrike" kern="1200" cap="none" spc="0" normalizeH="0" baseline="0" noProof="0" dirty="0">
              <a:ln>
                <a:noFill/>
              </a:ln>
              <a:solidFill>
                <a:prstClr val="black"/>
              </a:solidFill>
              <a:effectLst/>
              <a:uLnTx/>
              <a:uFillTx/>
              <a:latin typeface="Arial"/>
              <a:ea typeface="+mn-ea"/>
              <a:cs typeface="Arial"/>
            </a:endParaRPr>
          </a:p>
          <a:p>
            <a:pPr marL="69271" marR="3464" lvl="0" indent="-60612" algn="l" defTabSz="623438" rtl="0" eaLnBrk="1" fontAlgn="auto" latinLnBrk="0" hangingPunct="1">
              <a:lnSpc>
                <a:spcPct val="105000"/>
              </a:lnSpc>
              <a:spcBef>
                <a:spcPts val="65"/>
              </a:spcBef>
              <a:spcAft>
                <a:spcPts val="300"/>
              </a:spcAft>
              <a:buClrTx/>
              <a:buSzTx/>
              <a:buFontTx/>
              <a:buChar char="-"/>
              <a:tabLst>
                <a:tab pos="69704" algn="l"/>
              </a:tabLst>
              <a:defRPr/>
            </a:pPr>
            <a:r>
              <a:rPr kumimoji="0" lang="en-US" sz="648" b="0" i="0" u="none" strike="noStrike" kern="1200" cap="none" spc="7" normalizeH="0" baseline="0" noProof="0" dirty="0">
                <a:ln>
                  <a:noFill/>
                </a:ln>
                <a:solidFill>
                  <a:prstClr val="black"/>
                </a:solidFill>
                <a:effectLst/>
                <a:uLnTx/>
                <a:uFillTx/>
                <a:latin typeface="Arial"/>
                <a:ea typeface="+mn-ea"/>
                <a:cs typeface="Arial"/>
              </a:rPr>
              <a:t>Prepared by proponent or consultant</a:t>
            </a:r>
          </a:p>
        </p:txBody>
      </p:sp>
      <p:sp>
        <p:nvSpPr>
          <p:cNvPr id="22" name="object 31">
            <a:extLst>
              <a:ext uri="{FF2B5EF4-FFF2-40B4-BE49-F238E27FC236}">
                <a16:creationId xmlns:a16="http://schemas.microsoft.com/office/drawing/2014/main" id="{ACEBC8EB-70E3-8823-1FA8-E30FABFCCF5E}"/>
              </a:ext>
            </a:extLst>
          </p:cNvPr>
          <p:cNvSpPr/>
          <p:nvPr/>
        </p:nvSpPr>
        <p:spPr>
          <a:xfrm>
            <a:off x="5905060" y="1787029"/>
            <a:ext cx="1009559" cy="480711"/>
          </a:xfrm>
          <a:custGeom>
            <a:avLst/>
            <a:gdLst/>
            <a:ahLst/>
            <a:cxnLst/>
            <a:rect l="l" t="t" r="r" b="b"/>
            <a:pathLst>
              <a:path w="3014345" h="686435">
                <a:moveTo>
                  <a:pt x="0" y="686306"/>
                </a:moveTo>
                <a:lnTo>
                  <a:pt x="3013837" y="686306"/>
                </a:lnTo>
                <a:lnTo>
                  <a:pt x="3013837" y="0"/>
                </a:lnTo>
                <a:lnTo>
                  <a:pt x="0" y="0"/>
                </a:lnTo>
                <a:lnTo>
                  <a:pt x="0" y="686306"/>
                </a:lnTo>
                <a:close/>
              </a:path>
            </a:pathLst>
          </a:custGeom>
          <a:noFill/>
          <a:ln w="9525">
            <a:solidFill>
              <a:srgbClr val="000000"/>
            </a:solidFill>
          </a:ln>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6">
            <a:extLst>
              <a:ext uri="{FF2B5EF4-FFF2-40B4-BE49-F238E27FC236}">
                <a16:creationId xmlns:a16="http://schemas.microsoft.com/office/drawing/2014/main" id="{AEDDF401-1FBE-BD74-3987-62AB1208649E}"/>
              </a:ext>
            </a:extLst>
          </p:cNvPr>
          <p:cNvSpPr txBox="1"/>
          <p:nvPr/>
        </p:nvSpPr>
        <p:spPr>
          <a:xfrm>
            <a:off x="5943597" y="1863516"/>
            <a:ext cx="1009559" cy="214995"/>
          </a:xfrm>
          <a:prstGeom prst="rect">
            <a:avLst/>
          </a:prstGeom>
        </p:spPr>
        <p:txBody>
          <a:bodyPr vert="horz" wrap="square" lIns="0" tIns="0" rIns="0" bIns="0" rtlCol="0">
            <a:spAutoFit/>
          </a:bodyPr>
          <a:lstStyle/>
          <a:p>
            <a:pPr marL="8659" marR="3464" lvl="0" algn="l" defTabSz="623438" rtl="0" eaLnBrk="1" fontAlgn="auto" latinLnBrk="0" hangingPunct="1">
              <a:lnSpc>
                <a:spcPct val="105300"/>
              </a:lnSpc>
              <a:spcBef>
                <a:spcPts val="65"/>
              </a:spcBef>
              <a:buClrTx/>
              <a:buSzTx/>
              <a:tabLst>
                <a:tab pos="69704" algn="l"/>
              </a:tabLst>
              <a:defRPr/>
            </a:pPr>
            <a:r>
              <a:rPr lang="en-US" sz="648" b="1" spc="7" dirty="0">
                <a:latin typeface="Arial"/>
                <a:cs typeface="Arial"/>
              </a:rPr>
              <a:t>Targeted MSR-SOI(s)</a:t>
            </a:r>
          </a:p>
          <a:p>
            <a:pPr marL="8659" marR="3464" lvl="0" algn="l" defTabSz="623438" rtl="0" eaLnBrk="1" fontAlgn="auto" latinLnBrk="0" hangingPunct="1">
              <a:lnSpc>
                <a:spcPct val="105300"/>
              </a:lnSpc>
              <a:spcBef>
                <a:spcPts val="65"/>
              </a:spcBef>
              <a:spcAft>
                <a:spcPts val="300"/>
              </a:spcAft>
              <a:buClrTx/>
              <a:buSzTx/>
              <a:tabLst>
                <a:tab pos="69704" algn="l"/>
              </a:tabLst>
              <a:defRPr/>
            </a:pPr>
            <a:endParaRPr lang="en-US" sz="648" b="1" spc="7" dirty="0">
              <a:solidFill>
                <a:prstClr val="black"/>
              </a:solidFill>
              <a:latin typeface="Arial"/>
              <a:cs typeface="Arial"/>
            </a:endParaRPr>
          </a:p>
        </p:txBody>
      </p:sp>
      <p:sp>
        <p:nvSpPr>
          <p:cNvPr id="4" name="object 66">
            <a:extLst>
              <a:ext uri="{FF2B5EF4-FFF2-40B4-BE49-F238E27FC236}">
                <a16:creationId xmlns:a16="http://schemas.microsoft.com/office/drawing/2014/main" id="{81F9FECE-6AE9-8EC9-9484-AD6CB80B4E11}"/>
              </a:ext>
            </a:extLst>
          </p:cNvPr>
          <p:cNvSpPr txBox="1"/>
          <p:nvPr/>
        </p:nvSpPr>
        <p:spPr>
          <a:xfrm>
            <a:off x="7363766" y="1778117"/>
            <a:ext cx="972625" cy="498534"/>
          </a:xfrm>
          <a:prstGeom prst="rect">
            <a:avLst/>
          </a:prstGeom>
          <a:solidFill>
            <a:srgbClr val="FFFF00"/>
          </a:solidFill>
          <a:ln>
            <a:solidFill>
              <a:schemeClr val="tx1"/>
            </a:solidFill>
          </a:ln>
        </p:spPr>
        <p:txBody>
          <a:bodyPr vert="horz" wrap="square" lIns="0" tIns="0" rIns="0" bIns="0" rtlCol="0">
            <a:spAutoFit/>
          </a:bodyPr>
          <a:lstStyle/>
          <a:p>
            <a:pPr marL="8659" marR="3464" lvl="0" algn="ctr" defTabSz="623438" rtl="0" eaLnBrk="1" fontAlgn="auto" latinLnBrk="0" hangingPunct="1">
              <a:buClrTx/>
              <a:buSzTx/>
              <a:tabLst>
                <a:tab pos="69704" algn="l"/>
              </a:tabLst>
              <a:defRPr/>
            </a:pPr>
            <a:endParaRPr lang="en-US" sz="648" b="1" spc="7" dirty="0">
              <a:solidFill>
                <a:prstClr val="black"/>
              </a:solidFill>
              <a:latin typeface="Arial"/>
              <a:cs typeface="Arial"/>
            </a:endParaRPr>
          </a:p>
          <a:p>
            <a:pPr marR="3464" lvl="0" algn="ctr" defTabSz="623438" rtl="0" eaLnBrk="1" fontAlgn="auto" latinLnBrk="0" hangingPunct="1">
              <a:buClrTx/>
              <a:buSzTx/>
              <a:tabLst>
                <a:tab pos="804863" algn="l"/>
              </a:tabLst>
              <a:defRPr/>
            </a:pPr>
            <a:r>
              <a:rPr lang="en-US" sz="648" b="1" spc="7" dirty="0">
                <a:solidFill>
                  <a:prstClr val="black"/>
                </a:solidFill>
                <a:latin typeface="Arial"/>
                <a:cs typeface="Arial"/>
              </a:rPr>
              <a:t>Any other information deemed necessary by the Executive Officer</a:t>
            </a:r>
          </a:p>
          <a:p>
            <a:pPr marL="8659" marR="3464" lvl="0" algn="ctr" defTabSz="623438" rtl="0" eaLnBrk="1" fontAlgn="auto" latinLnBrk="0" hangingPunct="1">
              <a:buClrTx/>
              <a:buSzTx/>
              <a:tabLst>
                <a:tab pos="69704" algn="l"/>
              </a:tabLst>
              <a:defRPr/>
            </a:pPr>
            <a:endParaRPr kumimoji="0" lang="en-US" sz="648" b="1" i="0" u="none" strike="noStrike" kern="1200" cap="none" spc="7"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814692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uEDLAFCO.potx" id="{F7AB49FC-F812-4DDA-8E23-6B9440DA6C90}" vid="{A5EC73FF-401D-43E1-847F-E76DEE5B5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p r o p e r t i e s   x m l n s = " h t t p : / / w w w . i m a n a g e . c o m / w o r k / x m l s c h e m a " >  
     < d o c u m e n t i d > I M A N A G E ! 4 1 3 0 5 6 6 2 . 1 < / d o c u m e n t i d >  
     < s e n d e r i d > S C O T T . S M I T H < / s e n d e r i d >  
     < s e n d e r e m a i l > S C O T T . S M I T H @ B B K L A W . C O M < / s e n d e r e m a i l >  
     < l a s t m o d i f i e d > 2 0 2 3 - 0 5 - 1 0 T 0 8 : 1 3 : 2 0 . 0 0 0 0 0 0 0 - 1 0 : 0 0 < / l a s t m o d i f i e d >  
     < d a t a b a s e > I M A N A G E < / d a t a b a s e >  
 < / p r o p e r t i 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f53f54-47e9-4c68-b155-2888f80af4e7">
      <Terms xmlns="http://schemas.microsoft.com/office/infopath/2007/PartnerControls"/>
    </lcf76f155ced4ddcb4097134ff3c332f>
    <TaxCatchAll xmlns="a6554912-2bca-4798-be92-2d62c5418ba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E3CA5D653D4D14B8810D3B3D6B1DB5E" ma:contentTypeVersion="13" ma:contentTypeDescription="Create a new document." ma:contentTypeScope="" ma:versionID="75c5c3394d8388c09f71ac166aee3cad">
  <xsd:schema xmlns:xsd="http://www.w3.org/2001/XMLSchema" xmlns:xs="http://www.w3.org/2001/XMLSchema" xmlns:p="http://schemas.microsoft.com/office/2006/metadata/properties" xmlns:ns2="a9f53f54-47e9-4c68-b155-2888f80af4e7" xmlns:ns3="a6554912-2bca-4798-be92-2d62c5418bae" targetNamespace="http://schemas.microsoft.com/office/2006/metadata/properties" ma:root="true" ma:fieldsID="40a329cfa4c429d53089c2c7d8e112fc" ns2:_="" ns3:_="">
    <xsd:import namespace="a9f53f54-47e9-4c68-b155-2888f80af4e7"/>
    <xsd:import namespace="a6554912-2bca-4798-be92-2d62c5418b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53f54-47e9-4c68-b155-2888f80af4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0125e15-418d-4e47-9dbe-6073306fd50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554912-2bca-4798-be92-2d62c5418ba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ba0ac04-b987-4928-92fb-9bb4ad1292f9}" ma:internalName="TaxCatchAll" ma:showField="CatchAllData" ma:web="a6554912-2bca-4798-be92-2d62c5418b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FA10EB-FEAA-4857-83D1-9EA87FE1309C}">
  <ds:schemaRefs>
    <ds:schemaRef ds:uri="http://www.imanage.com/work/xmlschema"/>
  </ds:schemaRefs>
</ds:datastoreItem>
</file>

<file path=customXml/itemProps2.xml><?xml version="1.0" encoding="utf-8"?>
<ds:datastoreItem xmlns:ds="http://schemas.openxmlformats.org/officeDocument/2006/customXml" ds:itemID="{77F5136D-3C12-4A19-92FA-3C41339C0AA5}">
  <ds:schemaRefs>
    <ds:schemaRef ds:uri="http://schemas.microsoft.com/office/2006/metadata/properties"/>
    <ds:schemaRef ds:uri="http://schemas.microsoft.com/office/infopath/2007/PartnerControls"/>
    <ds:schemaRef ds:uri="a9f53f54-47e9-4c68-b155-2888f80af4e7"/>
    <ds:schemaRef ds:uri="a6554912-2bca-4798-be92-2d62c5418bae"/>
  </ds:schemaRefs>
</ds:datastoreItem>
</file>

<file path=customXml/itemProps3.xml><?xml version="1.0" encoding="utf-8"?>
<ds:datastoreItem xmlns:ds="http://schemas.openxmlformats.org/officeDocument/2006/customXml" ds:itemID="{5B40475E-04BB-4DE0-A4DC-D57EA295EA5B}">
  <ds:schemaRefs>
    <ds:schemaRef ds:uri="http://schemas.microsoft.com/sharepoint/v3/contenttype/forms"/>
  </ds:schemaRefs>
</ds:datastoreItem>
</file>

<file path=customXml/itemProps4.xml><?xml version="1.0" encoding="utf-8"?>
<ds:datastoreItem xmlns:ds="http://schemas.openxmlformats.org/officeDocument/2006/customXml" ds:itemID="{C06D38ED-80AB-40AF-9D38-C35760179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f53f54-47e9-4c68-b155-2888f80af4e7"/>
    <ds:schemaRef ds:uri="a6554912-2bca-4798-be92-2d62c5418b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NuEDLAFCO</Template>
  <TotalTime>5362</TotalTime>
  <Words>2060</Words>
  <Application>Microsoft Office PowerPoint</Application>
  <PresentationFormat>On-screen Show (4:3)</PresentationFormat>
  <Paragraphs>317</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 calibri (body)</vt:lpstr>
      <vt:lpstr>Arial</vt:lpstr>
      <vt:lpstr>Calibri</vt:lpstr>
      <vt:lpstr>Calibri (body)</vt:lpstr>
      <vt:lpstr>Times New Roman</vt:lpstr>
      <vt:lpstr>TrebuchetMS</vt:lpstr>
      <vt:lpstr>TrebuchetMS,Bold</vt:lpstr>
      <vt:lpstr>Wingdings</vt:lpstr>
      <vt:lpstr>Office Theme</vt:lpstr>
      <vt:lpstr>LAFCO Incorporation Process</vt:lpstr>
      <vt:lpstr>PowerPoint Presentation</vt:lpstr>
      <vt:lpstr>PowerPoint Presentation</vt:lpstr>
      <vt:lpstr>PowerPoint Presentation</vt:lpstr>
      <vt:lpstr>PowerPoint Presentation</vt:lpstr>
      <vt:lpstr>PowerPoint Presentation</vt:lpstr>
      <vt:lpstr>Full Application Requirements</vt:lpstr>
      <vt:lpstr>Full Application Requirements</vt:lpstr>
      <vt:lpstr>Full Application Requirements</vt:lpstr>
      <vt:lpstr>Full Application Requirements</vt:lpstr>
      <vt:lpstr>Full Application Requirements</vt:lpstr>
      <vt:lpstr>PowerPoint Presentation</vt:lpstr>
      <vt:lpstr>PowerPoint Presentation</vt:lpstr>
      <vt:lpstr>PowerPoint Presentation</vt:lpstr>
      <vt:lpstr>PowerPoint Presentation</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Henriquez</dc:creator>
  <cp:lastModifiedBy>Erica Sanchez</cp:lastModifiedBy>
  <cp:revision>49</cp:revision>
  <cp:lastPrinted>2023-05-04T23:20:05Z</cp:lastPrinted>
  <dcterms:created xsi:type="dcterms:W3CDTF">2018-01-24T22:46:45Z</dcterms:created>
  <dcterms:modified xsi:type="dcterms:W3CDTF">2025-03-20T23:34:40Z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0x0101006E3CA5D653D4D14B8810D3B3D6B1DB5E</vt:lpwstr>
  </property>
  <property fmtid="{D5CDD505-2E9C-101B-9397-08002B2CF9AE}" pid="3" name="MediaServiceImageTags">
    <vt:lpwstr/>
  </property>
</Properties>
</file>