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3"/>
  </p:notesMasterIdLst>
  <p:handoutMasterIdLst>
    <p:handoutMasterId r:id="rId24"/>
  </p:handoutMasterIdLst>
  <p:sldIdLst>
    <p:sldId id="256" r:id="rId6"/>
    <p:sldId id="272" r:id="rId7"/>
    <p:sldId id="263" r:id="rId8"/>
    <p:sldId id="281" r:id="rId9"/>
    <p:sldId id="287" r:id="rId10"/>
    <p:sldId id="273" r:id="rId11"/>
    <p:sldId id="269" r:id="rId12"/>
    <p:sldId id="275" r:id="rId13"/>
    <p:sldId id="276" r:id="rId14"/>
    <p:sldId id="277" r:id="rId15"/>
    <p:sldId id="280" r:id="rId16"/>
    <p:sldId id="265" r:id="rId17"/>
    <p:sldId id="266" r:id="rId18"/>
    <p:sldId id="278" r:id="rId19"/>
    <p:sldId id="270" r:id="rId20"/>
    <p:sldId id="274" r:id="rId21"/>
    <p:sldId id="279" r:id="rId22"/>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3300"/>
    <a:srgbClr val="FF0066"/>
    <a:srgbClr val="339933"/>
    <a:srgbClr val="FF6600"/>
    <a:srgbClr val="FFD710"/>
    <a:srgbClr val="FFE42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5" autoAdjust="0"/>
    <p:restoredTop sz="94580" autoAdjust="0"/>
  </p:normalViewPr>
  <p:slideViewPr>
    <p:cSldViewPr snapToGrid="0" snapToObjects="1">
      <p:cViewPr varScale="1">
        <p:scale>
          <a:sx n="105" d="100"/>
          <a:sy n="105" d="100"/>
        </p:scale>
        <p:origin x="146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Sanchez" userId="5bf08281-4a45-4b17-b11d-593661d32c38" providerId="ADAL" clId="{1E039D09-36E8-4E90-BCF4-ABEC3FC5F6D2}"/>
    <pc:docChg chg="undo custSel addSld delSld modSld addSection delSection">
      <pc:chgData name="Erica Sanchez" userId="5bf08281-4a45-4b17-b11d-593661d32c38" providerId="ADAL" clId="{1E039D09-36E8-4E90-BCF4-ABEC3FC5F6D2}" dt="2025-03-20T23:34:30.595" v="1379" actId="1035"/>
      <pc:docMkLst>
        <pc:docMk/>
      </pc:docMkLst>
      <pc:sldChg chg="modSp mod">
        <pc:chgData name="Erica Sanchez" userId="5bf08281-4a45-4b17-b11d-593661d32c38" providerId="ADAL" clId="{1E039D09-36E8-4E90-BCF4-ABEC3FC5F6D2}" dt="2025-03-20T23:34:30.595" v="1379" actId="1035"/>
        <pc:sldMkLst>
          <pc:docMk/>
          <pc:sldMk cId="775740601" sldId="256"/>
        </pc:sldMkLst>
        <pc:spChg chg="mod">
          <ac:chgData name="Erica Sanchez" userId="5bf08281-4a45-4b17-b11d-593661d32c38" providerId="ADAL" clId="{1E039D09-36E8-4E90-BCF4-ABEC3FC5F6D2}" dt="2025-03-20T23:34:30.595" v="1379" actId="1035"/>
          <ac:spMkLst>
            <pc:docMk/>
            <pc:sldMk cId="775740601" sldId="256"/>
            <ac:spMk id="3" creationId="{DB87D885-A352-42A2-8363-9937A92667F8}"/>
          </ac:spMkLst>
        </pc:spChg>
      </pc:sldChg>
      <pc:sldChg chg="modSp mod">
        <pc:chgData name="Erica Sanchez" userId="5bf08281-4a45-4b17-b11d-593661d32c38" providerId="ADAL" clId="{1E039D09-36E8-4E90-BCF4-ABEC3FC5F6D2}" dt="2025-03-14T17:07:43.970" v="83" actId="20577"/>
        <pc:sldMkLst>
          <pc:docMk/>
          <pc:sldMk cId="3163022374" sldId="272"/>
        </pc:sldMkLst>
        <pc:spChg chg="mod">
          <ac:chgData name="Erica Sanchez" userId="5bf08281-4a45-4b17-b11d-593661d32c38" providerId="ADAL" clId="{1E039D09-36E8-4E90-BCF4-ABEC3FC5F6D2}" dt="2025-03-14T17:07:43.970" v="83" actId="20577"/>
          <ac:spMkLst>
            <pc:docMk/>
            <pc:sldMk cId="3163022374" sldId="272"/>
            <ac:spMk id="19" creationId="{A6890D7E-E7AF-0F79-5071-868DDA93C389}"/>
          </ac:spMkLst>
        </pc:spChg>
      </pc:sldChg>
      <pc:sldChg chg="addSp delSp modSp mod">
        <pc:chgData name="Erica Sanchez" userId="5bf08281-4a45-4b17-b11d-593661d32c38" providerId="ADAL" clId="{1E039D09-36E8-4E90-BCF4-ABEC3FC5F6D2}" dt="2025-03-14T19:40:19.547" v="1293" actId="207"/>
        <pc:sldMkLst>
          <pc:docMk/>
          <pc:sldMk cId="1142451826" sldId="273"/>
        </pc:sldMkLst>
        <pc:spChg chg="mod">
          <ac:chgData name="Erica Sanchez" userId="5bf08281-4a45-4b17-b11d-593661d32c38" providerId="ADAL" clId="{1E039D09-36E8-4E90-BCF4-ABEC3FC5F6D2}" dt="2025-03-14T19:40:19.547" v="1293" actId="207"/>
          <ac:spMkLst>
            <pc:docMk/>
            <pc:sldMk cId="1142451826" sldId="273"/>
            <ac:spMk id="4" creationId="{56DAF725-14B1-5710-B11A-42423288DCAB}"/>
          </ac:spMkLst>
        </pc:spChg>
        <pc:spChg chg="mod">
          <ac:chgData name="Erica Sanchez" userId="5bf08281-4a45-4b17-b11d-593661d32c38" providerId="ADAL" clId="{1E039D09-36E8-4E90-BCF4-ABEC3FC5F6D2}" dt="2025-03-14T17:15:35.339" v="106" actId="20577"/>
          <ac:spMkLst>
            <pc:docMk/>
            <pc:sldMk cId="1142451826" sldId="273"/>
            <ac:spMk id="5" creationId="{8B1A840F-01B7-0282-7534-5D0CD9879429}"/>
          </ac:spMkLst>
        </pc:spChg>
      </pc:sldChg>
      <pc:sldChg chg="modSp add del mod">
        <pc:chgData name="Erica Sanchez" userId="5bf08281-4a45-4b17-b11d-593661d32c38" providerId="ADAL" clId="{1E039D09-36E8-4E90-BCF4-ABEC3FC5F6D2}" dt="2025-03-14T18:39:28.229" v="1275" actId="47"/>
        <pc:sldMkLst>
          <pc:docMk/>
          <pc:sldMk cId="312819712" sldId="28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53" tIns="48327" rIns="96653" bIns="48327" rtlCol="0"/>
          <a:lstStyle>
            <a:lvl1pPr algn="r">
              <a:defRPr sz="1200"/>
            </a:lvl1pPr>
          </a:lstStyle>
          <a:p>
            <a:fld id="{2015E7F3-CF26-4A1D-B6C3-105566F33D1E}" type="datetime4">
              <a:rPr lang="en-US" smtClean="0"/>
              <a:t>March 20, 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53" tIns="48327" rIns="96653" bIns="48327" rtlCol="0" anchor="b"/>
          <a:lstStyle>
            <a:lvl1pPr algn="r">
              <a:defRPr sz="1200"/>
            </a:lvl1pPr>
          </a:lstStyle>
          <a:p>
            <a:fld id="{729C0D9F-88D5-F04C-89C7-79DA0F807DFC}" type="slidenum">
              <a:rPr lang="en-US" smtClean="0"/>
              <a:t>‹#›</a:t>
            </a:fld>
            <a:endParaRPr lang="en-US"/>
          </a:p>
        </p:txBody>
      </p:sp>
    </p:spTree>
    <p:extLst>
      <p:ext uri="{BB962C8B-B14F-4D97-AF65-F5344CB8AC3E}">
        <p14:creationId xmlns:p14="http://schemas.microsoft.com/office/powerpoint/2010/main" val="11790549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84DE41FD-8CA7-4245-93B5-AB86A93DE2D9}" type="datetime4">
              <a:rPr lang="en-US" smtClean="0"/>
              <a:t>March 20, 2025</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43BF04E4-D993-D948-940A-8B7AF96AFC65}" type="slidenum">
              <a:rPr lang="en-US" smtClean="0"/>
              <a:t>‹#›</a:t>
            </a:fld>
            <a:endParaRPr lang="en-US"/>
          </a:p>
        </p:txBody>
      </p:sp>
    </p:spTree>
    <p:extLst>
      <p:ext uri="{BB962C8B-B14F-4D97-AF65-F5344CB8AC3E}">
        <p14:creationId xmlns:p14="http://schemas.microsoft.com/office/powerpoint/2010/main" val="2734075404"/>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0620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4695101"/>
            <a:ext cx="6400800" cy="1389184"/>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37AF80-3B21-4845-BCA2-D483AB83220B}" type="datetime4">
              <a:rPr lang="en-US" smtClean="0"/>
              <a:t>March 20, 2025</a:t>
            </a:fld>
            <a:endParaRPr lang="en-US"/>
          </a:p>
        </p:txBody>
      </p:sp>
      <p:pic>
        <p:nvPicPr>
          <p:cNvPr id="7" name="Picture 6">
            <a:extLst>
              <a:ext uri="{FF2B5EF4-FFF2-40B4-BE49-F238E27FC236}">
                <a16:creationId xmlns:a16="http://schemas.microsoft.com/office/drawing/2014/main" id="{40D918A2-60C3-4732-AF1C-ACFB6E411E68}"/>
              </a:ext>
            </a:extLst>
          </p:cNvPr>
          <p:cNvPicPr>
            <a:picLocks noChangeAspect="1"/>
          </p:cNvPicPr>
          <p:nvPr userDrawn="1"/>
        </p:nvPicPr>
        <p:blipFill>
          <a:blip r:embed="rId2"/>
          <a:stretch>
            <a:fillRect/>
          </a:stretch>
        </p:blipFill>
        <p:spPr>
          <a:xfrm>
            <a:off x="2816286" y="236244"/>
            <a:ext cx="3511428" cy="2700023"/>
          </a:xfrm>
          <a:prstGeom prst="rect">
            <a:avLst/>
          </a:prstGeom>
        </p:spPr>
      </p:pic>
    </p:spTree>
    <p:extLst>
      <p:ext uri="{BB962C8B-B14F-4D97-AF65-F5344CB8AC3E}">
        <p14:creationId xmlns:p14="http://schemas.microsoft.com/office/powerpoint/2010/main" val="2967826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D47532D-9567-4866-8D28-E3157EC8335E}" type="datetime4">
              <a:rPr lang="en-US" smtClean="0"/>
              <a:t>March 20, 2025</a:t>
            </a:fld>
            <a:endParaRPr lang="en-US"/>
          </a:p>
        </p:txBody>
      </p:sp>
      <p:pic>
        <p:nvPicPr>
          <p:cNvPr id="10" name="Picture 9">
            <a:extLst>
              <a:ext uri="{FF2B5EF4-FFF2-40B4-BE49-F238E27FC236}">
                <a16:creationId xmlns:a16="http://schemas.microsoft.com/office/drawing/2014/main" id="{65772238-841C-4F31-8791-9495BBB95CC5}"/>
              </a:ext>
            </a:extLst>
          </p:cNvPr>
          <p:cNvPicPr>
            <a:picLocks noChangeAspect="1"/>
          </p:cNvPicPr>
          <p:nvPr userDrawn="1"/>
        </p:nvPicPr>
        <p:blipFill>
          <a:blip r:embed="rId2"/>
          <a:stretch>
            <a:fillRect/>
          </a:stretch>
        </p:blipFill>
        <p:spPr>
          <a:xfrm>
            <a:off x="7785665" y="6126164"/>
            <a:ext cx="769937" cy="590400"/>
          </a:xfrm>
          <a:prstGeom prst="rect">
            <a:avLst/>
          </a:prstGeom>
        </p:spPr>
      </p:pic>
      <p:sp>
        <p:nvSpPr>
          <p:cNvPr id="8" name="Slide Number Placeholder 4">
            <a:extLst>
              <a:ext uri="{FF2B5EF4-FFF2-40B4-BE49-F238E27FC236}">
                <a16:creationId xmlns:a16="http://schemas.microsoft.com/office/drawing/2014/main" id="{38B460D9-C2EF-4651-8645-0E52B3B008C0}"/>
              </a:ext>
            </a:extLst>
          </p:cNvPr>
          <p:cNvSpPr>
            <a:spLocks noGrp="1"/>
          </p:cNvSpPr>
          <p:nvPr>
            <p:ph type="sldNum" sz="quarter" idx="12"/>
          </p:nvPr>
        </p:nvSpPr>
        <p:spPr>
          <a:xfrm>
            <a:off x="3505200" y="6351439"/>
            <a:ext cx="2133600" cy="365125"/>
          </a:xfrm>
        </p:spPr>
        <p:txBody>
          <a:bodyPr/>
          <a:lstStyle>
            <a:lvl1pPr algn="ctr">
              <a:defRPr/>
            </a:lvl1pPr>
          </a:lstStyle>
          <a:p>
            <a:fld id="{09EE8AB2-B0BE-4B3E-B85F-08779A4B7862}" type="slidenum">
              <a:rPr lang="en-US" smtClean="0"/>
              <a:pPr/>
              <a:t>‹#›</a:t>
            </a:fld>
            <a:endParaRPr lang="en-US" dirty="0"/>
          </a:p>
        </p:txBody>
      </p:sp>
    </p:spTree>
    <p:extLst>
      <p:ext uri="{BB962C8B-B14F-4D97-AF65-F5344CB8AC3E}">
        <p14:creationId xmlns:p14="http://schemas.microsoft.com/office/powerpoint/2010/main" val="253869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A4C43A-123A-4E3F-8C9A-FC8EA2727EE0}" type="datetime4">
              <a:rPr lang="en-US" smtClean="0"/>
              <a:t>March 20, 2025</a:t>
            </a:fld>
            <a:endParaRPr lang="en-US"/>
          </a:p>
        </p:txBody>
      </p:sp>
      <p:sp>
        <p:nvSpPr>
          <p:cNvPr id="6" name="Slide Number Placeholder 5"/>
          <p:cNvSpPr>
            <a:spLocks noGrp="1"/>
          </p:cNvSpPr>
          <p:nvPr>
            <p:ph type="sldNum" sz="quarter" idx="12"/>
          </p:nvPr>
        </p:nvSpPr>
        <p:spPr>
          <a:xfrm>
            <a:off x="3505200" y="6351439"/>
            <a:ext cx="2133600" cy="365125"/>
          </a:xfrm>
        </p:spPr>
        <p:txBody>
          <a:bodyPr/>
          <a:lstStyle>
            <a:lvl1pPr algn="ctr">
              <a:defRPr/>
            </a:lvl1pPr>
          </a:lstStyle>
          <a:p>
            <a:fld id="{63449E74-E6EF-4BE5-AFB6-EBD2E7549148}" type="slidenum">
              <a:rPr lang="en-US" smtClean="0"/>
              <a:pPr/>
              <a:t>‹#›</a:t>
            </a:fld>
            <a:endParaRPr lang="en-US" dirty="0"/>
          </a:p>
        </p:txBody>
      </p:sp>
      <p:pic>
        <p:nvPicPr>
          <p:cNvPr id="9" name="Picture 8">
            <a:extLst>
              <a:ext uri="{FF2B5EF4-FFF2-40B4-BE49-F238E27FC236}">
                <a16:creationId xmlns:a16="http://schemas.microsoft.com/office/drawing/2014/main" id="{56CBE9C3-A851-445C-8B01-A16FD80D1157}"/>
              </a:ext>
            </a:extLst>
          </p:cNvPr>
          <p:cNvPicPr>
            <a:picLocks noChangeAspect="1"/>
          </p:cNvPicPr>
          <p:nvPr userDrawn="1"/>
        </p:nvPicPr>
        <p:blipFill>
          <a:blip r:embed="rId2"/>
          <a:stretch>
            <a:fillRect/>
          </a:stretch>
        </p:blipFill>
        <p:spPr>
          <a:xfrm>
            <a:off x="7785665" y="6126164"/>
            <a:ext cx="769937" cy="590400"/>
          </a:xfrm>
          <a:prstGeom prst="rect">
            <a:avLst/>
          </a:prstGeom>
        </p:spPr>
      </p:pic>
    </p:spTree>
    <p:extLst>
      <p:ext uri="{BB962C8B-B14F-4D97-AF65-F5344CB8AC3E}">
        <p14:creationId xmlns:p14="http://schemas.microsoft.com/office/powerpoint/2010/main" val="1786537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C2795F-99EC-432D-A0A0-31650CB72B19}" type="datetime4">
              <a:rPr lang="en-US" smtClean="0"/>
              <a:t>March 20, 2025</a:t>
            </a:fld>
            <a:endParaRPr lang="en-US"/>
          </a:p>
        </p:txBody>
      </p:sp>
      <p:sp>
        <p:nvSpPr>
          <p:cNvPr id="6" name="Slide Number Placeholder 5"/>
          <p:cNvSpPr>
            <a:spLocks noGrp="1"/>
          </p:cNvSpPr>
          <p:nvPr>
            <p:ph type="sldNum" sz="quarter" idx="12"/>
          </p:nvPr>
        </p:nvSpPr>
        <p:spPr>
          <a:xfrm>
            <a:off x="3505200" y="6351439"/>
            <a:ext cx="2133600" cy="365125"/>
          </a:xfrm>
        </p:spPr>
        <p:txBody>
          <a:bodyPr/>
          <a:lstStyle/>
          <a:p>
            <a:pPr algn="ctr"/>
            <a:fld id="{CE638FAD-354A-4F74-A4A2-5B0D3B075837}" type="slidenum">
              <a:rPr lang="en-US" smtClean="0"/>
              <a:pPr algn="ctr"/>
              <a:t>‹#›</a:t>
            </a:fld>
            <a:endParaRPr lang="en-US" dirty="0"/>
          </a:p>
        </p:txBody>
      </p:sp>
      <p:pic>
        <p:nvPicPr>
          <p:cNvPr id="9" name="Picture 8">
            <a:extLst>
              <a:ext uri="{FF2B5EF4-FFF2-40B4-BE49-F238E27FC236}">
                <a16:creationId xmlns:a16="http://schemas.microsoft.com/office/drawing/2014/main" id="{6C4C63C5-555C-489D-B259-E3517ABCC301}"/>
              </a:ext>
            </a:extLst>
          </p:cNvPr>
          <p:cNvPicPr>
            <a:picLocks noChangeAspect="1"/>
          </p:cNvPicPr>
          <p:nvPr userDrawn="1"/>
        </p:nvPicPr>
        <p:blipFill>
          <a:blip r:embed="rId2"/>
          <a:stretch>
            <a:fillRect/>
          </a:stretch>
        </p:blipFill>
        <p:spPr>
          <a:xfrm>
            <a:off x="7785665" y="6126164"/>
            <a:ext cx="769937" cy="590400"/>
          </a:xfrm>
          <a:prstGeom prst="rect">
            <a:avLst/>
          </a:prstGeom>
        </p:spPr>
      </p:pic>
    </p:spTree>
    <p:extLst>
      <p:ext uri="{BB962C8B-B14F-4D97-AF65-F5344CB8AC3E}">
        <p14:creationId xmlns:p14="http://schemas.microsoft.com/office/powerpoint/2010/main" val="2175815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34C86E99-82D0-4623-86F2-DAA607EDD15B}"/>
              </a:ext>
            </a:extLst>
          </p:cNvPr>
          <p:cNvPicPr>
            <a:picLocks noChangeAspect="1"/>
          </p:cNvPicPr>
          <p:nvPr userDrawn="1"/>
        </p:nvPicPr>
        <p:blipFill>
          <a:blip r:embed="rId2"/>
          <a:stretch>
            <a:fillRect/>
          </a:stretch>
        </p:blipFill>
        <p:spPr>
          <a:xfrm>
            <a:off x="7785665" y="6126164"/>
            <a:ext cx="769937" cy="590400"/>
          </a:xfrm>
          <a:prstGeom prst="rect">
            <a:avLst/>
          </a:prstGeom>
        </p:spPr>
      </p:pic>
      <p:sp>
        <p:nvSpPr>
          <p:cNvPr id="5" name="Slide Number Placeholder 8">
            <a:extLst>
              <a:ext uri="{FF2B5EF4-FFF2-40B4-BE49-F238E27FC236}">
                <a16:creationId xmlns:a16="http://schemas.microsoft.com/office/drawing/2014/main" id="{AF69617C-D7A8-4366-9DCD-8E85F16DD1E1}"/>
              </a:ext>
            </a:extLst>
          </p:cNvPr>
          <p:cNvSpPr>
            <a:spLocks noGrp="1"/>
          </p:cNvSpPr>
          <p:nvPr>
            <p:ph type="sldNum" sz="quarter" idx="12"/>
          </p:nvPr>
        </p:nvSpPr>
        <p:spPr>
          <a:xfrm>
            <a:off x="3430588" y="6356350"/>
            <a:ext cx="2133600" cy="365125"/>
          </a:xfrm>
        </p:spPr>
        <p:txBody>
          <a:bodyPr/>
          <a:lstStyle/>
          <a:p>
            <a:pPr algn="ctr"/>
            <a:fld id="{3314B2CE-1F88-4D8B-9711-C752CB4DC5AC}" type="slidenum">
              <a:rPr lang="en-US" smtClean="0"/>
              <a:pPr algn="ctr"/>
              <a:t>‹#›</a:t>
            </a:fld>
            <a:endParaRPr lang="en-US" dirty="0"/>
          </a:p>
        </p:txBody>
      </p:sp>
      <p:sp>
        <p:nvSpPr>
          <p:cNvPr id="6" name="Date Placeholder 3">
            <a:extLst>
              <a:ext uri="{FF2B5EF4-FFF2-40B4-BE49-F238E27FC236}">
                <a16:creationId xmlns:a16="http://schemas.microsoft.com/office/drawing/2014/main" id="{D6315296-D45A-4DB7-B2D1-9347C7D9F42E}"/>
              </a:ext>
            </a:extLst>
          </p:cNvPr>
          <p:cNvSpPr>
            <a:spLocks noGrp="1"/>
          </p:cNvSpPr>
          <p:nvPr>
            <p:ph type="dt" sz="half" idx="10"/>
          </p:nvPr>
        </p:nvSpPr>
        <p:spPr>
          <a:xfrm>
            <a:off x="457200" y="6356350"/>
            <a:ext cx="2133600" cy="365125"/>
          </a:xfrm>
        </p:spPr>
        <p:txBody>
          <a:bodyPr/>
          <a:lstStyle/>
          <a:p>
            <a:fld id="{B4E0DBDB-6A41-4520-98B7-81A7F2BEA8D0}" type="datetime4">
              <a:rPr lang="en-US" smtClean="0"/>
              <a:t>March 20, 2025</a:t>
            </a:fld>
            <a:endParaRPr lang="en-US"/>
          </a:p>
        </p:txBody>
      </p:sp>
    </p:spTree>
    <p:extLst>
      <p:ext uri="{BB962C8B-B14F-4D97-AF65-F5344CB8AC3E}">
        <p14:creationId xmlns:p14="http://schemas.microsoft.com/office/powerpoint/2010/main" val="3849438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A22C08A-4C98-479B-A487-253F85E89184}"/>
              </a:ext>
            </a:extLst>
          </p:cNvPr>
          <p:cNvPicPr>
            <a:picLocks noChangeAspect="1"/>
          </p:cNvPicPr>
          <p:nvPr userDrawn="1"/>
        </p:nvPicPr>
        <p:blipFill>
          <a:blip r:embed="rId2"/>
          <a:stretch>
            <a:fillRect/>
          </a:stretch>
        </p:blipFill>
        <p:spPr>
          <a:xfrm>
            <a:off x="3044773" y="777855"/>
            <a:ext cx="3054453" cy="2352620"/>
          </a:xfrm>
          <a:prstGeom prst="rect">
            <a:avLst/>
          </a:prstGeom>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7363ED-64CC-4C5D-8101-EA134F968A4A}" type="datetime4">
              <a:rPr lang="en-US" smtClean="0"/>
              <a:t>March 20, 2025</a:t>
            </a:fld>
            <a:endParaRPr lang="en-US"/>
          </a:p>
        </p:txBody>
      </p:sp>
      <p:sp>
        <p:nvSpPr>
          <p:cNvPr id="6" name="Slide Number Placeholder 5"/>
          <p:cNvSpPr>
            <a:spLocks noGrp="1"/>
          </p:cNvSpPr>
          <p:nvPr>
            <p:ph type="sldNum" sz="quarter" idx="12"/>
          </p:nvPr>
        </p:nvSpPr>
        <p:spPr>
          <a:xfrm>
            <a:off x="3505199" y="6347028"/>
            <a:ext cx="2133600" cy="365125"/>
          </a:xfrm>
        </p:spPr>
        <p:txBody>
          <a:bodyPr/>
          <a:lstStyle/>
          <a:p>
            <a:pPr algn="ctr"/>
            <a:fld id="{1E48E321-DDA7-4C05-AAF4-60A7A38A7A85}" type="slidenum">
              <a:rPr lang="en-US" smtClean="0"/>
              <a:pPr algn="ctr"/>
              <a:t>‹#›</a:t>
            </a:fld>
            <a:endParaRPr lang="en-US" dirty="0"/>
          </a:p>
        </p:txBody>
      </p:sp>
      <p:pic>
        <p:nvPicPr>
          <p:cNvPr id="11" name="Picture 10">
            <a:extLst>
              <a:ext uri="{FF2B5EF4-FFF2-40B4-BE49-F238E27FC236}">
                <a16:creationId xmlns:a16="http://schemas.microsoft.com/office/drawing/2014/main" id="{B588A496-9BA7-426F-B11B-502E83DCAAED}"/>
              </a:ext>
            </a:extLst>
          </p:cNvPr>
          <p:cNvPicPr>
            <a:picLocks noChangeAspect="1"/>
          </p:cNvPicPr>
          <p:nvPr userDrawn="1"/>
        </p:nvPicPr>
        <p:blipFill>
          <a:blip r:embed="rId3"/>
          <a:stretch>
            <a:fillRect/>
          </a:stretch>
        </p:blipFill>
        <p:spPr>
          <a:xfrm>
            <a:off x="7785665" y="6126164"/>
            <a:ext cx="769937" cy="590400"/>
          </a:xfrm>
          <a:prstGeom prst="rect">
            <a:avLst/>
          </a:prstGeom>
        </p:spPr>
      </p:pic>
    </p:spTree>
    <p:extLst>
      <p:ext uri="{BB962C8B-B14F-4D97-AF65-F5344CB8AC3E}">
        <p14:creationId xmlns:p14="http://schemas.microsoft.com/office/powerpoint/2010/main" val="1523599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8229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6356350"/>
            <a:ext cx="2133600" cy="365125"/>
          </a:xfrm>
        </p:spPr>
        <p:txBody>
          <a:bodyPr/>
          <a:lstStyle/>
          <a:p>
            <a:fld id="{4369E286-18BE-42AF-A785-D23813F03473}" type="datetime4">
              <a:rPr lang="en-US" smtClean="0"/>
              <a:t>March 20, 2025</a:t>
            </a:fld>
            <a:endParaRPr lang="en-US" dirty="0"/>
          </a:p>
        </p:txBody>
      </p:sp>
      <p:pic>
        <p:nvPicPr>
          <p:cNvPr id="9" name="Picture 8">
            <a:extLst>
              <a:ext uri="{FF2B5EF4-FFF2-40B4-BE49-F238E27FC236}">
                <a16:creationId xmlns:a16="http://schemas.microsoft.com/office/drawing/2014/main" id="{EDBD4F9C-5BDC-418C-8289-0716CB8ABEFA}"/>
              </a:ext>
            </a:extLst>
          </p:cNvPr>
          <p:cNvPicPr>
            <a:picLocks noChangeAspect="1"/>
          </p:cNvPicPr>
          <p:nvPr userDrawn="1"/>
        </p:nvPicPr>
        <p:blipFill>
          <a:blip r:embed="rId2"/>
          <a:stretch>
            <a:fillRect/>
          </a:stretch>
        </p:blipFill>
        <p:spPr>
          <a:xfrm>
            <a:off x="7785665" y="6126164"/>
            <a:ext cx="769937" cy="590400"/>
          </a:xfrm>
          <a:prstGeom prst="rect">
            <a:avLst/>
          </a:prstGeom>
        </p:spPr>
      </p:pic>
      <p:sp>
        <p:nvSpPr>
          <p:cNvPr id="8" name="Slide Number Placeholder 8">
            <a:extLst>
              <a:ext uri="{FF2B5EF4-FFF2-40B4-BE49-F238E27FC236}">
                <a16:creationId xmlns:a16="http://schemas.microsoft.com/office/drawing/2014/main" id="{2CFF5FFD-4066-422E-AD3F-89A59170C2B7}"/>
              </a:ext>
            </a:extLst>
          </p:cNvPr>
          <p:cNvSpPr>
            <a:spLocks noGrp="1"/>
          </p:cNvSpPr>
          <p:nvPr>
            <p:ph type="sldNum" sz="quarter" idx="12"/>
          </p:nvPr>
        </p:nvSpPr>
        <p:spPr>
          <a:xfrm>
            <a:off x="3505200" y="6350951"/>
            <a:ext cx="2133600" cy="365125"/>
          </a:xfrm>
        </p:spPr>
        <p:txBody>
          <a:bodyPr/>
          <a:lstStyle>
            <a:lvl1pPr algn="ctr">
              <a:defRPr/>
            </a:lvl1pPr>
          </a:lstStyle>
          <a:p>
            <a:fld id="{1F43504A-A97D-498B-A172-9FAE254C0B62}" type="slidenum">
              <a:rPr lang="en-US" smtClean="0"/>
              <a:pPr/>
              <a:t>‹#›</a:t>
            </a:fld>
            <a:endParaRPr lang="en-US" dirty="0"/>
          </a:p>
        </p:txBody>
      </p:sp>
    </p:spTree>
    <p:extLst>
      <p:ext uri="{BB962C8B-B14F-4D97-AF65-F5344CB8AC3E}">
        <p14:creationId xmlns:p14="http://schemas.microsoft.com/office/powerpoint/2010/main" val="3406955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E88A89-2373-4D51-91D0-F33F74DEF3CE}" type="datetime4">
              <a:rPr lang="en-US" smtClean="0"/>
              <a:t>March 20, 2025</a:t>
            </a:fld>
            <a:endParaRPr lang="en-US"/>
          </a:p>
        </p:txBody>
      </p:sp>
      <p:pic>
        <p:nvPicPr>
          <p:cNvPr id="12" name="Picture 11">
            <a:extLst>
              <a:ext uri="{FF2B5EF4-FFF2-40B4-BE49-F238E27FC236}">
                <a16:creationId xmlns:a16="http://schemas.microsoft.com/office/drawing/2014/main" id="{843AFEAA-42DE-454A-8400-EB7D3B340D67}"/>
              </a:ext>
            </a:extLst>
          </p:cNvPr>
          <p:cNvPicPr>
            <a:picLocks noChangeAspect="1"/>
          </p:cNvPicPr>
          <p:nvPr userDrawn="1"/>
        </p:nvPicPr>
        <p:blipFill>
          <a:blip r:embed="rId2"/>
          <a:stretch>
            <a:fillRect/>
          </a:stretch>
        </p:blipFill>
        <p:spPr>
          <a:xfrm>
            <a:off x="7785665" y="6126164"/>
            <a:ext cx="769937" cy="590400"/>
          </a:xfrm>
          <a:prstGeom prst="rect">
            <a:avLst/>
          </a:prstGeom>
        </p:spPr>
      </p:pic>
      <p:sp>
        <p:nvSpPr>
          <p:cNvPr id="11" name="Slide Number Placeholder 4">
            <a:extLst>
              <a:ext uri="{FF2B5EF4-FFF2-40B4-BE49-F238E27FC236}">
                <a16:creationId xmlns:a16="http://schemas.microsoft.com/office/drawing/2014/main" id="{088106B2-3E2E-4025-A135-51007154D5C9}"/>
              </a:ext>
            </a:extLst>
          </p:cNvPr>
          <p:cNvSpPr>
            <a:spLocks noGrp="1"/>
          </p:cNvSpPr>
          <p:nvPr>
            <p:ph type="sldNum" sz="quarter" idx="12"/>
          </p:nvPr>
        </p:nvSpPr>
        <p:spPr>
          <a:xfrm>
            <a:off x="3505200" y="6351439"/>
            <a:ext cx="2133600" cy="365125"/>
          </a:xfrm>
        </p:spPr>
        <p:txBody>
          <a:bodyPr/>
          <a:lstStyle>
            <a:lvl1pPr algn="ctr">
              <a:defRPr/>
            </a:lvl1pPr>
          </a:lstStyle>
          <a:p>
            <a:fld id="{09EE8AB2-B0BE-4B3E-B85F-08779A4B7862}" type="slidenum">
              <a:rPr lang="en-US" smtClean="0"/>
              <a:pPr/>
              <a:t>‹#›</a:t>
            </a:fld>
            <a:endParaRPr lang="en-US" dirty="0"/>
          </a:p>
        </p:txBody>
      </p:sp>
    </p:spTree>
    <p:extLst>
      <p:ext uri="{BB962C8B-B14F-4D97-AF65-F5344CB8AC3E}">
        <p14:creationId xmlns:p14="http://schemas.microsoft.com/office/powerpoint/2010/main" val="1566561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FF6993-D392-4BC6-AC41-D6DCBFD8CA41}" type="datetime4">
              <a:rPr lang="en-US" smtClean="0"/>
              <a:t>March 20, 2025</a:t>
            </a:fld>
            <a:endParaRPr lang="en-US"/>
          </a:p>
        </p:txBody>
      </p:sp>
      <p:sp>
        <p:nvSpPr>
          <p:cNvPr id="5" name="Slide Number Placeholder 4"/>
          <p:cNvSpPr>
            <a:spLocks noGrp="1"/>
          </p:cNvSpPr>
          <p:nvPr>
            <p:ph type="sldNum" sz="quarter" idx="12"/>
          </p:nvPr>
        </p:nvSpPr>
        <p:spPr>
          <a:xfrm>
            <a:off x="3505200" y="6351439"/>
            <a:ext cx="2133600" cy="365125"/>
          </a:xfrm>
        </p:spPr>
        <p:txBody>
          <a:bodyPr/>
          <a:lstStyle>
            <a:lvl1pPr algn="ctr">
              <a:defRPr/>
            </a:lvl1pPr>
          </a:lstStyle>
          <a:p>
            <a:fld id="{09EE8AB2-B0BE-4B3E-B85F-08779A4B7862}" type="slidenum">
              <a:rPr lang="en-US" smtClean="0"/>
              <a:pPr/>
              <a:t>‹#›</a:t>
            </a:fld>
            <a:endParaRPr lang="en-US" dirty="0"/>
          </a:p>
        </p:txBody>
      </p:sp>
      <p:pic>
        <p:nvPicPr>
          <p:cNvPr id="8" name="Picture 7">
            <a:extLst>
              <a:ext uri="{FF2B5EF4-FFF2-40B4-BE49-F238E27FC236}">
                <a16:creationId xmlns:a16="http://schemas.microsoft.com/office/drawing/2014/main" id="{FA4A24F9-6CBA-4E1B-B678-A6BE744A5747}"/>
              </a:ext>
            </a:extLst>
          </p:cNvPr>
          <p:cNvPicPr>
            <a:picLocks noChangeAspect="1"/>
          </p:cNvPicPr>
          <p:nvPr userDrawn="1"/>
        </p:nvPicPr>
        <p:blipFill>
          <a:blip r:embed="rId2"/>
          <a:stretch>
            <a:fillRect/>
          </a:stretch>
        </p:blipFill>
        <p:spPr>
          <a:xfrm>
            <a:off x="7785665" y="6126164"/>
            <a:ext cx="769937" cy="590400"/>
          </a:xfrm>
          <a:prstGeom prst="rect">
            <a:avLst/>
          </a:prstGeom>
        </p:spPr>
      </p:pic>
    </p:spTree>
    <p:extLst>
      <p:ext uri="{BB962C8B-B14F-4D97-AF65-F5344CB8AC3E}">
        <p14:creationId xmlns:p14="http://schemas.microsoft.com/office/powerpoint/2010/main" val="2098449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3CBCF-A462-4433-805F-2919B6E957E8}" type="datetime4">
              <a:rPr lang="en-US" smtClean="0"/>
              <a:t>March 20, 2025</a:t>
            </a:fld>
            <a:endParaRPr lang="en-US"/>
          </a:p>
        </p:txBody>
      </p:sp>
      <p:sp>
        <p:nvSpPr>
          <p:cNvPr id="4" name="Slide Number Placeholder 3"/>
          <p:cNvSpPr>
            <a:spLocks noGrp="1"/>
          </p:cNvSpPr>
          <p:nvPr>
            <p:ph type="sldNum" sz="quarter" idx="12"/>
          </p:nvPr>
        </p:nvSpPr>
        <p:spPr>
          <a:xfrm>
            <a:off x="3505200" y="6351439"/>
            <a:ext cx="2133600" cy="365125"/>
          </a:xfrm>
        </p:spPr>
        <p:txBody>
          <a:bodyPr/>
          <a:lstStyle/>
          <a:p>
            <a:pPr algn="ctr"/>
            <a:fld id="{A207BACB-3412-49B2-A2BA-35ED28AEE21B}" type="slidenum">
              <a:rPr lang="en-US" smtClean="0"/>
              <a:pPr algn="ctr"/>
              <a:t>‹#›</a:t>
            </a:fld>
            <a:endParaRPr lang="en-US" dirty="0"/>
          </a:p>
        </p:txBody>
      </p:sp>
      <p:pic>
        <p:nvPicPr>
          <p:cNvPr id="7" name="Picture 6">
            <a:extLst>
              <a:ext uri="{FF2B5EF4-FFF2-40B4-BE49-F238E27FC236}">
                <a16:creationId xmlns:a16="http://schemas.microsoft.com/office/drawing/2014/main" id="{F2D68CDB-FEDF-47B1-8F2E-781C2CEFB579}"/>
              </a:ext>
            </a:extLst>
          </p:cNvPr>
          <p:cNvPicPr>
            <a:picLocks noChangeAspect="1"/>
          </p:cNvPicPr>
          <p:nvPr userDrawn="1"/>
        </p:nvPicPr>
        <p:blipFill>
          <a:blip r:embed="rId2"/>
          <a:stretch>
            <a:fillRect/>
          </a:stretch>
        </p:blipFill>
        <p:spPr>
          <a:xfrm>
            <a:off x="7785665" y="6126164"/>
            <a:ext cx="769937" cy="590400"/>
          </a:xfrm>
          <a:prstGeom prst="rect">
            <a:avLst/>
          </a:prstGeom>
        </p:spPr>
      </p:pic>
      <p:pic>
        <p:nvPicPr>
          <p:cNvPr id="5" name="Picture 4">
            <a:extLst>
              <a:ext uri="{FF2B5EF4-FFF2-40B4-BE49-F238E27FC236}">
                <a16:creationId xmlns:a16="http://schemas.microsoft.com/office/drawing/2014/main" id="{34CFB503-5800-4427-A89C-513C470502A0}"/>
              </a:ext>
            </a:extLst>
          </p:cNvPr>
          <p:cNvPicPr>
            <a:picLocks noChangeAspect="1"/>
          </p:cNvPicPr>
          <p:nvPr userDrawn="1"/>
        </p:nvPicPr>
        <p:blipFill>
          <a:blip r:embed="rId3"/>
          <a:stretch>
            <a:fillRect/>
          </a:stretch>
        </p:blipFill>
        <p:spPr>
          <a:xfrm>
            <a:off x="1403334" y="677008"/>
            <a:ext cx="6193220" cy="4770183"/>
          </a:xfrm>
          <a:prstGeom prst="rect">
            <a:avLst/>
          </a:prstGeom>
        </p:spPr>
      </p:pic>
    </p:spTree>
    <p:extLst>
      <p:ext uri="{BB962C8B-B14F-4D97-AF65-F5344CB8AC3E}">
        <p14:creationId xmlns:p14="http://schemas.microsoft.com/office/powerpoint/2010/main" val="3306620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CFB503-5800-4427-A89C-513C470502A0}"/>
              </a:ext>
            </a:extLst>
          </p:cNvPr>
          <p:cNvPicPr>
            <a:picLocks noChangeAspect="1"/>
          </p:cNvPicPr>
          <p:nvPr userDrawn="1"/>
        </p:nvPicPr>
        <p:blipFill>
          <a:blip r:embed="rId2"/>
          <a:stretch>
            <a:fillRect/>
          </a:stretch>
        </p:blipFill>
        <p:spPr>
          <a:xfrm>
            <a:off x="1290124" y="677008"/>
            <a:ext cx="6563752" cy="5055577"/>
          </a:xfrm>
          <a:prstGeom prst="rect">
            <a:avLst/>
          </a:prstGeom>
        </p:spPr>
      </p:pic>
    </p:spTree>
    <p:extLst>
      <p:ext uri="{BB962C8B-B14F-4D97-AF65-F5344CB8AC3E}">
        <p14:creationId xmlns:p14="http://schemas.microsoft.com/office/powerpoint/2010/main" val="3224970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CDC5142-132C-42DA-A3A4-213CFCC0EF77}" type="datetime4">
              <a:rPr lang="en-US" smtClean="0"/>
              <a:t>March 20, 2025</a:t>
            </a:fld>
            <a:endParaRPr lang="en-US"/>
          </a:p>
        </p:txBody>
      </p:sp>
      <p:sp>
        <p:nvSpPr>
          <p:cNvPr id="7" name="Slide Number Placeholder 6"/>
          <p:cNvSpPr>
            <a:spLocks noGrp="1"/>
          </p:cNvSpPr>
          <p:nvPr>
            <p:ph type="sldNum" sz="quarter" idx="12"/>
          </p:nvPr>
        </p:nvSpPr>
        <p:spPr>
          <a:xfrm>
            <a:off x="3505200" y="6351439"/>
            <a:ext cx="2133600" cy="365125"/>
          </a:xfrm>
        </p:spPr>
        <p:txBody>
          <a:bodyPr/>
          <a:lstStyle>
            <a:lvl1pPr algn="ctr">
              <a:defRPr/>
            </a:lvl1pPr>
          </a:lstStyle>
          <a:p>
            <a:fld id="{C28E05B3-C2A4-4CDA-AB19-3B10563F0058}" type="slidenum">
              <a:rPr lang="en-US" smtClean="0"/>
              <a:pPr/>
              <a:t>‹#›</a:t>
            </a:fld>
            <a:endParaRPr lang="en-US" dirty="0"/>
          </a:p>
        </p:txBody>
      </p:sp>
      <p:pic>
        <p:nvPicPr>
          <p:cNvPr id="10" name="Picture 9">
            <a:extLst>
              <a:ext uri="{FF2B5EF4-FFF2-40B4-BE49-F238E27FC236}">
                <a16:creationId xmlns:a16="http://schemas.microsoft.com/office/drawing/2014/main" id="{871A0EA1-CB2E-46DA-B04F-64060622F96C}"/>
              </a:ext>
            </a:extLst>
          </p:cNvPr>
          <p:cNvPicPr>
            <a:picLocks noChangeAspect="1"/>
          </p:cNvPicPr>
          <p:nvPr userDrawn="1"/>
        </p:nvPicPr>
        <p:blipFill>
          <a:blip r:embed="rId2"/>
          <a:stretch>
            <a:fillRect/>
          </a:stretch>
        </p:blipFill>
        <p:spPr>
          <a:xfrm>
            <a:off x="7785665" y="6126164"/>
            <a:ext cx="769937" cy="590400"/>
          </a:xfrm>
          <a:prstGeom prst="rect">
            <a:avLst/>
          </a:prstGeom>
        </p:spPr>
      </p:pic>
    </p:spTree>
    <p:extLst>
      <p:ext uri="{BB962C8B-B14F-4D97-AF65-F5344CB8AC3E}">
        <p14:creationId xmlns:p14="http://schemas.microsoft.com/office/powerpoint/2010/main" val="1905132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717B9-0751-47CA-BE9C-93455EA5C36B}" type="datetime4">
              <a:rPr lang="en-US" smtClean="0"/>
              <a:t>March 20, 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0B3D8D-7730-E24C-9935-6C3EF4C3E9F5}" type="slidenum">
              <a:rPr lang="en-US" smtClean="0"/>
              <a:t>‹#›</a:t>
            </a:fld>
            <a:endParaRPr lang="en-US"/>
          </a:p>
        </p:txBody>
      </p:sp>
    </p:spTree>
    <p:extLst>
      <p:ext uri="{BB962C8B-B14F-4D97-AF65-F5344CB8AC3E}">
        <p14:creationId xmlns:p14="http://schemas.microsoft.com/office/powerpoint/2010/main" val="24245010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dlafco.us/files/2a4468458/El+Dorado+LAFCO+Policies+%26+Guidelines_6.7+Incorporations.pdf" TargetMode="External"/><Relationship Id="rId2" Type="http://schemas.openxmlformats.org/officeDocument/2006/relationships/hyperlink" Target="https://www.edlafco.us/files/60b97d7cf/OPR+Guide+to+the+LAFCO+Process+for+Incorporations.pdf" TargetMode="External"/><Relationship Id="rId1" Type="http://schemas.openxmlformats.org/officeDocument/2006/relationships/slideLayout" Target="../slideLayouts/slideLayout2.xml"/><Relationship Id="rId5" Type="http://schemas.openxmlformats.org/officeDocument/2006/relationships/hyperlink" Target="https://www.edlafco.us/files/f8de8f33d/OPR+Guide+to+the+LAFCO+Process+for+Incorportion_Appendix+H.pdf" TargetMode="External"/><Relationship Id="rId4" Type="http://schemas.openxmlformats.org/officeDocument/2006/relationships/hyperlink" Target="https://www.edlafco.us/files/eac137080/CKH+Guide+Update+2022.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0FFEA-3A44-42FA-A816-B68CD5A4FDB0}"/>
              </a:ext>
            </a:extLst>
          </p:cNvPr>
          <p:cNvSpPr>
            <a:spLocks noGrp="1"/>
          </p:cNvSpPr>
          <p:nvPr>
            <p:ph type="ctrTitle"/>
          </p:nvPr>
        </p:nvSpPr>
        <p:spPr>
          <a:xfrm>
            <a:off x="178308" y="3115350"/>
            <a:ext cx="8778240" cy="1470025"/>
          </a:xfrm>
        </p:spPr>
        <p:txBody>
          <a:bodyPr>
            <a:normAutofit/>
          </a:bodyPr>
          <a:lstStyle/>
          <a:p>
            <a:r>
              <a:rPr lang="en-US" dirty="0"/>
              <a:t>LAFCO Incorporation Process</a:t>
            </a:r>
          </a:p>
        </p:txBody>
      </p:sp>
      <p:sp>
        <p:nvSpPr>
          <p:cNvPr id="3" name="Subtitle 2">
            <a:extLst>
              <a:ext uri="{FF2B5EF4-FFF2-40B4-BE49-F238E27FC236}">
                <a16:creationId xmlns:a16="http://schemas.microsoft.com/office/drawing/2014/main" id="{DB87D885-A352-42A2-8363-9937A92667F8}"/>
              </a:ext>
            </a:extLst>
          </p:cNvPr>
          <p:cNvSpPr>
            <a:spLocks noGrp="1"/>
          </p:cNvSpPr>
          <p:nvPr>
            <p:ph type="subTitle" idx="1"/>
          </p:nvPr>
        </p:nvSpPr>
        <p:spPr>
          <a:xfrm>
            <a:off x="256032" y="5065776"/>
            <a:ext cx="8622792" cy="1595204"/>
          </a:xfrm>
        </p:spPr>
        <p:txBody>
          <a:bodyPr>
            <a:noAutofit/>
          </a:bodyPr>
          <a:lstStyle/>
          <a:p>
            <a:r>
              <a:rPr lang="en-US" sz="1800" dirty="0"/>
              <a:t>El Dorado Hills Community Services District Board Meeting</a:t>
            </a:r>
          </a:p>
          <a:p>
            <a:r>
              <a:rPr lang="en-US" sz="1800" dirty="0"/>
              <a:t> April 3, 2025</a:t>
            </a:r>
          </a:p>
          <a:p>
            <a:endParaRPr lang="en-US" sz="1800" dirty="0"/>
          </a:p>
          <a:p>
            <a:endParaRPr lang="en-US" sz="1800" dirty="0"/>
          </a:p>
          <a:p>
            <a:r>
              <a:rPr lang="en-US" sz="1600" dirty="0"/>
              <a:t>Shiva Frentzen, Executive Officer</a:t>
            </a:r>
          </a:p>
        </p:txBody>
      </p:sp>
    </p:spTree>
    <p:extLst>
      <p:ext uri="{BB962C8B-B14F-4D97-AF65-F5344CB8AC3E}">
        <p14:creationId xmlns:p14="http://schemas.microsoft.com/office/powerpoint/2010/main" val="775740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A0102-0CB9-0545-D04B-C3B554361E49}"/>
              </a:ext>
            </a:extLst>
          </p:cNvPr>
          <p:cNvSpPr>
            <a:spLocks noGrp="1"/>
          </p:cNvSpPr>
          <p:nvPr>
            <p:ph type="title"/>
          </p:nvPr>
        </p:nvSpPr>
        <p:spPr/>
        <p:txBody>
          <a:bodyPr>
            <a:normAutofit/>
          </a:bodyPr>
          <a:lstStyle/>
          <a:p>
            <a:r>
              <a:rPr lang="en-US" sz="2000" b="1" dirty="0"/>
              <a:t>Full Application Requirements</a:t>
            </a:r>
          </a:p>
        </p:txBody>
      </p:sp>
      <p:sp>
        <p:nvSpPr>
          <p:cNvPr id="19" name="Content Placeholder 2">
            <a:extLst>
              <a:ext uri="{FF2B5EF4-FFF2-40B4-BE49-F238E27FC236}">
                <a16:creationId xmlns:a16="http://schemas.microsoft.com/office/drawing/2014/main" id="{8878D7D7-0064-F903-F5B8-CBAE119C5CEB}"/>
              </a:ext>
            </a:extLst>
          </p:cNvPr>
          <p:cNvSpPr txBox="1">
            <a:spLocks/>
          </p:cNvSpPr>
          <p:nvPr/>
        </p:nvSpPr>
        <p:spPr>
          <a:xfrm>
            <a:off x="1821976" y="2574454"/>
            <a:ext cx="6017993" cy="390823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Service Plan</a:t>
            </a:r>
          </a:p>
          <a:p>
            <a:pPr marL="573088" lvl="1">
              <a:buFont typeface="Wingdings" panose="05000000000000000000" pitchFamily="2" charset="2"/>
              <a:buChar char="§"/>
            </a:pPr>
            <a:r>
              <a:rPr lang="en-US" sz="1400" dirty="0">
                <a:latin typeface=" calibri (body)"/>
              </a:rPr>
              <a:t>Prepared by Proponent or Proponent’s consultant</a:t>
            </a:r>
          </a:p>
          <a:p>
            <a:pPr marL="573088" lvl="1">
              <a:spcAft>
                <a:spcPts val="300"/>
              </a:spcAft>
              <a:buFont typeface="Wingdings" panose="05000000000000000000" pitchFamily="2" charset="2"/>
              <a:buChar char="§"/>
            </a:pPr>
            <a:r>
              <a:rPr lang="en-US" sz="1400" dirty="0">
                <a:latin typeface=" calibri (body)"/>
              </a:rPr>
              <a:t>Shall include: </a:t>
            </a:r>
          </a:p>
          <a:p>
            <a:pPr marL="1030288" lvl="2" indent="-341313">
              <a:spcBef>
                <a:spcPts val="0"/>
              </a:spcBef>
              <a:spcAft>
                <a:spcPts val="300"/>
              </a:spcAft>
              <a:buNone/>
            </a:pPr>
            <a:r>
              <a:rPr lang="en-US" sz="1400" b="0" i="0" u="none" strike="noStrike" baseline="0" dirty="0">
                <a:solidFill>
                  <a:srgbClr val="000000"/>
                </a:solidFill>
                <a:latin typeface=" calibri (body)"/>
              </a:rPr>
              <a:t>(1)    An enumeration and description of the services currently provided or to be extended to the affected territory. 	</a:t>
            </a:r>
          </a:p>
          <a:p>
            <a:pPr marL="1030288" lvl="2" indent="-341313">
              <a:spcAft>
                <a:spcPts val="300"/>
              </a:spcAft>
              <a:buNone/>
            </a:pPr>
            <a:r>
              <a:rPr lang="en-US" sz="1400" b="0" i="0" u="none" strike="noStrike" baseline="0" dirty="0">
                <a:solidFill>
                  <a:srgbClr val="000000"/>
                </a:solidFill>
                <a:latin typeface=" calibri (body)"/>
              </a:rPr>
              <a:t>(2)    The level and range of those services. 	</a:t>
            </a:r>
          </a:p>
          <a:p>
            <a:pPr marL="1030288" lvl="2" indent="-341313">
              <a:spcAft>
                <a:spcPts val="300"/>
              </a:spcAft>
              <a:buNone/>
            </a:pPr>
            <a:r>
              <a:rPr lang="en-US" sz="1400" b="0" i="0" u="none" strike="noStrike" baseline="0" dirty="0">
                <a:solidFill>
                  <a:srgbClr val="000000"/>
                </a:solidFill>
                <a:latin typeface=" calibri (body)"/>
              </a:rPr>
              <a:t>(3)    An indication of when those services can feasibly be extended to the affected territory, if new services are proposed. 	</a:t>
            </a:r>
          </a:p>
          <a:p>
            <a:pPr marL="1030288" lvl="2" indent="-341313">
              <a:spcAft>
                <a:spcPts val="300"/>
              </a:spcAft>
              <a:buNone/>
            </a:pPr>
            <a:r>
              <a:rPr lang="en-US" sz="1400" b="0" i="0" u="none" strike="noStrike" baseline="0" dirty="0">
                <a:solidFill>
                  <a:srgbClr val="000000"/>
                </a:solidFill>
                <a:latin typeface=" calibri (body)"/>
              </a:rPr>
              <a:t>(4)    An indication of any improvement or upgrading of structures, roads, sewer or water facilities, or other conditions the local agency would impose or require within the affected territory if the change of organization or reorganization is completed. 	</a:t>
            </a:r>
          </a:p>
          <a:p>
            <a:pPr marL="1030288" lvl="2" indent="-341313">
              <a:buNone/>
            </a:pPr>
            <a:r>
              <a:rPr lang="en-US" sz="1400" b="0" i="0" u="none" strike="noStrike" baseline="0" dirty="0">
                <a:solidFill>
                  <a:srgbClr val="000000"/>
                </a:solidFill>
                <a:latin typeface=" calibri (body)"/>
              </a:rPr>
              <a:t>(5)    Information with respect to how those services will be financed. </a:t>
            </a:r>
            <a:r>
              <a:rPr lang="en-US" sz="600" b="0" i="0" u="none" strike="noStrike" baseline="0" dirty="0">
                <a:solidFill>
                  <a:srgbClr val="000000"/>
                </a:solidFill>
                <a:latin typeface=" calibri (body)"/>
              </a:rPr>
              <a:t>	</a:t>
            </a:r>
          </a:p>
        </p:txBody>
      </p:sp>
      <p:sp>
        <p:nvSpPr>
          <p:cNvPr id="3" name="Rectangle 2">
            <a:extLst>
              <a:ext uri="{FF2B5EF4-FFF2-40B4-BE49-F238E27FC236}">
                <a16:creationId xmlns:a16="http://schemas.microsoft.com/office/drawing/2014/main" id="{8C457946-B3B7-6843-5D88-D011F645D34F}"/>
              </a:ext>
            </a:extLst>
          </p:cNvPr>
          <p:cNvSpPr/>
          <p:nvPr/>
        </p:nvSpPr>
        <p:spPr>
          <a:xfrm>
            <a:off x="1893692" y="1158300"/>
            <a:ext cx="5304517" cy="1213257"/>
          </a:xfrm>
          <a:prstGeom prst="rect">
            <a:avLst/>
          </a:prstGeom>
          <a:solidFill>
            <a:srgbClr val="FFFF0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1" i="0" u="none" strike="noStrike" kern="1200" cap="none" spc="0" normalizeH="0" baseline="0" noProof="0" dirty="0">
              <a:ln>
                <a:noFill/>
              </a:ln>
              <a:solidFill>
                <a:prstClr val="white"/>
              </a:solidFill>
              <a:effectLst/>
              <a:uLnTx/>
              <a:uFillTx/>
              <a:latin typeface="Calibri"/>
              <a:ea typeface="+mn-ea"/>
              <a:cs typeface="+mn-cs"/>
            </a:endParaRPr>
          </a:p>
        </p:txBody>
      </p:sp>
      <p:sp>
        <p:nvSpPr>
          <p:cNvPr id="5" name="object 31">
            <a:extLst>
              <a:ext uri="{FF2B5EF4-FFF2-40B4-BE49-F238E27FC236}">
                <a16:creationId xmlns:a16="http://schemas.microsoft.com/office/drawing/2014/main" id="{0F275622-0F7F-0154-F528-83654C5EEA8F}"/>
              </a:ext>
            </a:extLst>
          </p:cNvPr>
          <p:cNvSpPr/>
          <p:nvPr/>
        </p:nvSpPr>
        <p:spPr>
          <a:xfrm>
            <a:off x="2061887" y="1269730"/>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31">
            <a:extLst>
              <a:ext uri="{FF2B5EF4-FFF2-40B4-BE49-F238E27FC236}">
                <a16:creationId xmlns:a16="http://schemas.microsoft.com/office/drawing/2014/main" id="{E5C35BD1-6C6B-B248-9AF7-764C94B6B1BC}"/>
              </a:ext>
            </a:extLst>
          </p:cNvPr>
          <p:cNvSpPr/>
          <p:nvPr/>
        </p:nvSpPr>
        <p:spPr>
          <a:xfrm>
            <a:off x="3303703" y="1259585"/>
            <a:ext cx="1108050"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31">
            <a:extLst>
              <a:ext uri="{FF2B5EF4-FFF2-40B4-BE49-F238E27FC236}">
                <a16:creationId xmlns:a16="http://schemas.microsoft.com/office/drawing/2014/main" id="{8BCF81F5-03E0-E584-EC7B-0C3007D1D83B}"/>
              </a:ext>
            </a:extLst>
          </p:cNvPr>
          <p:cNvSpPr/>
          <p:nvPr/>
        </p:nvSpPr>
        <p:spPr>
          <a:xfrm>
            <a:off x="4629758" y="1280593"/>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31">
            <a:extLst>
              <a:ext uri="{FF2B5EF4-FFF2-40B4-BE49-F238E27FC236}">
                <a16:creationId xmlns:a16="http://schemas.microsoft.com/office/drawing/2014/main" id="{566522CF-A30F-91C2-E168-E6F1B4C7DF4F}"/>
              </a:ext>
            </a:extLst>
          </p:cNvPr>
          <p:cNvSpPr/>
          <p:nvPr/>
        </p:nvSpPr>
        <p:spPr>
          <a:xfrm>
            <a:off x="5901736" y="1283703"/>
            <a:ext cx="1009559" cy="448107"/>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66">
            <a:extLst>
              <a:ext uri="{FF2B5EF4-FFF2-40B4-BE49-F238E27FC236}">
                <a16:creationId xmlns:a16="http://schemas.microsoft.com/office/drawing/2014/main" id="{A6022C9F-4359-383D-0425-ACDE7798AF52}"/>
              </a:ext>
            </a:extLst>
          </p:cNvPr>
          <p:cNvSpPr txBox="1"/>
          <p:nvPr/>
        </p:nvSpPr>
        <p:spPr>
          <a:xfrm>
            <a:off x="2118254" y="1300012"/>
            <a:ext cx="1009559" cy="764184"/>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Comprehensive Fiscal Analysis</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t>
            </a:r>
            <a:r>
              <a:rPr kumimoji="0" lang="en-US" sz="648" b="0" i="0" u="none" strike="noStrike" kern="1200" cap="none" spc="7" normalizeH="0" baseline="0" noProof="0" dirty="0" err="1">
                <a:ln>
                  <a:noFill/>
                </a:ln>
                <a:solidFill>
                  <a:prstClr val="black"/>
                </a:solidFill>
                <a:effectLst/>
                <a:uLnTx/>
                <a:uFillTx/>
                <a:latin typeface="Arial"/>
                <a:ea typeface="+mn-ea"/>
                <a:cs typeface="Arial"/>
              </a:rPr>
              <a:t>req’d</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Potential State Controller review </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10" name="object 66">
            <a:extLst>
              <a:ext uri="{FF2B5EF4-FFF2-40B4-BE49-F238E27FC236}">
                <a16:creationId xmlns:a16="http://schemas.microsoft.com/office/drawing/2014/main" id="{1E84F389-96D9-79FF-4E62-7B9DA8A2859B}"/>
              </a:ext>
            </a:extLst>
          </p:cNvPr>
          <p:cNvSpPr txBox="1"/>
          <p:nvPr/>
        </p:nvSpPr>
        <p:spPr>
          <a:xfrm>
            <a:off x="3370389" y="1302567"/>
            <a:ext cx="1009559" cy="863891"/>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Revenue Neutrality</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County Auditor determines property tax ratio </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Proponents meet with County to negotiate</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Revenue Neutrality Agreement finalized</a:t>
            </a:r>
          </a:p>
        </p:txBody>
      </p:sp>
      <p:sp>
        <p:nvSpPr>
          <p:cNvPr id="20" name="object 66">
            <a:extLst>
              <a:ext uri="{FF2B5EF4-FFF2-40B4-BE49-F238E27FC236}">
                <a16:creationId xmlns:a16="http://schemas.microsoft.com/office/drawing/2014/main" id="{3EBE89B7-990E-D72E-38C1-0A8FED5F9855}"/>
              </a:ext>
            </a:extLst>
          </p:cNvPr>
          <p:cNvSpPr txBox="1"/>
          <p:nvPr/>
        </p:nvSpPr>
        <p:spPr>
          <a:xfrm>
            <a:off x="4683742" y="1311711"/>
            <a:ext cx="1009559" cy="759182"/>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CEQA Review</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lang="en-US" sz="648" spc="7" dirty="0">
                <a:solidFill>
                  <a:prstClr val="black"/>
                </a:solidFill>
                <a:latin typeface="Arial"/>
                <a:cs typeface="Arial"/>
              </a:rPr>
              <a:t>Initial Study – EIR likely</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&amp; comment </a:t>
            </a:r>
            <a:r>
              <a:rPr lang="en-US" sz="648" spc="7" dirty="0">
                <a:solidFill>
                  <a:prstClr val="black"/>
                </a:solidFill>
                <a:latin typeface="Arial"/>
                <a:cs typeface="Arial"/>
              </a:rPr>
              <a:t>period </a:t>
            </a:r>
            <a:r>
              <a:rPr kumimoji="0" lang="en-US" sz="648" b="0" i="0" u="none" strike="noStrike" kern="1200" cap="none" spc="7" normalizeH="0" baseline="0" noProof="0" dirty="0">
                <a:ln>
                  <a:noFill/>
                </a:ln>
                <a:solidFill>
                  <a:prstClr val="black"/>
                </a:solidFill>
                <a:effectLst/>
                <a:uLnTx/>
                <a:uFillTx/>
                <a:latin typeface="Arial"/>
                <a:ea typeface="+mn-ea"/>
                <a:cs typeface="Arial"/>
              </a:rPr>
              <a:t>for draft &amp; final</a:t>
            </a:r>
          </a:p>
        </p:txBody>
      </p:sp>
      <p:sp>
        <p:nvSpPr>
          <p:cNvPr id="21" name="object 66">
            <a:extLst>
              <a:ext uri="{FF2B5EF4-FFF2-40B4-BE49-F238E27FC236}">
                <a16:creationId xmlns:a16="http://schemas.microsoft.com/office/drawing/2014/main" id="{B6FD0FC9-5E77-5F23-6B32-6329A01246A1}"/>
              </a:ext>
            </a:extLst>
          </p:cNvPr>
          <p:cNvSpPr txBox="1"/>
          <p:nvPr/>
        </p:nvSpPr>
        <p:spPr>
          <a:xfrm>
            <a:off x="5936383" y="1300347"/>
            <a:ext cx="1009559" cy="319703"/>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Service Plan</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30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proponent or consultant</a:t>
            </a:r>
          </a:p>
        </p:txBody>
      </p:sp>
      <p:sp>
        <p:nvSpPr>
          <p:cNvPr id="22" name="object 31">
            <a:extLst>
              <a:ext uri="{FF2B5EF4-FFF2-40B4-BE49-F238E27FC236}">
                <a16:creationId xmlns:a16="http://schemas.microsoft.com/office/drawing/2014/main" id="{DDA14F16-445E-12C7-7C3E-29CCF6BE63EA}"/>
              </a:ext>
            </a:extLst>
          </p:cNvPr>
          <p:cNvSpPr/>
          <p:nvPr/>
        </p:nvSpPr>
        <p:spPr>
          <a:xfrm>
            <a:off x="5905060" y="1787029"/>
            <a:ext cx="1009559" cy="480711"/>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66">
            <a:extLst>
              <a:ext uri="{FF2B5EF4-FFF2-40B4-BE49-F238E27FC236}">
                <a16:creationId xmlns:a16="http://schemas.microsoft.com/office/drawing/2014/main" id="{A2599C8F-DD60-3B53-4985-0189F2894D48}"/>
              </a:ext>
            </a:extLst>
          </p:cNvPr>
          <p:cNvSpPr txBox="1"/>
          <p:nvPr/>
        </p:nvSpPr>
        <p:spPr>
          <a:xfrm>
            <a:off x="5943597" y="1890771"/>
            <a:ext cx="1009559" cy="253467"/>
          </a:xfrm>
          <a:prstGeom prst="rect">
            <a:avLst/>
          </a:prstGeom>
        </p:spPr>
        <p:txBody>
          <a:bodyPr vert="horz" wrap="square" lIns="0" tIns="0" rIns="0" bIns="0" rtlCol="0">
            <a:spAutoFit/>
          </a:bodyPr>
          <a:lstStyle/>
          <a:p>
            <a:pPr marL="8659" marR="3464" defTabSz="623438">
              <a:lnSpc>
                <a:spcPct val="105300"/>
              </a:lnSpc>
              <a:spcBef>
                <a:spcPts val="65"/>
              </a:spcBef>
              <a:spcAft>
                <a:spcPts val="300"/>
              </a:spcAft>
              <a:tabLst>
                <a:tab pos="69704" algn="l"/>
              </a:tabLst>
              <a:defRPr/>
            </a:pPr>
            <a:r>
              <a:rPr lang="en-US" sz="648" b="1" spc="7" dirty="0">
                <a:latin typeface="Arial"/>
                <a:cs typeface="Arial"/>
              </a:rPr>
              <a:t>Targeted MSR-SOI(s)</a:t>
            </a:r>
          </a:p>
          <a:p>
            <a:pPr marL="8659" marR="3464" lvl="0" algn="l" defTabSz="623438" rtl="0" eaLnBrk="1" fontAlgn="auto" latinLnBrk="0" hangingPunct="1">
              <a:lnSpc>
                <a:spcPct val="105300"/>
              </a:lnSpc>
              <a:spcBef>
                <a:spcPts val="65"/>
              </a:spcBef>
              <a:spcAft>
                <a:spcPts val="300"/>
              </a:spcAft>
              <a:buClrTx/>
              <a:buSzTx/>
              <a:tabLst>
                <a:tab pos="69704" algn="l"/>
              </a:tabLst>
              <a:defRPr/>
            </a:pPr>
            <a:endParaRPr lang="en-US" sz="648" b="1" spc="7" dirty="0">
              <a:solidFill>
                <a:prstClr val="black"/>
              </a:solidFill>
              <a:latin typeface="Arial"/>
              <a:cs typeface="Arial"/>
            </a:endParaRPr>
          </a:p>
        </p:txBody>
      </p:sp>
      <p:sp>
        <p:nvSpPr>
          <p:cNvPr id="4" name="object 66">
            <a:extLst>
              <a:ext uri="{FF2B5EF4-FFF2-40B4-BE49-F238E27FC236}">
                <a16:creationId xmlns:a16="http://schemas.microsoft.com/office/drawing/2014/main" id="{21465827-17CC-E2A3-69F6-40E427620C6D}"/>
              </a:ext>
            </a:extLst>
          </p:cNvPr>
          <p:cNvSpPr txBox="1"/>
          <p:nvPr/>
        </p:nvSpPr>
        <p:spPr>
          <a:xfrm>
            <a:off x="7373807" y="1787029"/>
            <a:ext cx="972625" cy="498534"/>
          </a:xfrm>
          <a:prstGeom prst="rect">
            <a:avLst/>
          </a:prstGeom>
          <a:solidFill>
            <a:srgbClr val="FFFF00"/>
          </a:solidFill>
          <a:ln>
            <a:solidFill>
              <a:schemeClr val="tx1"/>
            </a:solidFill>
          </a:ln>
        </p:spPr>
        <p:txBody>
          <a:bodyPr vert="horz" wrap="square" lIns="0" tIns="0" rIns="0" bIns="0" rtlCol="0">
            <a:spAutoFit/>
          </a:bodyPr>
          <a:lstStyle/>
          <a:p>
            <a:pPr marL="8659" marR="3464" lvl="0" algn="ctr" defTabSz="623438" rtl="0" eaLnBrk="1" fontAlgn="auto" latinLnBrk="0" hangingPunct="1">
              <a:buClrTx/>
              <a:buSzTx/>
              <a:tabLst>
                <a:tab pos="69704" algn="l"/>
              </a:tabLst>
              <a:defRPr/>
            </a:pPr>
            <a:endParaRPr lang="en-US" sz="648" b="1" spc="7" dirty="0">
              <a:solidFill>
                <a:prstClr val="black"/>
              </a:solidFill>
              <a:latin typeface="Arial"/>
              <a:cs typeface="Arial"/>
            </a:endParaRPr>
          </a:p>
          <a:p>
            <a:pPr marR="3464" lvl="0" algn="ctr" defTabSz="623438" rtl="0" eaLnBrk="1" fontAlgn="auto" latinLnBrk="0" hangingPunct="1">
              <a:buClrTx/>
              <a:buSzTx/>
              <a:tabLst>
                <a:tab pos="804863" algn="l"/>
              </a:tabLst>
              <a:defRPr/>
            </a:pPr>
            <a:r>
              <a:rPr lang="en-US" sz="648" b="1" spc="7" dirty="0">
                <a:solidFill>
                  <a:prstClr val="black"/>
                </a:solidFill>
                <a:latin typeface="Arial"/>
                <a:cs typeface="Arial"/>
              </a:rPr>
              <a:t>Any other information deemed necessary by the Executive Officer</a:t>
            </a:r>
          </a:p>
          <a:p>
            <a:pPr marL="8659" marR="3464" lvl="0" algn="ctr" defTabSz="623438" rtl="0" eaLnBrk="1" fontAlgn="auto" latinLnBrk="0" hangingPunct="1">
              <a:buClrTx/>
              <a:buSzTx/>
              <a:tabLst>
                <a:tab pos="69704" algn="l"/>
              </a:tabLst>
              <a:defRPr/>
            </a:pPr>
            <a:endParaRPr kumimoji="0" lang="en-US" sz="648" b="1" i="0" u="none" strike="noStrike" kern="1200" cap="none" spc="7"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778356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A0102-0CB9-0545-D04B-C3B554361E49}"/>
              </a:ext>
            </a:extLst>
          </p:cNvPr>
          <p:cNvSpPr>
            <a:spLocks noGrp="1"/>
          </p:cNvSpPr>
          <p:nvPr>
            <p:ph type="title"/>
          </p:nvPr>
        </p:nvSpPr>
        <p:spPr/>
        <p:txBody>
          <a:bodyPr>
            <a:normAutofit/>
          </a:bodyPr>
          <a:lstStyle/>
          <a:p>
            <a:r>
              <a:rPr lang="en-US" sz="2000" b="1" dirty="0"/>
              <a:t>Full Application Requirements</a:t>
            </a:r>
          </a:p>
        </p:txBody>
      </p:sp>
      <p:sp>
        <p:nvSpPr>
          <p:cNvPr id="19" name="Content Placeholder 2">
            <a:extLst>
              <a:ext uri="{FF2B5EF4-FFF2-40B4-BE49-F238E27FC236}">
                <a16:creationId xmlns:a16="http://schemas.microsoft.com/office/drawing/2014/main" id="{8878D7D7-0064-F903-F5B8-CBAE119C5CEB}"/>
              </a:ext>
            </a:extLst>
          </p:cNvPr>
          <p:cNvSpPr txBox="1">
            <a:spLocks/>
          </p:cNvSpPr>
          <p:nvPr/>
        </p:nvSpPr>
        <p:spPr>
          <a:xfrm>
            <a:off x="1821976" y="2574454"/>
            <a:ext cx="6017993" cy="304463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Targeted MSR-SOI:</a:t>
            </a:r>
          </a:p>
          <a:p>
            <a:pPr marL="573088" lvl="1"/>
            <a:r>
              <a:rPr lang="en-US" sz="1400" dirty="0"/>
              <a:t>El Dorado Hills CSD</a:t>
            </a:r>
          </a:p>
          <a:p>
            <a:pPr marL="0" indent="0">
              <a:buNone/>
            </a:pPr>
            <a:endParaRPr lang="en-US" sz="1400" dirty="0"/>
          </a:p>
          <a:p>
            <a:pPr marL="0" indent="0">
              <a:buNone/>
            </a:pPr>
            <a:r>
              <a:rPr lang="en-US" sz="1800" dirty="0"/>
              <a:t>Possible targeted MSR-SOIs for other districts:</a:t>
            </a:r>
          </a:p>
          <a:p>
            <a:pPr marL="573088" lvl="1"/>
            <a:r>
              <a:rPr lang="en-US" sz="1400" dirty="0"/>
              <a:t>Rolling Hills CSD</a:t>
            </a:r>
          </a:p>
          <a:p>
            <a:pPr marL="573088" lvl="1"/>
            <a:r>
              <a:rPr lang="en-US" sz="1400" dirty="0"/>
              <a:t>Marble Mountain Homeowners CSD</a:t>
            </a:r>
          </a:p>
          <a:p>
            <a:pPr marL="0" indent="0">
              <a:buNone/>
            </a:pPr>
            <a:endParaRPr lang="en-US" sz="1800" b="1" i="0" u="none" strike="noStrike" baseline="0" dirty="0">
              <a:solidFill>
                <a:srgbClr val="000000"/>
              </a:solidFill>
              <a:latin typeface="Times New Roman" panose="02020603050405020304" pitchFamily="18" charset="0"/>
            </a:endParaRPr>
          </a:p>
        </p:txBody>
      </p:sp>
      <p:sp>
        <p:nvSpPr>
          <p:cNvPr id="3" name="Rectangle 2">
            <a:extLst>
              <a:ext uri="{FF2B5EF4-FFF2-40B4-BE49-F238E27FC236}">
                <a16:creationId xmlns:a16="http://schemas.microsoft.com/office/drawing/2014/main" id="{8408569B-7C36-960B-7503-23915994664E}"/>
              </a:ext>
            </a:extLst>
          </p:cNvPr>
          <p:cNvSpPr/>
          <p:nvPr/>
        </p:nvSpPr>
        <p:spPr>
          <a:xfrm>
            <a:off x="1893692" y="1158300"/>
            <a:ext cx="5304517" cy="1213257"/>
          </a:xfrm>
          <a:prstGeom prst="rect">
            <a:avLst/>
          </a:prstGeom>
          <a:solidFill>
            <a:srgbClr val="FFFF0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1" i="0" u="none" strike="noStrike" kern="1200" cap="none" spc="0" normalizeH="0" baseline="0" noProof="0" dirty="0">
              <a:ln>
                <a:noFill/>
              </a:ln>
              <a:solidFill>
                <a:prstClr val="white"/>
              </a:solidFill>
              <a:effectLst/>
              <a:uLnTx/>
              <a:uFillTx/>
              <a:latin typeface="Calibri"/>
              <a:ea typeface="+mn-ea"/>
              <a:cs typeface="+mn-cs"/>
            </a:endParaRPr>
          </a:p>
        </p:txBody>
      </p:sp>
      <p:sp>
        <p:nvSpPr>
          <p:cNvPr id="5" name="object 31">
            <a:extLst>
              <a:ext uri="{FF2B5EF4-FFF2-40B4-BE49-F238E27FC236}">
                <a16:creationId xmlns:a16="http://schemas.microsoft.com/office/drawing/2014/main" id="{33EB45B0-70DB-1460-58C9-B5997F77ABC8}"/>
              </a:ext>
            </a:extLst>
          </p:cNvPr>
          <p:cNvSpPr/>
          <p:nvPr/>
        </p:nvSpPr>
        <p:spPr>
          <a:xfrm>
            <a:off x="2061887" y="1269730"/>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31">
            <a:extLst>
              <a:ext uri="{FF2B5EF4-FFF2-40B4-BE49-F238E27FC236}">
                <a16:creationId xmlns:a16="http://schemas.microsoft.com/office/drawing/2014/main" id="{C323A58C-213D-7603-0674-731815215E73}"/>
              </a:ext>
            </a:extLst>
          </p:cNvPr>
          <p:cNvSpPr/>
          <p:nvPr/>
        </p:nvSpPr>
        <p:spPr>
          <a:xfrm>
            <a:off x="3303703" y="1259585"/>
            <a:ext cx="1108050"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31">
            <a:extLst>
              <a:ext uri="{FF2B5EF4-FFF2-40B4-BE49-F238E27FC236}">
                <a16:creationId xmlns:a16="http://schemas.microsoft.com/office/drawing/2014/main" id="{FC042F4E-F5FD-804F-6738-ADEF328098A9}"/>
              </a:ext>
            </a:extLst>
          </p:cNvPr>
          <p:cNvSpPr/>
          <p:nvPr/>
        </p:nvSpPr>
        <p:spPr>
          <a:xfrm>
            <a:off x="4629758" y="1280593"/>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31">
            <a:extLst>
              <a:ext uri="{FF2B5EF4-FFF2-40B4-BE49-F238E27FC236}">
                <a16:creationId xmlns:a16="http://schemas.microsoft.com/office/drawing/2014/main" id="{CC80993F-F08A-8112-08C8-8F675E0D4189}"/>
              </a:ext>
            </a:extLst>
          </p:cNvPr>
          <p:cNvSpPr/>
          <p:nvPr/>
        </p:nvSpPr>
        <p:spPr>
          <a:xfrm>
            <a:off x="5901736" y="1283703"/>
            <a:ext cx="1009559" cy="448107"/>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66">
            <a:extLst>
              <a:ext uri="{FF2B5EF4-FFF2-40B4-BE49-F238E27FC236}">
                <a16:creationId xmlns:a16="http://schemas.microsoft.com/office/drawing/2014/main" id="{960F7759-378F-2A4F-508D-9F0560D29BAF}"/>
              </a:ext>
            </a:extLst>
          </p:cNvPr>
          <p:cNvSpPr txBox="1"/>
          <p:nvPr/>
        </p:nvSpPr>
        <p:spPr>
          <a:xfrm>
            <a:off x="2118254" y="1300012"/>
            <a:ext cx="1009559" cy="764184"/>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Comprehensive Fiscal Analysis</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t>
            </a:r>
            <a:r>
              <a:rPr kumimoji="0" lang="en-US" sz="648" b="0" i="0" u="none" strike="noStrike" kern="1200" cap="none" spc="7" normalizeH="0" baseline="0" noProof="0" dirty="0" err="1">
                <a:ln>
                  <a:noFill/>
                </a:ln>
                <a:solidFill>
                  <a:prstClr val="black"/>
                </a:solidFill>
                <a:effectLst/>
                <a:uLnTx/>
                <a:uFillTx/>
                <a:latin typeface="Arial"/>
                <a:ea typeface="+mn-ea"/>
                <a:cs typeface="Arial"/>
              </a:rPr>
              <a:t>req’d</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Potential State Controller review </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10" name="object 66">
            <a:extLst>
              <a:ext uri="{FF2B5EF4-FFF2-40B4-BE49-F238E27FC236}">
                <a16:creationId xmlns:a16="http://schemas.microsoft.com/office/drawing/2014/main" id="{C7B0D05A-3470-E14B-3489-CEAE2F925DF4}"/>
              </a:ext>
            </a:extLst>
          </p:cNvPr>
          <p:cNvSpPr txBox="1"/>
          <p:nvPr/>
        </p:nvSpPr>
        <p:spPr>
          <a:xfrm>
            <a:off x="3370389" y="1302567"/>
            <a:ext cx="1009559" cy="863891"/>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Revenue Neutrality</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County Auditor determines property tax ratio </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Proponents meet with County to negotiate</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Revenue Neutrality Agreement finalized</a:t>
            </a:r>
          </a:p>
        </p:txBody>
      </p:sp>
      <p:sp>
        <p:nvSpPr>
          <p:cNvPr id="20" name="object 66">
            <a:extLst>
              <a:ext uri="{FF2B5EF4-FFF2-40B4-BE49-F238E27FC236}">
                <a16:creationId xmlns:a16="http://schemas.microsoft.com/office/drawing/2014/main" id="{D5571EC8-26DD-54AC-9D20-625D94C66C23}"/>
              </a:ext>
            </a:extLst>
          </p:cNvPr>
          <p:cNvSpPr txBox="1"/>
          <p:nvPr/>
        </p:nvSpPr>
        <p:spPr>
          <a:xfrm>
            <a:off x="4683742" y="1311711"/>
            <a:ext cx="1009559" cy="759182"/>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CEQA Review</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lang="en-US" sz="648" spc="7" dirty="0">
                <a:solidFill>
                  <a:prstClr val="black"/>
                </a:solidFill>
                <a:latin typeface="Arial"/>
                <a:cs typeface="Arial"/>
              </a:rPr>
              <a:t>Initial Study – EIR likely</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&amp; comment </a:t>
            </a:r>
            <a:r>
              <a:rPr lang="en-US" sz="648" spc="7" dirty="0">
                <a:solidFill>
                  <a:prstClr val="black"/>
                </a:solidFill>
                <a:latin typeface="Arial"/>
                <a:cs typeface="Arial"/>
              </a:rPr>
              <a:t>period </a:t>
            </a:r>
            <a:r>
              <a:rPr kumimoji="0" lang="en-US" sz="648" b="0" i="0" u="none" strike="noStrike" kern="1200" cap="none" spc="7" normalizeH="0" baseline="0" noProof="0" dirty="0">
                <a:ln>
                  <a:noFill/>
                </a:ln>
                <a:solidFill>
                  <a:prstClr val="black"/>
                </a:solidFill>
                <a:effectLst/>
                <a:uLnTx/>
                <a:uFillTx/>
                <a:latin typeface="Arial"/>
                <a:ea typeface="+mn-ea"/>
                <a:cs typeface="Arial"/>
              </a:rPr>
              <a:t>for draft &amp; final</a:t>
            </a:r>
          </a:p>
        </p:txBody>
      </p:sp>
      <p:sp>
        <p:nvSpPr>
          <p:cNvPr id="21" name="object 66">
            <a:extLst>
              <a:ext uri="{FF2B5EF4-FFF2-40B4-BE49-F238E27FC236}">
                <a16:creationId xmlns:a16="http://schemas.microsoft.com/office/drawing/2014/main" id="{EA610D11-3061-C752-DFA1-75FF51F7EEA6}"/>
              </a:ext>
            </a:extLst>
          </p:cNvPr>
          <p:cNvSpPr txBox="1"/>
          <p:nvPr/>
        </p:nvSpPr>
        <p:spPr>
          <a:xfrm>
            <a:off x="5936383" y="1300347"/>
            <a:ext cx="1009559" cy="319703"/>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Service Plan</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30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proponent or consultant</a:t>
            </a:r>
          </a:p>
        </p:txBody>
      </p:sp>
      <p:sp>
        <p:nvSpPr>
          <p:cNvPr id="22" name="object 31">
            <a:extLst>
              <a:ext uri="{FF2B5EF4-FFF2-40B4-BE49-F238E27FC236}">
                <a16:creationId xmlns:a16="http://schemas.microsoft.com/office/drawing/2014/main" id="{E3261EF9-3A44-9410-6B5E-7205491FC714}"/>
              </a:ext>
            </a:extLst>
          </p:cNvPr>
          <p:cNvSpPr/>
          <p:nvPr/>
        </p:nvSpPr>
        <p:spPr>
          <a:xfrm>
            <a:off x="5905060" y="1787029"/>
            <a:ext cx="1009559" cy="480711"/>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66">
            <a:extLst>
              <a:ext uri="{FF2B5EF4-FFF2-40B4-BE49-F238E27FC236}">
                <a16:creationId xmlns:a16="http://schemas.microsoft.com/office/drawing/2014/main" id="{72F54D75-4FBD-774E-10E5-42EA3EABC707}"/>
              </a:ext>
            </a:extLst>
          </p:cNvPr>
          <p:cNvSpPr txBox="1"/>
          <p:nvPr/>
        </p:nvSpPr>
        <p:spPr>
          <a:xfrm>
            <a:off x="5943597" y="1891928"/>
            <a:ext cx="1009559" cy="214995"/>
          </a:xfrm>
          <a:prstGeom prst="rect">
            <a:avLst/>
          </a:prstGeom>
        </p:spPr>
        <p:txBody>
          <a:bodyPr vert="horz" wrap="square" lIns="0" tIns="0" rIns="0" bIns="0" rtlCol="0">
            <a:spAutoFit/>
          </a:bodyPr>
          <a:lstStyle/>
          <a:p>
            <a:pPr marL="8659" marR="3464" lvl="0" algn="l" defTabSz="623438" rtl="0" eaLnBrk="1" fontAlgn="auto" latinLnBrk="0" hangingPunct="1">
              <a:lnSpc>
                <a:spcPct val="105300"/>
              </a:lnSpc>
              <a:spcBef>
                <a:spcPts val="65"/>
              </a:spcBef>
              <a:buClrTx/>
              <a:buSzTx/>
              <a:tabLst>
                <a:tab pos="69704" algn="l"/>
              </a:tabLst>
              <a:defRPr/>
            </a:pPr>
            <a:r>
              <a:rPr lang="en-US" sz="648" b="1" spc="7" dirty="0">
                <a:latin typeface="Arial"/>
                <a:cs typeface="Arial"/>
              </a:rPr>
              <a:t>Targeted MSR-SOI(s)</a:t>
            </a:r>
          </a:p>
          <a:p>
            <a:pPr marL="8659" marR="3464" lvl="0" algn="l" defTabSz="623438" rtl="0" eaLnBrk="1" fontAlgn="auto" latinLnBrk="0" hangingPunct="1">
              <a:lnSpc>
                <a:spcPct val="105300"/>
              </a:lnSpc>
              <a:spcBef>
                <a:spcPts val="65"/>
              </a:spcBef>
              <a:spcAft>
                <a:spcPts val="300"/>
              </a:spcAft>
              <a:buClrTx/>
              <a:buSzTx/>
              <a:tabLst>
                <a:tab pos="69704" algn="l"/>
              </a:tabLst>
              <a:defRPr/>
            </a:pPr>
            <a:endParaRPr lang="en-US" sz="648" b="1" spc="7" dirty="0">
              <a:solidFill>
                <a:prstClr val="black"/>
              </a:solidFill>
              <a:latin typeface="Arial"/>
              <a:cs typeface="Arial"/>
            </a:endParaRPr>
          </a:p>
        </p:txBody>
      </p:sp>
      <p:sp>
        <p:nvSpPr>
          <p:cNvPr id="4" name="object 66">
            <a:extLst>
              <a:ext uri="{FF2B5EF4-FFF2-40B4-BE49-F238E27FC236}">
                <a16:creationId xmlns:a16="http://schemas.microsoft.com/office/drawing/2014/main" id="{DC778194-8DDD-4D1D-ABCB-3A37E8663DA3}"/>
              </a:ext>
            </a:extLst>
          </p:cNvPr>
          <p:cNvSpPr txBox="1"/>
          <p:nvPr/>
        </p:nvSpPr>
        <p:spPr>
          <a:xfrm>
            <a:off x="7363766" y="1789714"/>
            <a:ext cx="972625" cy="498534"/>
          </a:xfrm>
          <a:prstGeom prst="rect">
            <a:avLst/>
          </a:prstGeom>
          <a:solidFill>
            <a:srgbClr val="FFFF00"/>
          </a:solidFill>
          <a:ln>
            <a:solidFill>
              <a:schemeClr val="tx1"/>
            </a:solidFill>
          </a:ln>
        </p:spPr>
        <p:txBody>
          <a:bodyPr vert="horz" wrap="square" lIns="0" tIns="0" rIns="0" bIns="0" rtlCol="0">
            <a:spAutoFit/>
          </a:bodyPr>
          <a:lstStyle/>
          <a:p>
            <a:pPr marL="8659" marR="3464" lvl="0" algn="ctr" defTabSz="623438" rtl="0" eaLnBrk="1" fontAlgn="auto" latinLnBrk="0" hangingPunct="1">
              <a:buClrTx/>
              <a:buSzTx/>
              <a:tabLst>
                <a:tab pos="69704" algn="l"/>
              </a:tabLst>
              <a:defRPr/>
            </a:pPr>
            <a:endParaRPr lang="en-US" sz="648" b="1" spc="7" dirty="0">
              <a:solidFill>
                <a:prstClr val="black"/>
              </a:solidFill>
              <a:latin typeface="Arial"/>
              <a:cs typeface="Arial"/>
            </a:endParaRPr>
          </a:p>
          <a:p>
            <a:pPr marR="3464" lvl="0" algn="ctr" defTabSz="623438" rtl="0" eaLnBrk="1" fontAlgn="auto" latinLnBrk="0" hangingPunct="1">
              <a:buClrTx/>
              <a:buSzTx/>
              <a:tabLst>
                <a:tab pos="804863" algn="l"/>
              </a:tabLst>
              <a:defRPr/>
            </a:pPr>
            <a:r>
              <a:rPr lang="en-US" sz="648" b="1" spc="7" dirty="0">
                <a:solidFill>
                  <a:prstClr val="black"/>
                </a:solidFill>
                <a:latin typeface="Arial"/>
                <a:cs typeface="Arial"/>
              </a:rPr>
              <a:t>Any other information deemed necessary by the Executive Officer</a:t>
            </a:r>
          </a:p>
          <a:p>
            <a:pPr marL="8659" marR="3464" lvl="0" algn="ctr" defTabSz="623438" rtl="0" eaLnBrk="1" fontAlgn="auto" latinLnBrk="0" hangingPunct="1">
              <a:buClrTx/>
              <a:buSzTx/>
              <a:tabLst>
                <a:tab pos="69704" algn="l"/>
              </a:tabLst>
              <a:defRPr/>
            </a:pPr>
            <a:endParaRPr kumimoji="0" lang="en-US" sz="648" b="1" i="0" u="none" strike="noStrike" kern="1200" cap="none" spc="7"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68177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E26FAC4-C723-745A-BE5D-4C220DAFEC8D}"/>
              </a:ext>
            </a:extLst>
          </p:cNvPr>
          <p:cNvSpPr/>
          <p:nvPr/>
        </p:nvSpPr>
        <p:spPr>
          <a:xfrm>
            <a:off x="1865122" y="820607"/>
            <a:ext cx="5304680" cy="2222425"/>
          </a:xfrm>
          <a:prstGeom prst="rect">
            <a:avLst/>
          </a:prstGeom>
          <a:solidFill>
            <a:srgbClr val="00B05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5E6FBBB7-89C7-6698-8B7D-DC2CC59AEF5C}"/>
              </a:ext>
            </a:extLst>
          </p:cNvPr>
          <p:cNvSpPr txBox="1"/>
          <p:nvPr/>
        </p:nvSpPr>
        <p:spPr>
          <a:xfrm>
            <a:off x="-54538" y="347483"/>
            <a:ext cx="9144000" cy="400110"/>
          </a:xfrm>
          <a:prstGeom prst="rect">
            <a:avLst/>
          </a:prstGeom>
          <a:noFill/>
        </p:spPr>
        <p:txBody>
          <a:bodyPr wrap="square" rtlCol="0">
            <a:spAutoFit/>
          </a:bodyPr>
          <a:lstStyle/>
          <a:p>
            <a:pPr algn="ctr"/>
            <a:r>
              <a:rPr lang="en-US" sz="2000" b="1" dirty="0"/>
              <a:t>Notice and LAFCO Hearing</a:t>
            </a:r>
          </a:p>
        </p:txBody>
      </p:sp>
      <p:sp>
        <p:nvSpPr>
          <p:cNvPr id="4" name="Content Placeholder 2">
            <a:extLst>
              <a:ext uri="{FF2B5EF4-FFF2-40B4-BE49-F238E27FC236}">
                <a16:creationId xmlns:a16="http://schemas.microsoft.com/office/drawing/2014/main" id="{08169523-10EF-9578-67AE-07E6BE26B8E2}"/>
              </a:ext>
            </a:extLst>
          </p:cNvPr>
          <p:cNvSpPr>
            <a:spLocks noGrp="1"/>
          </p:cNvSpPr>
          <p:nvPr>
            <p:ph idx="1"/>
          </p:nvPr>
        </p:nvSpPr>
        <p:spPr>
          <a:xfrm>
            <a:off x="1133174" y="3251192"/>
            <a:ext cx="7178040" cy="3395267"/>
          </a:xfrm>
        </p:spPr>
        <p:txBody>
          <a:bodyPr>
            <a:normAutofit/>
          </a:bodyPr>
          <a:lstStyle/>
          <a:p>
            <a:pPr>
              <a:spcAft>
                <a:spcPts val="600"/>
              </a:spcAft>
            </a:pPr>
            <a:r>
              <a:rPr lang="en-US" sz="1800" dirty="0"/>
              <a:t>EO issues Certificate of Filing – hearing date within 90 days</a:t>
            </a:r>
          </a:p>
          <a:p>
            <a:r>
              <a:rPr lang="en-US" sz="1800" dirty="0"/>
              <a:t>Notice of LAFCO Hearing  </a:t>
            </a:r>
          </a:p>
          <a:p>
            <a:pPr lvl="1"/>
            <a:r>
              <a:rPr lang="en-US" sz="1400" dirty="0"/>
              <a:t>21 days in advance of hearing</a:t>
            </a:r>
          </a:p>
          <a:p>
            <a:pPr lvl="1"/>
            <a:r>
              <a:rPr lang="en-US" sz="1400" dirty="0"/>
              <a:t>1/8 page add published in local newspaper(s) (1,000+ voters/landowners)</a:t>
            </a:r>
          </a:p>
          <a:p>
            <a:pPr lvl="1">
              <a:spcAft>
                <a:spcPts val="600"/>
              </a:spcAft>
            </a:pPr>
            <a:r>
              <a:rPr lang="en-US" sz="1400" spc="7" dirty="0">
                <a:solidFill>
                  <a:prstClr val="black"/>
                </a:solidFill>
                <a:latin typeface="+mj-lt"/>
                <a:cs typeface="Arial"/>
              </a:rPr>
              <a:t>Posted on LAFCO website, LAFCO office/bulletin, BOS hearing location</a:t>
            </a:r>
            <a:endParaRPr lang="en-US" sz="1400" dirty="0"/>
          </a:p>
          <a:p>
            <a:r>
              <a:rPr lang="en-US" sz="1800" dirty="0"/>
              <a:t>LAFCO Hearing</a:t>
            </a:r>
          </a:p>
          <a:p>
            <a:pPr lvl="1"/>
            <a:r>
              <a:rPr lang="en-US" sz="1400" dirty="0"/>
              <a:t>Executive Officer staff report with recommendation and Terms and Conditions</a:t>
            </a:r>
          </a:p>
          <a:p>
            <a:pPr lvl="1"/>
            <a:r>
              <a:rPr lang="en-US" sz="1400" dirty="0"/>
              <a:t>Commission can approve with or without amendment, wholly, partially, or conditionally, or disapprove </a:t>
            </a:r>
          </a:p>
          <a:p>
            <a:pPr marL="341313" lvl="1">
              <a:buFont typeface="Arial" panose="020B0604020202020204" pitchFamily="34" charset="0"/>
              <a:buChar char="•"/>
            </a:pPr>
            <a:r>
              <a:rPr lang="en-US" sz="1800" dirty="0"/>
              <a:t>30-day reconsideration period after approval</a:t>
            </a:r>
          </a:p>
          <a:p>
            <a:pPr lvl="1"/>
            <a:endParaRPr lang="en-US" sz="1400" dirty="0"/>
          </a:p>
        </p:txBody>
      </p:sp>
      <p:cxnSp>
        <p:nvCxnSpPr>
          <p:cNvPr id="3" name="Straight Arrow Connector 2">
            <a:extLst>
              <a:ext uri="{FF2B5EF4-FFF2-40B4-BE49-F238E27FC236}">
                <a16:creationId xmlns:a16="http://schemas.microsoft.com/office/drawing/2014/main" id="{6A827B18-F616-CE22-0A1D-224D7CB6D89F}"/>
              </a:ext>
            </a:extLst>
          </p:cNvPr>
          <p:cNvCxnSpPr>
            <a:cxnSpLocks/>
          </p:cNvCxnSpPr>
          <p:nvPr/>
        </p:nvCxnSpPr>
        <p:spPr>
          <a:xfrm>
            <a:off x="4489647" y="1354555"/>
            <a:ext cx="4592" cy="14876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object 9">
            <a:extLst>
              <a:ext uri="{FF2B5EF4-FFF2-40B4-BE49-F238E27FC236}">
                <a16:creationId xmlns:a16="http://schemas.microsoft.com/office/drawing/2014/main" id="{1B6E7057-10E9-B9A8-79C6-F15C1731BE72}"/>
              </a:ext>
            </a:extLst>
          </p:cNvPr>
          <p:cNvSpPr/>
          <p:nvPr/>
        </p:nvSpPr>
        <p:spPr>
          <a:xfrm>
            <a:off x="2152624" y="2125994"/>
            <a:ext cx="2070822" cy="184006"/>
          </a:xfrm>
          <a:custGeom>
            <a:avLst/>
            <a:gdLst/>
            <a:ahLst/>
            <a:cxnLst/>
            <a:rect l="l" t="t" r="r" b="b"/>
            <a:pathLst>
              <a:path w="3037204" h="269875">
                <a:moveTo>
                  <a:pt x="0" y="269659"/>
                </a:moveTo>
                <a:lnTo>
                  <a:pt x="3036950" y="269659"/>
                </a:lnTo>
                <a:lnTo>
                  <a:pt x="3036950" y="0"/>
                </a:lnTo>
                <a:lnTo>
                  <a:pt x="0" y="0"/>
                </a:lnTo>
                <a:lnTo>
                  <a:pt x="0" y="269659"/>
                </a:lnTo>
                <a:close/>
              </a:path>
            </a:pathLst>
          </a:custGeom>
          <a:ln w="9537">
            <a:solidFill>
              <a:srgbClr val="000000"/>
            </a:solidFill>
          </a:ln>
        </p:spPr>
        <p:txBody>
          <a:bodyPr wrap="square" lIns="0" tIns="0" rIns="0" bIns="0" rtlCol="0"/>
          <a:lstStyle/>
          <a:p>
            <a:pPr defTabSz="623438"/>
            <a:endParaRPr sz="1227">
              <a:solidFill>
                <a:prstClr val="black"/>
              </a:solidFill>
              <a:latin typeface="Calibri"/>
            </a:endParaRPr>
          </a:p>
        </p:txBody>
      </p:sp>
      <p:sp>
        <p:nvSpPr>
          <p:cNvPr id="10" name="object 11">
            <a:extLst>
              <a:ext uri="{FF2B5EF4-FFF2-40B4-BE49-F238E27FC236}">
                <a16:creationId xmlns:a16="http://schemas.microsoft.com/office/drawing/2014/main" id="{6B7DC0DE-B3B4-76F9-606E-16A5021B5982}"/>
              </a:ext>
            </a:extLst>
          </p:cNvPr>
          <p:cNvSpPr/>
          <p:nvPr/>
        </p:nvSpPr>
        <p:spPr>
          <a:xfrm>
            <a:off x="2172670" y="2481363"/>
            <a:ext cx="2055668" cy="184006"/>
          </a:xfrm>
          <a:custGeom>
            <a:avLst/>
            <a:gdLst/>
            <a:ahLst/>
            <a:cxnLst/>
            <a:rect l="l" t="t" r="r" b="b"/>
            <a:pathLst>
              <a:path w="3014979" h="269875">
                <a:moveTo>
                  <a:pt x="0" y="269659"/>
                </a:moveTo>
                <a:lnTo>
                  <a:pt x="3014725" y="269659"/>
                </a:lnTo>
                <a:lnTo>
                  <a:pt x="3014725" y="0"/>
                </a:lnTo>
                <a:lnTo>
                  <a:pt x="0" y="0"/>
                </a:lnTo>
                <a:lnTo>
                  <a:pt x="0" y="269659"/>
                </a:lnTo>
                <a:close/>
              </a:path>
            </a:pathLst>
          </a:custGeom>
          <a:noFill/>
          <a:ln w="9537">
            <a:solidFill>
              <a:srgbClr val="000000"/>
            </a:solidFill>
          </a:ln>
        </p:spPr>
        <p:txBody>
          <a:bodyPr wrap="square" lIns="0" tIns="0" rIns="0" bIns="0" rtlCol="0"/>
          <a:lstStyle/>
          <a:p>
            <a:pPr defTabSz="623438"/>
            <a:endParaRPr sz="1227">
              <a:solidFill>
                <a:prstClr val="black"/>
              </a:solidFill>
              <a:latin typeface="Calibri"/>
            </a:endParaRPr>
          </a:p>
        </p:txBody>
      </p:sp>
      <p:sp>
        <p:nvSpPr>
          <p:cNvPr id="12" name="object 41">
            <a:extLst>
              <a:ext uri="{FF2B5EF4-FFF2-40B4-BE49-F238E27FC236}">
                <a16:creationId xmlns:a16="http://schemas.microsoft.com/office/drawing/2014/main" id="{71939337-6EE7-CD7B-E816-ADB6A69F776D}"/>
              </a:ext>
            </a:extLst>
          </p:cNvPr>
          <p:cNvSpPr/>
          <p:nvPr/>
        </p:nvSpPr>
        <p:spPr>
          <a:xfrm>
            <a:off x="4802332" y="2125994"/>
            <a:ext cx="2070822" cy="184006"/>
          </a:xfrm>
          <a:custGeom>
            <a:avLst/>
            <a:gdLst/>
            <a:ahLst/>
            <a:cxnLst/>
            <a:rect l="l" t="t" r="r" b="b"/>
            <a:pathLst>
              <a:path w="3037204" h="269875">
                <a:moveTo>
                  <a:pt x="0" y="269659"/>
                </a:moveTo>
                <a:lnTo>
                  <a:pt x="3036951" y="269659"/>
                </a:lnTo>
                <a:lnTo>
                  <a:pt x="3036951" y="0"/>
                </a:lnTo>
                <a:lnTo>
                  <a:pt x="0" y="0"/>
                </a:lnTo>
                <a:lnTo>
                  <a:pt x="0" y="269659"/>
                </a:lnTo>
                <a:close/>
              </a:path>
            </a:pathLst>
          </a:custGeom>
          <a:ln w="9537">
            <a:solidFill>
              <a:srgbClr val="000000"/>
            </a:solidFill>
          </a:ln>
        </p:spPr>
        <p:txBody>
          <a:bodyPr wrap="square" lIns="0" tIns="0" rIns="0" bIns="0" rtlCol="0"/>
          <a:lstStyle/>
          <a:p>
            <a:pPr defTabSz="623438"/>
            <a:endParaRPr sz="1227">
              <a:solidFill>
                <a:prstClr val="black"/>
              </a:solidFill>
              <a:latin typeface="Calibri"/>
            </a:endParaRPr>
          </a:p>
        </p:txBody>
      </p:sp>
      <p:sp>
        <p:nvSpPr>
          <p:cNvPr id="14" name="object 70">
            <a:extLst>
              <a:ext uri="{FF2B5EF4-FFF2-40B4-BE49-F238E27FC236}">
                <a16:creationId xmlns:a16="http://schemas.microsoft.com/office/drawing/2014/main" id="{67A243CC-BBD8-114B-7D08-31875D1B3476}"/>
              </a:ext>
            </a:extLst>
          </p:cNvPr>
          <p:cNvSpPr/>
          <p:nvPr/>
        </p:nvSpPr>
        <p:spPr>
          <a:xfrm>
            <a:off x="3193733" y="1968858"/>
            <a:ext cx="2579976" cy="0"/>
          </a:xfrm>
          <a:custGeom>
            <a:avLst/>
            <a:gdLst/>
            <a:ahLst/>
            <a:cxnLst/>
            <a:rect l="l" t="t" r="r" b="b"/>
            <a:pathLst>
              <a:path w="3783965">
                <a:moveTo>
                  <a:pt x="0" y="0"/>
                </a:moveTo>
                <a:lnTo>
                  <a:pt x="3783838" y="0"/>
                </a:lnTo>
              </a:path>
            </a:pathLst>
          </a:custGeom>
          <a:ln w="9537">
            <a:solidFill>
              <a:srgbClr val="000000"/>
            </a:solidFill>
          </a:ln>
        </p:spPr>
        <p:txBody>
          <a:bodyPr wrap="square" lIns="0" tIns="0" rIns="0" bIns="0" rtlCol="0"/>
          <a:lstStyle/>
          <a:p>
            <a:pPr defTabSz="623438"/>
            <a:endParaRPr sz="1227">
              <a:solidFill>
                <a:prstClr val="black"/>
              </a:solidFill>
              <a:latin typeface="Calibri"/>
            </a:endParaRPr>
          </a:p>
        </p:txBody>
      </p:sp>
      <p:cxnSp>
        <p:nvCxnSpPr>
          <p:cNvPr id="16" name="Straight Arrow Connector 15">
            <a:extLst>
              <a:ext uri="{FF2B5EF4-FFF2-40B4-BE49-F238E27FC236}">
                <a16:creationId xmlns:a16="http://schemas.microsoft.com/office/drawing/2014/main" id="{7CAB9F1E-6D1C-42B4-B725-4E875DA027EC}"/>
              </a:ext>
            </a:extLst>
          </p:cNvPr>
          <p:cNvCxnSpPr>
            <a:cxnSpLocks/>
          </p:cNvCxnSpPr>
          <p:nvPr/>
        </p:nvCxnSpPr>
        <p:spPr>
          <a:xfrm>
            <a:off x="5774722" y="1969879"/>
            <a:ext cx="0" cy="14620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21275E7-857A-A5DA-6F57-82599F23E3A2}"/>
              </a:ext>
            </a:extLst>
          </p:cNvPr>
          <p:cNvCxnSpPr>
            <a:cxnSpLocks/>
          </p:cNvCxnSpPr>
          <p:nvPr/>
        </p:nvCxnSpPr>
        <p:spPr>
          <a:xfrm>
            <a:off x="3196261" y="1969880"/>
            <a:ext cx="0" cy="14620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object 10">
            <a:extLst>
              <a:ext uri="{FF2B5EF4-FFF2-40B4-BE49-F238E27FC236}">
                <a16:creationId xmlns:a16="http://schemas.microsoft.com/office/drawing/2014/main" id="{6691B898-50F9-64B4-6F24-E8F47B3D5ACF}"/>
              </a:ext>
            </a:extLst>
          </p:cNvPr>
          <p:cNvSpPr txBox="1"/>
          <p:nvPr/>
        </p:nvSpPr>
        <p:spPr>
          <a:xfrm>
            <a:off x="2857933" y="2179157"/>
            <a:ext cx="663719" cy="99707"/>
          </a:xfrm>
          <a:prstGeom prst="rect">
            <a:avLst/>
          </a:prstGeom>
        </p:spPr>
        <p:txBody>
          <a:bodyPr vert="horz" wrap="square" lIns="0" tIns="0" rIns="0" bIns="0" rtlCol="0">
            <a:spAutoFit/>
          </a:bodyPr>
          <a:lstStyle/>
          <a:p>
            <a:pPr marL="8659" defTabSz="623438"/>
            <a:r>
              <a:rPr sz="648" spc="10" dirty="0">
                <a:solidFill>
                  <a:prstClr val="black"/>
                </a:solidFill>
                <a:latin typeface="Arial"/>
                <a:cs typeface="Arial"/>
              </a:rPr>
              <a:t>LAFCO</a:t>
            </a:r>
            <a:r>
              <a:rPr sz="648" spc="-17" dirty="0">
                <a:solidFill>
                  <a:prstClr val="black"/>
                </a:solidFill>
                <a:latin typeface="Arial"/>
                <a:cs typeface="Arial"/>
              </a:rPr>
              <a:t> </a:t>
            </a:r>
            <a:r>
              <a:rPr sz="648" b="1" spc="-20" dirty="0">
                <a:solidFill>
                  <a:prstClr val="black"/>
                </a:solidFill>
                <a:latin typeface="Arial"/>
                <a:cs typeface="Arial"/>
              </a:rPr>
              <a:t>Approval</a:t>
            </a:r>
            <a:endParaRPr sz="648" dirty="0">
              <a:solidFill>
                <a:prstClr val="black"/>
              </a:solidFill>
              <a:latin typeface="Arial"/>
              <a:cs typeface="Arial"/>
            </a:endParaRPr>
          </a:p>
        </p:txBody>
      </p:sp>
      <p:sp>
        <p:nvSpPr>
          <p:cNvPr id="20" name="object 12">
            <a:extLst>
              <a:ext uri="{FF2B5EF4-FFF2-40B4-BE49-F238E27FC236}">
                <a16:creationId xmlns:a16="http://schemas.microsoft.com/office/drawing/2014/main" id="{14B4AD77-0D83-3A8D-2C8D-E44465A7664E}"/>
              </a:ext>
            </a:extLst>
          </p:cNvPr>
          <p:cNvSpPr txBox="1"/>
          <p:nvPr/>
        </p:nvSpPr>
        <p:spPr>
          <a:xfrm>
            <a:off x="2598161" y="2535045"/>
            <a:ext cx="1201449" cy="99707"/>
          </a:xfrm>
          <a:prstGeom prst="rect">
            <a:avLst/>
          </a:prstGeom>
        </p:spPr>
        <p:txBody>
          <a:bodyPr vert="horz" wrap="square" lIns="0" tIns="0" rIns="0" bIns="0" rtlCol="0">
            <a:spAutoFit/>
          </a:bodyPr>
          <a:lstStyle/>
          <a:p>
            <a:pPr marL="8659" defTabSz="623438"/>
            <a:r>
              <a:rPr sz="648" spc="14" dirty="0">
                <a:solidFill>
                  <a:prstClr val="black"/>
                </a:solidFill>
                <a:latin typeface="Arial"/>
                <a:cs typeface="Arial"/>
              </a:rPr>
              <a:t>30-day Reconsideration</a:t>
            </a:r>
            <a:r>
              <a:rPr sz="648" spc="-44" dirty="0">
                <a:solidFill>
                  <a:prstClr val="black"/>
                </a:solidFill>
                <a:latin typeface="Arial"/>
                <a:cs typeface="Arial"/>
              </a:rPr>
              <a:t> </a:t>
            </a:r>
            <a:r>
              <a:rPr sz="648" spc="10" dirty="0">
                <a:solidFill>
                  <a:prstClr val="black"/>
                </a:solidFill>
                <a:latin typeface="Arial"/>
                <a:cs typeface="Arial"/>
              </a:rPr>
              <a:t>Period</a:t>
            </a:r>
            <a:endParaRPr sz="648" dirty="0">
              <a:solidFill>
                <a:prstClr val="black"/>
              </a:solidFill>
              <a:latin typeface="Arial"/>
              <a:cs typeface="Arial"/>
            </a:endParaRPr>
          </a:p>
        </p:txBody>
      </p:sp>
      <p:sp>
        <p:nvSpPr>
          <p:cNvPr id="21" name="object 42">
            <a:extLst>
              <a:ext uri="{FF2B5EF4-FFF2-40B4-BE49-F238E27FC236}">
                <a16:creationId xmlns:a16="http://schemas.microsoft.com/office/drawing/2014/main" id="{DC8F1F85-F60B-2C07-F97F-938687D010FD}"/>
              </a:ext>
            </a:extLst>
          </p:cNvPr>
          <p:cNvSpPr txBox="1"/>
          <p:nvPr/>
        </p:nvSpPr>
        <p:spPr>
          <a:xfrm>
            <a:off x="5455486" y="2179157"/>
            <a:ext cx="771525" cy="99707"/>
          </a:xfrm>
          <a:prstGeom prst="rect">
            <a:avLst/>
          </a:prstGeom>
        </p:spPr>
        <p:txBody>
          <a:bodyPr vert="horz" wrap="square" lIns="0" tIns="0" rIns="0" bIns="0" rtlCol="0">
            <a:spAutoFit/>
          </a:bodyPr>
          <a:lstStyle/>
          <a:p>
            <a:pPr marL="8659" defTabSz="623438"/>
            <a:r>
              <a:rPr sz="648" spc="10" dirty="0">
                <a:latin typeface="Arial"/>
                <a:cs typeface="Arial"/>
              </a:rPr>
              <a:t>LAFCO</a:t>
            </a:r>
            <a:r>
              <a:rPr sz="648" spc="-10" dirty="0">
                <a:latin typeface="Arial"/>
                <a:cs typeface="Arial"/>
              </a:rPr>
              <a:t> </a:t>
            </a:r>
            <a:r>
              <a:rPr sz="648" b="1" spc="-20" dirty="0">
                <a:latin typeface="Arial"/>
                <a:cs typeface="Arial"/>
              </a:rPr>
              <a:t>Disapproval</a:t>
            </a:r>
            <a:endParaRPr sz="648" dirty="0">
              <a:latin typeface="Arial"/>
              <a:cs typeface="Arial"/>
            </a:endParaRPr>
          </a:p>
        </p:txBody>
      </p:sp>
      <p:sp>
        <p:nvSpPr>
          <p:cNvPr id="22" name="object 49">
            <a:extLst>
              <a:ext uri="{FF2B5EF4-FFF2-40B4-BE49-F238E27FC236}">
                <a16:creationId xmlns:a16="http://schemas.microsoft.com/office/drawing/2014/main" id="{89A527DF-5B78-0098-D8FA-5B8BB646B425}"/>
              </a:ext>
            </a:extLst>
          </p:cNvPr>
          <p:cNvSpPr/>
          <p:nvPr/>
        </p:nvSpPr>
        <p:spPr>
          <a:xfrm>
            <a:off x="4503043" y="1893683"/>
            <a:ext cx="0" cy="80963"/>
          </a:xfrm>
          <a:custGeom>
            <a:avLst/>
            <a:gdLst/>
            <a:ahLst/>
            <a:cxnLst/>
            <a:rect l="l" t="t" r="r" b="b"/>
            <a:pathLst>
              <a:path h="118745">
                <a:moveTo>
                  <a:pt x="0" y="0"/>
                </a:moveTo>
                <a:lnTo>
                  <a:pt x="0" y="118237"/>
                </a:lnTo>
              </a:path>
            </a:pathLst>
          </a:custGeom>
          <a:ln w="9525">
            <a:solidFill>
              <a:srgbClr val="000000"/>
            </a:solidFill>
          </a:ln>
        </p:spPr>
        <p:txBody>
          <a:bodyPr wrap="square" lIns="0" tIns="0" rIns="0" bIns="0" rtlCol="0"/>
          <a:lstStyle/>
          <a:p>
            <a:pPr defTabSz="623438"/>
            <a:endParaRPr sz="1227">
              <a:solidFill>
                <a:prstClr val="black"/>
              </a:solidFill>
              <a:latin typeface="Calibri"/>
            </a:endParaRPr>
          </a:p>
        </p:txBody>
      </p:sp>
      <p:cxnSp>
        <p:nvCxnSpPr>
          <p:cNvPr id="32" name="Straight Arrow Connector 31">
            <a:extLst>
              <a:ext uri="{FF2B5EF4-FFF2-40B4-BE49-F238E27FC236}">
                <a16:creationId xmlns:a16="http://schemas.microsoft.com/office/drawing/2014/main" id="{09962C95-0498-DEF0-3DCF-EB4903C6BA5D}"/>
              </a:ext>
            </a:extLst>
          </p:cNvPr>
          <p:cNvCxnSpPr>
            <a:cxnSpLocks/>
          </p:cNvCxnSpPr>
          <p:nvPr/>
        </p:nvCxnSpPr>
        <p:spPr>
          <a:xfrm flipH="1">
            <a:off x="3188035" y="2310000"/>
            <a:ext cx="5698" cy="171363"/>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535D7C2-8DA6-F3ED-C686-84C2693A2C8E}"/>
              </a:ext>
            </a:extLst>
          </p:cNvPr>
          <p:cNvCxnSpPr>
            <a:cxnSpLocks/>
          </p:cNvCxnSpPr>
          <p:nvPr/>
        </p:nvCxnSpPr>
        <p:spPr>
          <a:xfrm>
            <a:off x="5796799" y="2320432"/>
            <a:ext cx="0" cy="14620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object 41">
            <a:extLst>
              <a:ext uri="{FF2B5EF4-FFF2-40B4-BE49-F238E27FC236}">
                <a16:creationId xmlns:a16="http://schemas.microsoft.com/office/drawing/2014/main" id="{C8D8439B-7958-B943-4775-4E2A1630B85C}"/>
              </a:ext>
            </a:extLst>
          </p:cNvPr>
          <p:cNvSpPr/>
          <p:nvPr/>
        </p:nvSpPr>
        <p:spPr>
          <a:xfrm>
            <a:off x="4811428" y="2476290"/>
            <a:ext cx="2070822" cy="184006"/>
          </a:xfrm>
          <a:custGeom>
            <a:avLst/>
            <a:gdLst/>
            <a:ahLst/>
            <a:cxnLst/>
            <a:rect l="l" t="t" r="r" b="b"/>
            <a:pathLst>
              <a:path w="3037204" h="269875">
                <a:moveTo>
                  <a:pt x="0" y="269659"/>
                </a:moveTo>
                <a:lnTo>
                  <a:pt x="3036951" y="269659"/>
                </a:lnTo>
                <a:lnTo>
                  <a:pt x="3036951" y="0"/>
                </a:lnTo>
                <a:lnTo>
                  <a:pt x="0" y="0"/>
                </a:lnTo>
                <a:lnTo>
                  <a:pt x="0" y="269659"/>
                </a:lnTo>
                <a:close/>
              </a:path>
            </a:pathLst>
          </a:custGeom>
          <a:ln w="9537">
            <a:solidFill>
              <a:srgbClr val="000000"/>
            </a:solidFill>
          </a:ln>
        </p:spPr>
        <p:txBody>
          <a:bodyPr wrap="square" lIns="0" tIns="0" rIns="0" bIns="0" rtlCol="0"/>
          <a:lstStyle/>
          <a:p>
            <a:pPr defTabSz="623438"/>
            <a:endParaRPr sz="1227">
              <a:solidFill>
                <a:prstClr val="black"/>
              </a:solidFill>
              <a:latin typeface="Calibri"/>
            </a:endParaRPr>
          </a:p>
        </p:txBody>
      </p:sp>
      <p:sp>
        <p:nvSpPr>
          <p:cNvPr id="7" name="object 42">
            <a:extLst>
              <a:ext uri="{FF2B5EF4-FFF2-40B4-BE49-F238E27FC236}">
                <a16:creationId xmlns:a16="http://schemas.microsoft.com/office/drawing/2014/main" id="{1294885B-213C-1D8B-2507-2D8A6295FFCA}"/>
              </a:ext>
            </a:extLst>
          </p:cNvPr>
          <p:cNvSpPr txBox="1"/>
          <p:nvPr/>
        </p:nvSpPr>
        <p:spPr>
          <a:xfrm>
            <a:off x="5247564" y="2529453"/>
            <a:ext cx="1207826" cy="99707"/>
          </a:xfrm>
          <a:prstGeom prst="rect">
            <a:avLst/>
          </a:prstGeom>
        </p:spPr>
        <p:txBody>
          <a:bodyPr vert="horz" wrap="square" lIns="0" tIns="0" rIns="0" bIns="0" rtlCol="0">
            <a:spAutoFit/>
          </a:bodyPr>
          <a:lstStyle/>
          <a:p>
            <a:pPr marL="8659" algn="ctr" defTabSz="623438"/>
            <a:r>
              <a:rPr lang="en-US" sz="648" spc="10" dirty="0">
                <a:latin typeface="Arial"/>
                <a:cs typeface="Arial"/>
              </a:rPr>
              <a:t>Proceedings Terminated</a:t>
            </a:r>
            <a:endParaRPr sz="648" dirty="0">
              <a:latin typeface="Arial"/>
              <a:cs typeface="Arial"/>
            </a:endParaRPr>
          </a:p>
        </p:txBody>
      </p:sp>
      <p:sp>
        <p:nvSpPr>
          <p:cNvPr id="26" name="object 34">
            <a:extLst>
              <a:ext uri="{FF2B5EF4-FFF2-40B4-BE49-F238E27FC236}">
                <a16:creationId xmlns:a16="http://schemas.microsoft.com/office/drawing/2014/main" id="{4AA192BB-5D4F-B55F-2CAA-F7F157134EFA}"/>
              </a:ext>
            </a:extLst>
          </p:cNvPr>
          <p:cNvSpPr/>
          <p:nvPr/>
        </p:nvSpPr>
        <p:spPr>
          <a:xfrm>
            <a:off x="3937376" y="929714"/>
            <a:ext cx="2497143" cy="412986"/>
          </a:xfrm>
          <a:custGeom>
            <a:avLst/>
            <a:gdLst/>
            <a:ahLst/>
            <a:cxnLst/>
            <a:rect l="l" t="t" r="r" b="b"/>
            <a:pathLst>
              <a:path w="2953385" h="829310">
                <a:moveTo>
                  <a:pt x="0" y="829211"/>
                </a:moveTo>
                <a:lnTo>
                  <a:pt x="2953187" y="829211"/>
                </a:lnTo>
                <a:lnTo>
                  <a:pt x="2953187" y="0"/>
                </a:lnTo>
                <a:lnTo>
                  <a:pt x="0" y="0"/>
                </a:lnTo>
                <a:lnTo>
                  <a:pt x="0" y="829211"/>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7">
            <a:extLst>
              <a:ext uri="{FF2B5EF4-FFF2-40B4-BE49-F238E27FC236}">
                <a16:creationId xmlns:a16="http://schemas.microsoft.com/office/drawing/2014/main" id="{FA7A8DF8-180D-FD87-71E0-B298D3F074DC}"/>
              </a:ext>
            </a:extLst>
          </p:cNvPr>
          <p:cNvSpPr/>
          <p:nvPr/>
        </p:nvSpPr>
        <p:spPr>
          <a:xfrm>
            <a:off x="3058999" y="1520671"/>
            <a:ext cx="3109790" cy="371123"/>
          </a:xfrm>
          <a:custGeom>
            <a:avLst/>
            <a:gdLst/>
            <a:ahLst/>
            <a:cxnLst/>
            <a:rect l="l" t="t" r="r" b="b"/>
            <a:pathLst>
              <a:path w="2755265" h="269875">
                <a:moveTo>
                  <a:pt x="0" y="269659"/>
                </a:moveTo>
                <a:lnTo>
                  <a:pt x="2754756" y="269659"/>
                </a:lnTo>
                <a:lnTo>
                  <a:pt x="2754756" y="0"/>
                </a:lnTo>
                <a:lnTo>
                  <a:pt x="0" y="0"/>
                </a:lnTo>
                <a:lnTo>
                  <a:pt x="0" y="269659"/>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8">
            <a:extLst>
              <a:ext uri="{FF2B5EF4-FFF2-40B4-BE49-F238E27FC236}">
                <a16:creationId xmlns:a16="http://schemas.microsoft.com/office/drawing/2014/main" id="{3512E8BB-56FD-D309-0D3E-EE2E0A977B95}"/>
              </a:ext>
            </a:extLst>
          </p:cNvPr>
          <p:cNvSpPr txBox="1"/>
          <p:nvPr/>
        </p:nvSpPr>
        <p:spPr>
          <a:xfrm>
            <a:off x="3065818" y="1556428"/>
            <a:ext cx="3109789" cy="330668"/>
          </a:xfrm>
          <a:prstGeom prst="rect">
            <a:avLst/>
          </a:prstGeom>
        </p:spPr>
        <p:txBody>
          <a:bodyPr vert="horz" wrap="square" lIns="0" tIns="0" rIns="0" bIns="0" rtlCol="0">
            <a:spAutoFit/>
          </a:bodyPr>
          <a:lstStyle/>
          <a:p>
            <a:pPr marL="8659" marR="0" lvl="0" indent="0" algn="ctr" defTabSz="623438" rtl="0" eaLnBrk="1" fontAlgn="auto" latinLnBrk="0" hangingPunct="1">
              <a:lnSpc>
                <a:spcPct val="100000"/>
              </a:lnSpc>
              <a:spcBef>
                <a:spcPts val="0"/>
              </a:spcBef>
              <a:spcAft>
                <a:spcPts val="200"/>
              </a:spcAft>
              <a:buClrTx/>
              <a:buSzTx/>
              <a:buFontTx/>
              <a:buNone/>
              <a:tabLst/>
              <a:defRPr/>
            </a:pPr>
            <a:r>
              <a:rPr kumimoji="0" sz="682" b="1" i="0" u="none" strike="noStrike" kern="1200" cap="none" spc="-17" normalizeH="0" baseline="0" noProof="0" dirty="0">
                <a:ln>
                  <a:noFill/>
                </a:ln>
                <a:solidFill>
                  <a:prstClr val="black"/>
                </a:solidFill>
                <a:effectLst/>
                <a:uLnTx/>
                <a:uFillTx/>
                <a:latin typeface="Arial"/>
                <a:ea typeface="+mn-ea"/>
                <a:cs typeface="Arial"/>
              </a:rPr>
              <a:t>LAFCO</a:t>
            </a:r>
            <a:r>
              <a:rPr kumimoji="0" sz="682" b="1" i="0" u="none" strike="noStrike" kern="1200" cap="none" spc="-72" normalizeH="0" baseline="0" noProof="0" dirty="0">
                <a:ln>
                  <a:noFill/>
                </a:ln>
                <a:solidFill>
                  <a:prstClr val="black"/>
                </a:solidFill>
                <a:effectLst/>
                <a:uLnTx/>
                <a:uFillTx/>
                <a:latin typeface="Arial"/>
                <a:ea typeface="+mn-ea"/>
                <a:cs typeface="Arial"/>
              </a:rPr>
              <a:t> </a:t>
            </a:r>
            <a:r>
              <a:rPr kumimoji="0" sz="682" b="1" i="0" u="none" strike="noStrike" kern="1200" cap="none" spc="-24" normalizeH="0" baseline="0" noProof="0" dirty="0">
                <a:ln>
                  <a:noFill/>
                </a:ln>
                <a:solidFill>
                  <a:prstClr val="black"/>
                </a:solidFill>
                <a:effectLst/>
                <a:uLnTx/>
                <a:uFillTx/>
                <a:latin typeface="Arial"/>
                <a:ea typeface="+mn-ea"/>
                <a:cs typeface="Arial"/>
              </a:rPr>
              <a:t>Hearing</a:t>
            </a:r>
            <a:endParaRPr kumimoji="0" lang="en-US" sz="682" b="1" i="0" u="none" strike="noStrike" kern="1200" cap="none" spc="-24" normalizeH="0" baseline="0" noProof="0" dirty="0">
              <a:ln>
                <a:noFill/>
              </a:ln>
              <a:solidFill>
                <a:prstClr val="black"/>
              </a:solidFill>
              <a:effectLst/>
              <a:uLnTx/>
              <a:uFillTx/>
              <a:latin typeface="Arial"/>
              <a:ea typeface="+mn-ea"/>
              <a:cs typeface="Arial"/>
            </a:endParaRPr>
          </a:p>
          <a:p>
            <a:pPr marL="8659" marR="0" lvl="0" indent="0" algn="ctr" defTabSz="623438" rtl="0" eaLnBrk="1" fontAlgn="auto" latinLnBrk="0" hangingPunct="1">
              <a:lnSpc>
                <a:spcPct val="100000"/>
              </a:lnSpc>
              <a:spcBef>
                <a:spcPts val="0"/>
              </a:spcBef>
              <a:spcAft>
                <a:spcPts val="0"/>
              </a:spcAft>
              <a:buClrTx/>
              <a:buSzTx/>
              <a:buFontTx/>
              <a:buNone/>
              <a:tabLst/>
              <a:defRPr/>
            </a:pPr>
            <a:r>
              <a:rPr lang="en-US" sz="650" spc="-24" dirty="0">
                <a:solidFill>
                  <a:prstClr val="black"/>
                </a:solidFill>
                <a:latin typeface="Arial"/>
                <a:cs typeface="Arial"/>
              </a:rPr>
              <a:t>Commission can approve with or without amendment, wholly, </a:t>
            </a:r>
          </a:p>
          <a:p>
            <a:pPr marL="8659" marR="0" lvl="0" indent="0" algn="ctr" defTabSz="623438" rtl="0" eaLnBrk="1" fontAlgn="auto" latinLnBrk="0" hangingPunct="1">
              <a:lnSpc>
                <a:spcPct val="100000"/>
              </a:lnSpc>
              <a:spcBef>
                <a:spcPts val="0"/>
              </a:spcBef>
              <a:spcAft>
                <a:spcPts val="0"/>
              </a:spcAft>
              <a:buClrTx/>
              <a:buSzTx/>
              <a:buFontTx/>
              <a:buNone/>
              <a:tabLst/>
              <a:defRPr/>
            </a:pPr>
            <a:r>
              <a:rPr lang="en-US" sz="650" spc="-24" dirty="0">
                <a:solidFill>
                  <a:prstClr val="black"/>
                </a:solidFill>
                <a:latin typeface="Arial"/>
                <a:cs typeface="Arial"/>
              </a:rPr>
              <a:t>partially, or conditionally, or disapprove</a:t>
            </a:r>
            <a:endParaRPr kumimoji="0" sz="650" i="0" u="none" strike="noStrike" kern="1200" cap="none" spc="0" normalizeH="0" baseline="0" noProof="0" dirty="0">
              <a:ln>
                <a:noFill/>
              </a:ln>
              <a:solidFill>
                <a:prstClr val="black"/>
              </a:solidFill>
              <a:effectLst/>
              <a:uLnTx/>
              <a:uFillTx/>
              <a:latin typeface="Arial"/>
              <a:ea typeface="+mn-ea"/>
              <a:cs typeface="Arial"/>
            </a:endParaRPr>
          </a:p>
        </p:txBody>
      </p:sp>
      <p:sp>
        <p:nvSpPr>
          <p:cNvPr id="29" name="object 66">
            <a:extLst>
              <a:ext uri="{FF2B5EF4-FFF2-40B4-BE49-F238E27FC236}">
                <a16:creationId xmlns:a16="http://schemas.microsoft.com/office/drawing/2014/main" id="{D0482DAF-B659-6AB7-7553-93190DFF2833}"/>
              </a:ext>
            </a:extLst>
          </p:cNvPr>
          <p:cNvSpPr txBox="1"/>
          <p:nvPr/>
        </p:nvSpPr>
        <p:spPr>
          <a:xfrm>
            <a:off x="3991968" y="991626"/>
            <a:ext cx="2545524" cy="315407"/>
          </a:xfrm>
          <a:prstGeom prst="rect">
            <a:avLst/>
          </a:prstGeom>
        </p:spPr>
        <p:txBody>
          <a:bodyPr vert="horz" wrap="square" lIns="0" tIns="0" rIns="0" bIns="0" rtlCol="0">
            <a:spAutoFit/>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sz="648" b="1" i="0" u="none" strike="noStrike" kern="1200" cap="none" spc="7" normalizeH="0" baseline="0" noProof="0" dirty="0">
                <a:ln>
                  <a:noFill/>
                </a:ln>
                <a:solidFill>
                  <a:prstClr val="black"/>
                </a:solidFill>
                <a:effectLst/>
                <a:uLnTx/>
                <a:uFillTx/>
                <a:latin typeface="Arial"/>
                <a:ea typeface="+mn-ea"/>
                <a:cs typeface="Arial"/>
              </a:rPr>
              <a:t>Notice of Public</a:t>
            </a:r>
            <a:r>
              <a:rPr kumimoji="0" sz="648" b="1" i="0" u="none" strike="noStrike" kern="1200" cap="none" spc="-48" normalizeH="0" baseline="0" noProof="0" dirty="0">
                <a:ln>
                  <a:noFill/>
                </a:ln>
                <a:solidFill>
                  <a:prstClr val="black"/>
                </a:solidFill>
                <a:effectLst/>
                <a:uLnTx/>
                <a:uFillTx/>
                <a:latin typeface="Arial"/>
                <a:ea typeface="+mn-ea"/>
                <a:cs typeface="Arial"/>
              </a:rPr>
              <a:t> </a:t>
            </a:r>
            <a:r>
              <a:rPr kumimoji="0" sz="648" b="1" i="0" u="none" strike="noStrike" kern="1200" cap="none" spc="7" normalizeH="0" baseline="0" noProof="0" dirty="0">
                <a:ln>
                  <a:noFill/>
                </a:ln>
                <a:solidFill>
                  <a:prstClr val="black"/>
                </a:solidFill>
                <a:effectLst/>
                <a:uLnTx/>
                <a:uFillTx/>
                <a:latin typeface="Arial"/>
                <a:ea typeface="+mn-ea"/>
                <a:cs typeface="Arial"/>
              </a:rPr>
              <a:t>Hearing</a:t>
            </a:r>
            <a:r>
              <a:rPr kumimoji="0" lang="en-US" sz="648" b="1" i="0" u="none" strike="noStrike" kern="1200" cap="none" spc="7" normalizeH="0" baseline="0" noProof="0" dirty="0">
                <a:ln>
                  <a:noFill/>
                </a:ln>
                <a:solidFill>
                  <a:prstClr val="black"/>
                </a:solidFill>
                <a:effectLst/>
                <a:uLnTx/>
                <a:uFillTx/>
                <a:latin typeface="Arial"/>
                <a:ea typeface="+mn-ea"/>
                <a:cs typeface="Arial"/>
              </a:rPr>
              <a:t>:</a:t>
            </a:r>
          </a:p>
          <a:p>
            <a:pPr marL="69271" marR="3464" indent="-60612" defTabSz="623438">
              <a:lnSpc>
                <a:spcPct val="105300"/>
              </a:lnSpc>
              <a:spcBef>
                <a:spcPts val="65"/>
              </a:spcBef>
              <a:buFontTx/>
              <a:buChar char="-"/>
              <a:tabLst>
                <a:tab pos="69704" algn="l"/>
              </a:tabLst>
            </a:pPr>
            <a:r>
              <a:rPr lang="en-US" sz="648" spc="7" dirty="0">
                <a:solidFill>
                  <a:prstClr val="black"/>
                </a:solidFill>
                <a:latin typeface="Arial"/>
                <a:cs typeface="Arial"/>
              </a:rPr>
              <a:t>1,000+ population published in local newspaper(s) </a:t>
            </a:r>
            <a:endParaRPr lang="en-US" sz="648" dirty="0">
              <a:solidFill>
                <a:prstClr val="black"/>
              </a:solidFill>
              <a:latin typeface="Arial"/>
              <a:cs typeface="Arial"/>
            </a:endParaRPr>
          </a:p>
          <a:p>
            <a:pPr marL="69271" marR="171445" indent="-60612" defTabSz="623438">
              <a:lnSpc>
                <a:spcPct val="105500"/>
              </a:lnSpc>
              <a:buFontTx/>
              <a:buChar char="-"/>
              <a:tabLst>
                <a:tab pos="69704" algn="l"/>
              </a:tabLst>
            </a:pPr>
            <a:r>
              <a:rPr lang="en-US" sz="648" spc="7" dirty="0">
                <a:solidFill>
                  <a:prstClr val="black"/>
                </a:solidFill>
                <a:latin typeface="Arial"/>
                <a:cs typeface="Arial"/>
              </a:rPr>
              <a:t>Posted online and physical locations</a:t>
            </a:r>
            <a:endParaRPr lang="en-US" sz="648" dirty="0">
              <a:solidFill>
                <a:prstClr val="black"/>
              </a:solidFill>
              <a:latin typeface="Arial"/>
              <a:cs typeface="Arial"/>
            </a:endParaRPr>
          </a:p>
        </p:txBody>
      </p:sp>
      <p:sp>
        <p:nvSpPr>
          <p:cNvPr id="30" name="object 34">
            <a:extLst>
              <a:ext uri="{FF2B5EF4-FFF2-40B4-BE49-F238E27FC236}">
                <a16:creationId xmlns:a16="http://schemas.microsoft.com/office/drawing/2014/main" id="{39610DF1-4719-9781-42A6-26030EBE5EB0}"/>
              </a:ext>
            </a:extLst>
          </p:cNvPr>
          <p:cNvSpPr/>
          <p:nvPr/>
        </p:nvSpPr>
        <p:spPr>
          <a:xfrm>
            <a:off x="2299504" y="932485"/>
            <a:ext cx="1310326" cy="410215"/>
          </a:xfrm>
          <a:custGeom>
            <a:avLst/>
            <a:gdLst/>
            <a:ahLst/>
            <a:cxnLst/>
            <a:rect l="l" t="t" r="r" b="b"/>
            <a:pathLst>
              <a:path w="2953385" h="829310">
                <a:moveTo>
                  <a:pt x="0" y="829211"/>
                </a:moveTo>
                <a:lnTo>
                  <a:pt x="2953187" y="829211"/>
                </a:lnTo>
                <a:lnTo>
                  <a:pt x="2953187" y="0"/>
                </a:lnTo>
                <a:lnTo>
                  <a:pt x="0" y="0"/>
                </a:lnTo>
                <a:lnTo>
                  <a:pt x="0" y="829211"/>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66">
            <a:extLst>
              <a:ext uri="{FF2B5EF4-FFF2-40B4-BE49-F238E27FC236}">
                <a16:creationId xmlns:a16="http://schemas.microsoft.com/office/drawing/2014/main" id="{64728412-E94E-1958-8741-C65CBAAB2ED9}"/>
              </a:ext>
            </a:extLst>
          </p:cNvPr>
          <p:cNvSpPr txBox="1"/>
          <p:nvPr/>
        </p:nvSpPr>
        <p:spPr>
          <a:xfrm>
            <a:off x="2349589" y="994553"/>
            <a:ext cx="1260241" cy="199414"/>
          </a:xfrm>
          <a:prstGeom prst="rect">
            <a:avLst/>
          </a:prstGeom>
        </p:spPr>
        <p:txBody>
          <a:bodyPr vert="horz" wrap="square" lIns="0" tIns="0" rIns="0" bIns="0" rtlCol="0">
            <a:spAutoFit/>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Certificate of Filing</a:t>
            </a:r>
          </a:p>
          <a:p>
            <a:pPr marL="0" marR="0" lvl="0" indent="0" algn="l" defTabSz="623438" rtl="0" eaLnBrk="1" fontAlgn="auto" latinLnBrk="0" hangingPunct="1">
              <a:lnSpc>
                <a:spcPct val="100000"/>
              </a:lnSpc>
              <a:spcBef>
                <a:spcPts val="0"/>
              </a:spcBef>
              <a:spcAft>
                <a:spcPts val="0"/>
              </a:spcAft>
              <a:buClrTx/>
              <a:buSzTx/>
              <a:buFontTx/>
              <a:buNone/>
              <a:tabLst/>
              <a:defRPr/>
            </a:pPr>
            <a:r>
              <a:rPr lang="en-US" sz="648" dirty="0">
                <a:solidFill>
                  <a:prstClr val="black"/>
                </a:solidFill>
                <a:latin typeface="Arial"/>
                <a:cs typeface="Arial"/>
              </a:rPr>
              <a:t>- Sets hearing date within 90 days</a:t>
            </a:r>
            <a:endParaRPr lang="en-US" sz="648" spc="7" dirty="0">
              <a:solidFill>
                <a:prstClr val="black"/>
              </a:solidFill>
              <a:latin typeface="Arial"/>
              <a:cs typeface="Arial"/>
            </a:endParaRPr>
          </a:p>
        </p:txBody>
      </p:sp>
      <p:cxnSp>
        <p:nvCxnSpPr>
          <p:cNvPr id="36" name="Straight Arrow Connector 35">
            <a:extLst>
              <a:ext uri="{FF2B5EF4-FFF2-40B4-BE49-F238E27FC236}">
                <a16:creationId xmlns:a16="http://schemas.microsoft.com/office/drawing/2014/main" id="{8E2699B3-195F-3A18-A45B-F0BF04F66ED9}"/>
              </a:ext>
            </a:extLst>
          </p:cNvPr>
          <p:cNvCxnSpPr>
            <a:cxnSpLocks/>
          </p:cNvCxnSpPr>
          <p:nvPr/>
        </p:nvCxnSpPr>
        <p:spPr>
          <a:xfrm>
            <a:off x="3609830" y="1145295"/>
            <a:ext cx="327546" cy="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object 26">
            <a:extLst>
              <a:ext uri="{FF2B5EF4-FFF2-40B4-BE49-F238E27FC236}">
                <a16:creationId xmlns:a16="http://schemas.microsoft.com/office/drawing/2014/main" id="{D769487E-EBE8-D8DC-8656-3CC2F8D9F4F4}"/>
              </a:ext>
            </a:extLst>
          </p:cNvPr>
          <p:cNvSpPr/>
          <p:nvPr/>
        </p:nvSpPr>
        <p:spPr>
          <a:xfrm>
            <a:off x="2172672" y="2811138"/>
            <a:ext cx="2055668" cy="184004"/>
          </a:xfrm>
          <a:custGeom>
            <a:avLst/>
            <a:gdLst/>
            <a:ahLst/>
            <a:cxnLst/>
            <a:rect l="l" t="t" r="r" b="b"/>
            <a:pathLst>
              <a:path w="3344545" h="351154">
                <a:moveTo>
                  <a:pt x="0" y="350583"/>
                </a:moveTo>
                <a:lnTo>
                  <a:pt x="3344545" y="350583"/>
                </a:lnTo>
                <a:lnTo>
                  <a:pt x="3344545" y="0"/>
                </a:lnTo>
                <a:lnTo>
                  <a:pt x="0" y="0"/>
                </a:lnTo>
                <a:lnTo>
                  <a:pt x="0" y="350583"/>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27">
            <a:extLst>
              <a:ext uri="{FF2B5EF4-FFF2-40B4-BE49-F238E27FC236}">
                <a16:creationId xmlns:a16="http://schemas.microsoft.com/office/drawing/2014/main" id="{93BB8B08-590C-B47C-8810-BB091D438023}"/>
              </a:ext>
            </a:extLst>
          </p:cNvPr>
          <p:cNvSpPr txBox="1"/>
          <p:nvPr/>
        </p:nvSpPr>
        <p:spPr>
          <a:xfrm>
            <a:off x="2172671" y="2860425"/>
            <a:ext cx="2055668" cy="97463"/>
          </a:xfrm>
          <a:prstGeom prst="rect">
            <a:avLst/>
          </a:prstGeom>
        </p:spPr>
        <p:txBody>
          <a:bodyPr vert="horz" wrap="square" lIns="0" tIns="0" rIns="0" bIns="0" rtlCol="0">
            <a:spAutoFit/>
          </a:bodyPr>
          <a:lstStyle/>
          <a:p>
            <a:pPr marL="99577" marR="3464" lvl="0" indent="-91351" algn="ctr" defTabSz="623438" rtl="0" eaLnBrk="1" fontAlgn="auto" latinLnBrk="0" hangingPunct="1">
              <a:lnSpc>
                <a:spcPct val="105100"/>
              </a:lnSpc>
              <a:spcBef>
                <a:spcPts val="0"/>
              </a:spcBef>
              <a:spcAft>
                <a:spcPts val="0"/>
              </a:spcAft>
              <a:buClrTx/>
              <a:buSzTx/>
              <a:buFontTx/>
              <a:buNone/>
              <a:tabLst/>
              <a:defRPr/>
            </a:pPr>
            <a:r>
              <a:rPr kumimoji="0" sz="648" b="0" i="0" u="none" strike="noStrike" kern="1200" cap="none" spc="7" normalizeH="0" baseline="0" noProof="0" dirty="0">
                <a:ln>
                  <a:noFill/>
                </a:ln>
                <a:solidFill>
                  <a:prstClr val="black"/>
                </a:solidFill>
                <a:effectLst/>
                <a:uLnTx/>
                <a:uFillTx/>
                <a:latin typeface="Arial"/>
                <a:ea typeface="+mn-ea"/>
                <a:cs typeface="Arial"/>
              </a:rPr>
              <a:t>Final </a:t>
            </a:r>
            <a:r>
              <a:rPr kumimoji="0" lang="en-US" sz="648" b="0" i="0" u="none" strike="noStrike" kern="1200" cap="none" spc="7" normalizeH="0" baseline="0" noProof="0" dirty="0">
                <a:ln>
                  <a:noFill/>
                </a:ln>
                <a:solidFill>
                  <a:prstClr val="black"/>
                </a:solidFill>
                <a:effectLst/>
                <a:uLnTx/>
                <a:uFillTx/>
                <a:latin typeface="Arial"/>
                <a:ea typeface="+mn-ea"/>
                <a:cs typeface="Arial"/>
              </a:rPr>
              <a:t>C</a:t>
            </a:r>
            <a:r>
              <a:rPr kumimoji="0" sz="648" b="0" i="0" u="none" strike="noStrike" kern="1200" cap="none" spc="7" normalizeH="0" baseline="0" noProof="0" dirty="0">
                <a:ln>
                  <a:noFill/>
                </a:ln>
                <a:solidFill>
                  <a:prstClr val="black"/>
                </a:solidFill>
                <a:effectLst/>
                <a:uLnTx/>
                <a:uFillTx/>
                <a:latin typeface="Arial"/>
                <a:ea typeface="+mn-ea"/>
                <a:cs typeface="Arial"/>
              </a:rPr>
              <a:t>onditions of</a:t>
            </a:r>
            <a:r>
              <a:rPr kumimoji="0" sz="648" b="0" i="0" u="none" strike="noStrike" kern="1200" cap="none" spc="-48"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A</a:t>
            </a:r>
            <a:r>
              <a:rPr kumimoji="0" sz="648" b="0" i="0" u="none" strike="noStrike" kern="1200" cap="none" spc="7" normalizeH="0" baseline="0" noProof="0" dirty="0">
                <a:ln>
                  <a:noFill/>
                </a:ln>
                <a:solidFill>
                  <a:prstClr val="black"/>
                </a:solidFill>
                <a:effectLst/>
                <a:uLnTx/>
                <a:uFillTx/>
                <a:latin typeface="Arial"/>
                <a:ea typeface="+mn-ea"/>
                <a:cs typeface="Arial"/>
              </a:rPr>
              <a:t>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39" name="Straight Arrow Connector 38">
            <a:extLst>
              <a:ext uri="{FF2B5EF4-FFF2-40B4-BE49-F238E27FC236}">
                <a16:creationId xmlns:a16="http://schemas.microsoft.com/office/drawing/2014/main" id="{6FA4DBD1-EA71-5C16-F138-539C3C5A36A8}"/>
              </a:ext>
            </a:extLst>
          </p:cNvPr>
          <p:cNvCxnSpPr>
            <a:cxnSpLocks/>
          </p:cNvCxnSpPr>
          <p:nvPr/>
        </p:nvCxnSpPr>
        <p:spPr>
          <a:xfrm>
            <a:off x="3196261" y="2670390"/>
            <a:ext cx="4244" cy="15028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932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BD236E-785F-8712-E0AC-FA8468D9A0DB}"/>
              </a:ext>
            </a:extLst>
          </p:cNvPr>
          <p:cNvSpPr txBox="1"/>
          <p:nvPr/>
        </p:nvSpPr>
        <p:spPr>
          <a:xfrm>
            <a:off x="0" y="511325"/>
            <a:ext cx="9144000" cy="400110"/>
          </a:xfrm>
          <a:prstGeom prst="rect">
            <a:avLst/>
          </a:prstGeom>
          <a:noFill/>
        </p:spPr>
        <p:txBody>
          <a:bodyPr wrap="square" rtlCol="0">
            <a:spAutoFit/>
          </a:bodyPr>
          <a:lstStyle/>
          <a:p>
            <a:pPr algn="ctr"/>
            <a:r>
              <a:rPr lang="en-US" sz="2000" b="1" dirty="0"/>
              <a:t>Election</a:t>
            </a:r>
          </a:p>
        </p:txBody>
      </p:sp>
      <p:sp>
        <p:nvSpPr>
          <p:cNvPr id="2" name="Content Placeholder 2">
            <a:extLst>
              <a:ext uri="{FF2B5EF4-FFF2-40B4-BE49-F238E27FC236}">
                <a16:creationId xmlns:a16="http://schemas.microsoft.com/office/drawing/2014/main" id="{DE234D05-E8C2-1EEF-289F-DDE2D594C935}"/>
              </a:ext>
            </a:extLst>
          </p:cNvPr>
          <p:cNvSpPr>
            <a:spLocks noGrp="1"/>
          </p:cNvSpPr>
          <p:nvPr>
            <p:ph idx="1"/>
          </p:nvPr>
        </p:nvSpPr>
        <p:spPr>
          <a:xfrm>
            <a:off x="954922" y="2814763"/>
            <a:ext cx="7178040" cy="3111692"/>
          </a:xfrm>
        </p:spPr>
        <p:txBody>
          <a:bodyPr>
            <a:normAutofit/>
          </a:bodyPr>
          <a:lstStyle/>
          <a:p>
            <a:pPr marL="0" indent="0">
              <a:buNone/>
            </a:pPr>
            <a:r>
              <a:rPr lang="en-US" sz="1800" dirty="0"/>
              <a:t>Election</a:t>
            </a:r>
          </a:p>
          <a:p>
            <a:pPr lvl="1"/>
            <a:r>
              <a:rPr lang="en-US" sz="1400" dirty="0"/>
              <a:t>LAFCO </a:t>
            </a:r>
            <a:r>
              <a:rPr lang="en-US" sz="1400" kern="100" dirty="0">
                <a:effectLst/>
                <a:latin typeface="Calibri (body)"/>
                <a:ea typeface="Calibri" panose="020F0502020204030204" pitchFamily="34" charset="0"/>
                <a:cs typeface="Times New Roman" panose="02020603050405020304" pitchFamily="18" charset="0"/>
              </a:rPr>
              <a:t>informs BOS and Elections; County calls for an election (at least 88 days later)</a:t>
            </a:r>
          </a:p>
          <a:p>
            <a:pPr lvl="1"/>
            <a:r>
              <a:rPr lang="en-US" sz="1400" kern="100" dirty="0">
                <a:latin typeface="Calibri (body)"/>
                <a:ea typeface="Calibri" panose="020F0502020204030204" pitchFamily="34" charset="0"/>
                <a:cs typeface="Times New Roman" panose="02020603050405020304" pitchFamily="18" charset="0"/>
              </a:rPr>
              <a:t>I</a:t>
            </a:r>
            <a:r>
              <a:rPr lang="en-US" sz="1400" spc="-34" dirty="0">
                <a:solidFill>
                  <a:prstClr val="black"/>
                </a:solidFill>
                <a:latin typeface="Calibri (body)"/>
                <a:cs typeface="Arial"/>
              </a:rPr>
              <a:t>ncorporation placed on next general election ballot</a:t>
            </a:r>
          </a:p>
          <a:p>
            <a:pPr lvl="1"/>
            <a:r>
              <a:rPr lang="en-US" sz="1400" spc="-34" dirty="0">
                <a:solidFill>
                  <a:prstClr val="black"/>
                </a:solidFill>
                <a:latin typeface="Calibri (body)"/>
                <a:cs typeface="Arial"/>
              </a:rPr>
              <a:t>If special election is requested, proponents pay for the cost</a:t>
            </a:r>
          </a:p>
          <a:p>
            <a:pPr lvl="1"/>
            <a:r>
              <a:rPr lang="en-US" sz="1400" spc="-34" dirty="0">
                <a:solidFill>
                  <a:prstClr val="black"/>
                </a:solidFill>
                <a:latin typeface="Calibri (body)"/>
                <a:cs typeface="Arial"/>
              </a:rPr>
              <a:t>LAFCO prepares impartial analysis for ballot</a:t>
            </a:r>
          </a:p>
          <a:p>
            <a:pPr lvl="1"/>
            <a:r>
              <a:rPr lang="en-US" sz="1400" spc="-34" dirty="0">
                <a:solidFill>
                  <a:prstClr val="black"/>
                </a:solidFill>
                <a:latin typeface="Calibri (body)"/>
                <a:cs typeface="Arial"/>
              </a:rPr>
              <a:t>Registered voters within proposed incorporation boundaries vote</a:t>
            </a:r>
          </a:p>
          <a:p>
            <a:pPr lvl="1"/>
            <a:r>
              <a:rPr lang="en-US" sz="1400" spc="-34" dirty="0">
                <a:solidFill>
                  <a:prstClr val="black"/>
                </a:solidFill>
                <a:latin typeface="Calibri (body)"/>
                <a:cs typeface="Arial"/>
              </a:rPr>
              <a:t>County Election certifies results; BOS adopts election resolution and sends to LAFCO </a:t>
            </a:r>
          </a:p>
          <a:p>
            <a:pPr lvl="2"/>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Majority voter approval – order incorporation</a:t>
            </a:r>
          </a:p>
          <a:p>
            <a:pPr lvl="2"/>
            <a:r>
              <a:rPr lang="en-US" sz="1400" kern="100" dirty="0">
                <a:latin typeface="Calibri" panose="020F0502020204030204" pitchFamily="34" charset="0"/>
                <a:ea typeface="Calibri" panose="020F0502020204030204" pitchFamily="34" charset="0"/>
                <a:cs typeface="Times New Roman" panose="02020603050405020304" pitchFamily="18" charset="0"/>
              </a:rPr>
              <a:t>L</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ess than majority approval – terminate incorporation (2 year wait for new application)</a:t>
            </a:r>
          </a:p>
        </p:txBody>
      </p:sp>
      <p:sp>
        <p:nvSpPr>
          <p:cNvPr id="14" name="Rectangle 13">
            <a:extLst>
              <a:ext uri="{FF2B5EF4-FFF2-40B4-BE49-F238E27FC236}">
                <a16:creationId xmlns:a16="http://schemas.microsoft.com/office/drawing/2014/main" id="{6DF4A63D-8EFC-4A5B-7287-95F0135ECD47}"/>
              </a:ext>
            </a:extLst>
          </p:cNvPr>
          <p:cNvSpPr/>
          <p:nvPr/>
        </p:nvSpPr>
        <p:spPr>
          <a:xfrm>
            <a:off x="2063018" y="1065301"/>
            <a:ext cx="5293125" cy="1254647"/>
          </a:xfrm>
          <a:prstGeom prst="rect">
            <a:avLst/>
          </a:prstGeom>
          <a:solidFill>
            <a:srgbClr val="00B0F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99" marR="0" lvl="0" indent="0" algn="ctr" defTabSz="623438" rtl="0" eaLnBrk="1" fontAlgn="auto" latinLnBrk="0" hangingPunct="1">
              <a:lnSpc>
                <a:spcPct val="100000"/>
              </a:lnSpc>
              <a:spcBef>
                <a:spcPts val="37"/>
              </a:spcBef>
              <a:spcAft>
                <a:spcPts val="0"/>
              </a:spcAft>
              <a:buClrTx/>
              <a:buSzTx/>
              <a:buFontTx/>
              <a:buNone/>
              <a:tabLst/>
              <a:defRPr/>
            </a:pPr>
            <a:endParaRPr kumimoji="0" lang="en-US" sz="650" b="0" i="0" u="none" strike="noStrike" kern="1200" cap="none" spc="0" normalizeH="0" baseline="0" noProof="0" dirty="0">
              <a:ln>
                <a:noFill/>
              </a:ln>
              <a:solidFill>
                <a:prstClr val="black"/>
              </a:solidFill>
              <a:effectLst/>
              <a:uLnTx/>
              <a:uFillTx/>
              <a:latin typeface="Arial"/>
              <a:ea typeface="+mn-ea"/>
              <a:cs typeface="Arial"/>
            </a:endParaRPr>
          </a:p>
        </p:txBody>
      </p:sp>
      <p:sp>
        <p:nvSpPr>
          <p:cNvPr id="15" name="object 14">
            <a:extLst>
              <a:ext uri="{FF2B5EF4-FFF2-40B4-BE49-F238E27FC236}">
                <a16:creationId xmlns:a16="http://schemas.microsoft.com/office/drawing/2014/main" id="{F0D77B38-5D8A-2D3C-E8F0-2074DD02B595}"/>
              </a:ext>
            </a:extLst>
          </p:cNvPr>
          <p:cNvSpPr/>
          <p:nvPr/>
        </p:nvSpPr>
        <p:spPr>
          <a:xfrm>
            <a:off x="3377822" y="1128968"/>
            <a:ext cx="2594906" cy="531593"/>
          </a:xfrm>
          <a:custGeom>
            <a:avLst/>
            <a:gdLst/>
            <a:ahLst/>
            <a:cxnLst/>
            <a:rect l="l" t="t" r="r" b="b"/>
            <a:pathLst>
              <a:path w="4131310" h="269875">
                <a:moveTo>
                  <a:pt x="0" y="269659"/>
                </a:moveTo>
                <a:lnTo>
                  <a:pt x="4131183" y="269659"/>
                </a:lnTo>
                <a:lnTo>
                  <a:pt x="4131183" y="0"/>
                </a:lnTo>
                <a:lnTo>
                  <a:pt x="0" y="0"/>
                </a:lnTo>
                <a:lnTo>
                  <a:pt x="0" y="269659"/>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20">
            <a:extLst>
              <a:ext uri="{FF2B5EF4-FFF2-40B4-BE49-F238E27FC236}">
                <a16:creationId xmlns:a16="http://schemas.microsoft.com/office/drawing/2014/main" id="{72AB3979-F6F5-CB5E-D6D3-E272D8950267}"/>
              </a:ext>
            </a:extLst>
          </p:cNvPr>
          <p:cNvSpPr/>
          <p:nvPr/>
        </p:nvSpPr>
        <p:spPr>
          <a:xfrm>
            <a:off x="3377822" y="1740120"/>
            <a:ext cx="2594473" cy="56866"/>
          </a:xfrm>
          <a:custGeom>
            <a:avLst/>
            <a:gdLst/>
            <a:ahLst/>
            <a:cxnLst/>
            <a:rect l="l" t="t" r="r" b="b"/>
            <a:pathLst>
              <a:path w="4956810">
                <a:moveTo>
                  <a:pt x="0" y="0"/>
                </a:moveTo>
                <a:lnTo>
                  <a:pt x="4956556" y="0"/>
                </a:lnTo>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21">
            <a:extLst>
              <a:ext uri="{FF2B5EF4-FFF2-40B4-BE49-F238E27FC236}">
                <a16:creationId xmlns:a16="http://schemas.microsoft.com/office/drawing/2014/main" id="{BE196D81-E880-DB2A-782E-68E456F45B82}"/>
              </a:ext>
            </a:extLst>
          </p:cNvPr>
          <p:cNvSpPr txBox="1"/>
          <p:nvPr/>
        </p:nvSpPr>
        <p:spPr>
          <a:xfrm>
            <a:off x="2677080" y="1960642"/>
            <a:ext cx="1423555" cy="199414"/>
          </a:xfrm>
          <a:prstGeom prst="rect">
            <a:avLst/>
          </a:prstGeom>
        </p:spPr>
        <p:txBody>
          <a:bodyPr vert="horz" wrap="square" lIns="0" tIns="0" rIns="0" bIns="0" rtlCol="0">
            <a:spAutoFit/>
          </a:bodyPr>
          <a:lstStyle/>
          <a:p>
            <a:pPr marL="8659" marR="0" lvl="0" indent="0" algn="ctr" defTabSz="623438" rtl="0" eaLnBrk="1" fontAlgn="auto" latinLnBrk="0" hangingPunct="1">
              <a:lnSpc>
                <a:spcPct val="100000"/>
              </a:lnSpc>
              <a:spcBef>
                <a:spcPts val="0"/>
              </a:spcBef>
              <a:spcAft>
                <a:spcPts val="0"/>
              </a:spcAft>
              <a:buClrTx/>
              <a:buSzTx/>
              <a:buFontTx/>
              <a:buNone/>
              <a:tabLst/>
              <a:defRPr/>
            </a:pPr>
            <a:r>
              <a:rPr kumimoji="0" sz="648" b="0" i="0" u="none" strike="noStrike" kern="1200" cap="none" spc="7" normalizeH="0" baseline="0" noProof="0" dirty="0">
                <a:ln>
                  <a:noFill/>
                </a:ln>
                <a:solidFill>
                  <a:prstClr val="black"/>
                </a:solidFill>
                <a:effectLst/>
                <a:uLnTx/>
                <a:uFillTx/>
                <a:latin typeface="Arial"/>
                <a:ea typeface="+mn-ea"/>
                <a:cs typeface="Arial"/>
              </a:rPr>
              <a:t>Majority </a:t>
            </a:r>
            <a:r>
              <a:rPr kumimoji="0" lang="en-US" sz="648" b="0" i="0" u="none" strike="noStrike" kern="1200" cap="none" spc="7" normalizeH="0" baseline="0" noProof="0" dirty="0">
                <a:ln>
                  <a:noFill/>
                </a:ln>
                <a:solidFill>
                  <a:prstClr val="black"/>
                </a:solidFill>
                <a:effectLst/>
                <a:uLnTx/>
                <a:uFillTx/>
                <a:latin typeface="Arial"/>
                <a:ea typeface="+mn-ea"/>
                <a:cs typeface="Arial"/>
              </a:rPr>
              <a:t>V</a:t>
            </a:r>
            <a:r>
              <a:rPr kumimoji="0" sz="648" b="0" i="0" u="none" strike="noStrike" kern="1200" cap="none" spc="7" normalizeH="0" baseline="0" noProof="0" dirty="0">
                <a:ln>
                  <a:noFill/>
                </a:ln>
                <a:solidFill>
                  <a:prstClr val="black"/>
                </a:solidFill>
                <a:effectLst/>
                <a:uLnTx/>
                <a:uFillTx/>
                <a:latin typeface="Arial"/>
                <a:ea typeface="+mn-ea"/>
                <a:cs typeface="Arial"/>
              </a:rPr>
              <a:t>oter</a:t>
            </a:r>
            <a:r>
              <a:rPr kumimoji="0" sz="648" b="0" i="0" u="none" strike="noStrike" kern="1200" cap="none" spc="-58"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A</a:t>
            </a:r>
            <a:r>
              <a:rPr kumimoji="0" sz="648" b="0" i="0" u="none" strike="noStrike" kern="1200" cap="none" spc="7" normalizeH="0" baseline="0" noProof="0" dirty="0">
                <a:ln>
                  <a:noFill/>
                </a:ln>
                <a:solidFill>
                  <a:prstClr val="black"/>
                </a:solidFill>
                <a:effectLst/>
                <a:uLnTx/>
                <a:uFillTx/>
                <a:latin typeface="Arial"/>
                <a:ea typeface="+mn-ea"/>
                <a:cs typeface="Arial"/>
              </a:rPr>
              <a:t>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a:p>
            <a:pPr marL="31605" marR="0" lvl="0" indent="0" algn="ctr" defTabSz="623438" rtl="0" eaLnBrk="1" fontAlgn="auto" latinLnBrk="0" hangingPunct="1">
              <a:lnSpc>
                <a:spcPct val="100000"/>
              </a:lnSpc>
              <a:spcBef>
                <a:spcPts val="41"/>
              </a:spcBef>
              <a:spcAft>
                <a:spcPts val="0"/>
              </a:spcAft>
              <a:buClrTx/>
              <a:buSzTx/>
              <a:buFontTx/>
              <a:buNone/>
              <a:tabLst/>
              <a:defRPr/>
            </a:pPr>
            <a:r>
              <a:rPr kumimoji="0" sz="648" b="0" i="0" u="none" strike="noStrike" kern="1200" cap="none" spc="3" normalizeH="0" baseline="0" noProof="0" dirty="0">
                <a:ln>
                  <a:noFill/>
                </a:ln>
                <a:solidFill>
                  <a:prstClr val="black"/>
                </a:solidFill>
                <a:effectLst/>
                <a:uLnTx/>
                <a:uFillTx/>
                <a:latin typeface="Arial"/>
                <a:ea typeface="+mn-ea"/>
                <a:cs typeface="Arial"/>
              </a:rPr>
              <a:t>- </a:t>
            </a:r>
            <a:r>
              <a:rPr kumimoji="0" lang="en-US" sz="648" b="0" i="0" u="none" strike="noStrike" kern="1200" cap="none" spc="3" normalizeH="0" baseline="0" noProof="0" dirty="0">
                <a:ln>
                  <a:noFill/>
                </a:ln>
                <a:solidFill>
                  <a:prstClr val="black"/>
                </a:solidFill>
                <a:effectLst/>
                <a:uLnTx/>
                <a:uFillTx/>
                <a:latin typeface="Arial"/>
                <a:ea typeface="+mn-ea"/>
                <a:cs typeface="Arial"/>
              </a:rPr>
              <a:t>O</a:t>
            </a:r>
            <a:r>
              <a:rPr kumimoji="0" sz="648" b="0" i="0" u="none" strike="noStrike" kern="1200" cap="none" spc="7" normalizeH="0" baseline="0" noProof="0" dirty="0">
                <a:ln>
                  <a:noFill/>
                </a:ln>
                <a:solidFill>
                  <a:prstClr val="black"/>
                </a:solidFill>
                <a:effectLst/>
                <a:uLnTx/>
                <a:uFillTx/>
                <a:latin typeface="Arial"/>
                <a:ea typeface="+mn-ea"/>
                <a:cs typeface="Arial"/>
              </a:rPr>
              <a:t>rder</a:t>
            </a:r>
            <a:r>
              <a:rPr kumimoji="0" sz="648" b="0" i="0" u="none" strike="noStrike" kern="1200" cap="none" spc="-48" normalizeH="0" baseline="0" noProof="0" dirty="0">
                <a:ln>
                  <a:noFill/>
                </a:ln>
                <a:solidFill>
                  <a:prstClr val="black"/>
                </a:solidFill>
                <a:effectLst/>
                <a:uLnTx/>
                <a:uFillTx/>
                <a:latin typeface="Arial"/>
                <a:ea typeface="+mn-ea"/>
                <a:cs typeface="Arial"/>
              </a:rPr>
              <a:t> </a:t>
            </a:r>
            <a:r>
              <a:rPr lang="en-US" sz="648" spc="-48" dirty="0">
                <a:solidFill>
                  <a:prstClr val="black"/>
                </a:solidFill>
                <a:latin typeface="Arial"/>
                <a:cs typeface="Arial"/>
              </a:rPr>
              <a:t>Incorporation</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18" name="object 22">
            <a:extLst>
              <a:ext uri="{FF2B5EF4-FFF2-40B4-BE49-F238E27FC236}">
                <a16:creationId xmlns:a16="http://schemas.microsoft.com/office/drawing/2014/main" id="{9A5EA76A-92CF-2661-966B-2ADEB7EE1F1B}"/>
              </a:ext>
            </a:extLst>
          </p:cNvPr>
          <p:cNvSpPr txBox="1"/>
          <p:nvPr/>
        </p:nvSpPr>
        <p:spPr>
          <a:xfrm>
            <a:off x="5056376" y="1902616"/>
            <a:ext cx="1821529" cy="303056"/>
          </a:xfrm>
          <a:prstGeom prst="rect">
            <a:avLst/>
          </a:prstGeom>
          <a:ln w="9525">
            <a:solidFill>
              <a:srgbClr val="000000"/>
            </a:solidFill>
          </a:ln>
        </p:spPr>
        <p:txBody>
          <a:bodyPr vert="horz" wrap="square" lIns="0" tIns="3897" rIns="0" bIns="0" rtlCol="0">
            <a:spAutoFit/>
          </a:bodyPr>
          <a:lstStyle/>
          <a:p>
            <a:pPr marL="0" marR="1732" lvl="0" indent="0" algn="ctr" defTabSz="623438" rtl="0" eaLnBrk="1" fontAlgn="auto" latinLnBrk="0" hangingPunct="1">
              <a:lnSpc>
                <a:spcPct val="100000"/>
              </a:lnSpc>
              <a:spcBef>
                <a:spcPts val="31"/>
              </a:spcBef>
              <a:buClrTx/>
              <a:buSzTx/>
              <a:buFontTx/>
              <a:buNone/>
              <a:tabLst/>
              <a:defRPr/>
            </a:pPr>
            <a:r>
              <a:rPr kumimoji="0" sz="648" b="0" i="0" u="none" strike="noStrike" kern="1200" cap="none" spc="7" normalizeH="0" baseline="0" noProof="0" dirty="0">
                <a:ln>
                  <a:noFill/>
                </a:ln>
                <a:solidFill>
                  <a:prstClr val="black"/>
                </a:solidFill>
                <a:effectLst/>
                <a:uLnTx/>
                <a:uFillTx/>
                <a:latin typeface="Arial"/>
                <a:ea typeface="+mn-ea"/>
                <a:cs typeface="Arial"/>
              </a:rPr>
              <a:t>Less than </a:t>
            </a:r>
            <a:r>
              <a:rPr kumimoji="0" lang="en-US" sz="648" b="0" i="0" u="none" strike="noStrike" kern="1200" cap="none" spc="7" normalizeH="0" baseline="0" noProof="0" dirty="0">
                <a:ln>
                  <a:noFill/>
                </a:ln>
                <a:solidFill>
                  <a:prstClr val="black"/>
                </a:solidFill>
                <a:effectLst/>
                <a:uLnTx/>
                <a:uFillTx/>
                <a:latin typeface="Arial"/>
                <a:ea typeface="+mn-ea"/>
                <a:cs typeface="Arial"/>
              </a:rPr>
              <a:t>M</a:t>
            </a:r>
            <a:r>
              <a:rPr kumimoji="0" sz="648" b="0" i="0" u="none" strike="noStrike" kern="1200" cap="none" spc="7" normalizeH="0" baseline="0" noProof="0" dirty="0">
                <a:ln>
                  <a:noFill/>
                </a:ln>
                <a:solidFill>
                  <a:prstClr val="black"/>
                </a:solidFill>
                <a:effectLst/>
                <a:uLnTx/>
                <a:uFillTx/>
                <a:latin typeface="Arial"/>
                <a:ea typeface="+mn-ea"/>
                <a:cs typeface="Arial"/>
              </a:rPr>
              <a:t>ajority </a:t>
            </a:r>
            <a:r>
              <a:rPr kumimoji="0" lang="en-US" sz="648" b="0" i="0" u="none" strike="noStrike" kern="1200" cap="none" spc="7" normalizeH="0" baseline="0" noProof="0" dirty="0">
                <a:ln>
                  <a:noFill/>
                </a:ln>
                <a:solidFill>
                  <a:prstClr val="black"/>
                </a:solidFill>
                <a:effectLst/>
                <a:uLnTx/>
                <a:uFillTx/>
                <a:latin typeface="Arial"/>
                <a:ea typeface="+mn-ea"/>
                <a:cs typeface="Arial"/>
              </a:rPr>
              <a:t>V</a:t>
            </a:r>
            <a:r>
              <a:rPr kumimoji="0" sz="648" b="0" i="0" u="none" strike="noStrike" kern="1200" cap="none" spc="7" normalizeH="0" baseline="0" noProof="0" dirty="0">
                <a:ln>
                  <a:noFill/>
                </a:ln>
                <a:solidFill>
                  <a:prstClr val="black"/>
                </a:solidFill>
                <a:effectLst/>
                <a:uLnTx/>
                <a:uFillTx/>
                <a:latin typeface="Arial"/>
                <a:ea typeface="+mn-ea"/>
                <a:cs typeface="Arial"/>
              </a:rPr>
              <a:t>oter</a:t>
            </a:r>
            <a:r>
              <a:rPr kumimoji="0" sz="648" b="0" i="0" u="none" strike="noStrike" kern="1200" cap="none" spc="51"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A</a:t>
            </a:r>
            <a:r>
              <a:rPr kumimoji="0" sz="648" b="0" i="0" u="none" strike="noStrike" kern="1200" cap="none" spc="7" normalizeH="0" baseline="0" noProof="0" dirty="0">
                <a:ln>
                  <a:noFill/>
                </a:ln>
                <a:solidFill>
                  <a:prstClr val="black"/>
                </a:solidFill>
                <a:effectLst/>
                <a:uLnTx/>
                <a:uFillTx/>
                <a:latin typeface="Arial"/>
                <a:ea typeface="+mn-ea"/>
                <a:cs typeface="Arial"/>
              </a:rPr>
              <a:t>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a:p>
            <a:pPr marL="0" marR="1732" lvl="0" indent="0" defTabSz="623438" rtl="0" eaLnBrk="1" fontAlgn="auto" latinLnBrk="0" hangingPunct="1">
              <a:lnSpc>
                <a:spcPct val="100000"/>
              </a:lnSpc>
              <a:spcBef>
                <a:spcPts val="17"/>
              </a:spcBef>
              <a:buClrTx/>
              <a:buSzTx/>
              <a:buFontTx/>
              <a:buNone/>
              <a:tabLst/>
              <a:defRPr/>
            </a:pPr>
            <a:r>
              <a:rPr kumimoji="0" lang="en-US" sz="648" b="0" i="0" u="none" strike="noStrike" kern="1200" cap="none" spc="3" normalizeH="0" baseline="0" noProof="0" dirty="0">
                <a:ln>
                  <a:noFill/>
                </a:ln>
                <a:solidFill>
                  <a:prstClr val="black"/>
                </a:solidFill>
                <a:effectLst/>
                <a:uLnTx/>
                <a:uFillTx/>
                <a:latin typeface="Arial"/>
                <a:ea typeface="+mn-ea"/>
                <a:cs typeface="Arial"/>
              </a:rPr>
              <a:t>  </a:t>
            </a:r>
            <a:r>
              <a:rPr kumimoji="0" sz="648" b="0" i="0" u="none" strike="noStrike" kern="1200" cap="none" spc="3" normalizeH="0" baseline="0" noProof="0" dirty="0">
                <a:ln>
                  <a:noFill/>
                </a:ln>
                <a:solidFill>
                  <a:prstClr val="black"/>
                </a:solidFill>
                <a:effectLst/>
                <a:uLnTx/>
                <a:uFillTx/>
                <a:latin typeface="Arial"/>
                <a:ea typeface="+mn-ea"/>
                <a:cs typeface="Arial"/>
              </a:rPr>
              <a:t>- </a:t>
            </a:r>
            <a:r>
              <a:rPr kumimoji="0" lang="en-US" sz="648" b="0" i="0" u="none" strike="noStrike" kern="1200" cap="none" spc="3" normalizeH="0" baseline="0" noProof="0" dirty="0">
                <a:ln>
                  <a:noFill/>
                </a:ln>
                <a:solidFill>
                  <a:prstClr val="black"/>
                </a:solidFill>
                <a:effectLst/>
                <a:uLnTx/>
                <a:uFillTx/>
                <a:latin typeface="Arial"/>
                <a:ea typeface="+mn-ea"/>
                <a:cs typeface="Arial"/>
              </a:rPr>
              <a:t>T</a:t>
            </a:r>
            <a:r>
              <a:rPr kumimoji="0" sz="648" b="0" i="0" u="none" strike="noStrike" kern="1200" cap="none" spc="7" normalizeH="0" baseline="0" noProof="0" dirty="0">
                <a:ln>
                  <a:noFill/>
                </a:ln>
                <a:solidFill>
                  <a:prstClr val="black"/>
                </a:solidFill>
                <a:effectLst/>
                <a:uLnTx/>
                <a:uFillTx/>
                <a:latin typeface="Arial"/>
                <a:ea typeface="+mn-ea"/>
                <a:cs typeface="Arial"/>
              </a:rPr>
              <a:t>erminate</a:t>
            </a:r>
            <a:r>
              <a:rPr kumimoji="0" sz="648" b="0" i="0" u="none" strike="noStrike" kern="1200" cap="none" spc="-31" normalizeH="0" baseline="0" noProof="0" dirty="0">
                <a:ln>
                  <a:noFill/>
                </a:ln>
                <a:solidFill>
                  <a:prstClr val="black"/>
                </a:solidFill>
                <a:effectLst/>
                <a:uLnTx/>
                <a:uFillTx/>
                <a:latin typeface="Arial"/>
                <a:ea typeface="+mn-ea"/>
                <a:cs typeface="Arial"/>
              </a:rPr>
              <a:t> </a:t>
            </a:r>
            <a:r>
              <a:rPr lang="en-US" sz="648" spc="7" dirty="0">
                <a:solidFill>
                  <a:prstClr val="black"/>
                </a:solidFill>
                <a:latin typeface="Arial"/>
                <a:cs typeface="Arial"/>
              </a:rPr>
              <a:t>Incorporation</a:t>
            </a:r>
          </a:p>
          <a:p>
            <a:pPr marL="0" marR="1732" lvl="0" indent="0" defTabSz="623438" rtl="0" eaLnBrk="1" fontAlgn="auto" latinLnBrk="0" hangingPunct="1">
              <a:lnSpc>
                <a:spcPct val="100000"/>
              </a:lnSpc>
              <a:spcBef>
                <a:spcPts val="17"/>
              </a:spcBef>
              <a:spcAft>
                <a:spcPts val="300"/>
              </a:spcAft>
              <a:buClrTx/>
              <a:buSzTx/>
              <a:buFontTx/>
              <a:buNone/>
              <a:tabLst/>
              <a:defRPr/>
            </a:pPr>
            <a:r>
              <a:rPr lang="en-US" sz="648" spc="7" dirty="0">
                <a:solidFill>
                  <a:prstClr val="black"/>
                </a:solidFill>
                <a:latin typeface="Arial"/>
                <a:cs typeface="Arial"/>
              </a:rPr>
              <a:t>  - 2 years to reapply unless waived by LAFCO </a:t>
            </a:r>
          </a:p>
        </p:txBody>
      </p:sp>
      <p:sp>
        <p:nvSpPr>
          <p:cNvPr id="19" name="object 53">
            <a:extLst>
              <a:ext uri="{FF2B5EF4-FFF2-40B4-BE49-F238E27FC236}">
                <a16:creationId xmlns:a16="http://schemas.microsoft.com/office/drawing/2014/main" id="{92C53CCF-1E3A-5446-AD26-CFAE97403D11}"/>
              </a:ext>
            </a:extLst>
          </p:cNvPr>
          <p:cNvSpPr txBox="1"/>
          <p:nvPr/>
        </p:nvSpPr>
        <p:spPr>
          <a:xfrm>
            <a:off x="3467479" y="1158745"/>
            <a:ext cx="2190371" cy="505075"/>
          </a:xfrm>
          <a:prstGeom prst="rect">
            <a:avLst/>
          </a:prstGeom>
        </p:spPr>
        <p:txBody>
          <a:bodyPr vert="horz" wrap="square" lIns="0" tIns="0" rIns="0" bIns="0" rtlCol="0">
            <a:spAutoFit/>
          </a:bodyPr>
          <a:lstStyle/>
          <a:p>
            <a:pPr marL="0" marR="0" lvl="0" indent="0" defTabSz="623438" rtl="0" eaLnBrk="1" fontAlgn="auto" latinLnBrk="0" hangingPunct="1">
              <a:lnSpc>
                <a:spcPct val="100000"/>
              </a:lnSpc>
              <a:spcBef>
                <a:spcPts val="0"/>
              </a:spcBef>
              <a:spcAft>
                <a:spcPts val="0"/>
              </a:spcAft>
              <a:buClrTx/>
              <a:buSzTx/>
              <a:buFontTx/>
              <a:buNone/>
              <a:tabLst/>
              <a:defRPr/>
            </a:pPr>
            <a:r>
              <a:rPr lang="en-US" sz="682" b="1" spc="-34" dirty="0">
                <a:solidFill>
                  <a:prstClr val="black"/>
                </a:solidFill>
                <a:latin typeface="Arial"/>
                <a:cs typeface="Arial"/>
              </a:rPr>
              <a:t>Election</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Incorporation placed on next general election ballot</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LAFCO prepares impartial analysis for ballot</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Registered voters within proposed incorporation boundaries vote</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Election results certified</a:t>
            </a:r>
            <a:endParaRPr kumimoji="0" sz="682" b="0" i="0" u="none" strike="noStrike" kern="1200" cap="none" spc="0" normalizeH="0" baseline="0" noProof="0" dirty="0">
              <a:ln>
                <a:noFill/>
              </a:ln>
              <a:solidFill>
                <a:prstClr val="black"/>
              </a:solidFill>
              <a:effectLst/>
              <a:uLnTx/>
              <a:uFillTx/>
              <a:latin typeface="Arial"/>
              <a:ea typeface="+mn-ea"/>
              <a:cs typeface="Arial"/>
            </a:endParaRPr>
          </a:p>
        </p:txBody>
      </p:sp>
      <p:sp>
        <p:nvSpPr>
          <p:cNvPr id="20" name="object 71">
            <a:extLst>
              <a:ext uri="{FF2B5EF4-FFF2-40B4-BE49-F238E27FC236}">
                <a16:creationId xmlns:a16="http://schemas.microsoft.com/office/drawing/2014/main" id="{3CA73F34-1BDD-8B74-0483-1B2B775D1509}"/>
              </a:ext>
            </a:extLst>
          </p:cNvPr>
          <p:cNvSpPr/>
          <p:nvPr/>
        </p:nvSpPr>
        <p:spPr>
          <a:xfrm>
            <a:off x="2675702" y="1911152"/>
            <a:ext cx="1423987" cy="303056"/>
          </a:xfrm>
          <a:custGeom>
            <a:avLst/>
            <a:gdLst/>
            <a:ahLst/>
            <a:cxnLst/>
            <a:rect l="l" t="t" r="r" b="b"/>
            <a:pathLst>
              <a:path w="2088514" h="353059">
                <a:moveTo>
                  <a:pt x="0" y="352501"/>
                </a:moveTo>
                <a:lnTo>
                  <a:pt x="2088321" y="352501"/>
                </a:lnTo>
                <a:lnTo>
                  <a:pt x="2088321" y="0"/>
                </a:lnTo>
                <a:lnTo>
                  <a:pt x="0" y="0"/>
                </a:lnTo>
                <a:lnTo>
                  <a:pt x="0" y="352501"/>
                </a:lnTo>
                <a:close/>
              </a:path>
            </a:pathLst>
          </a:custGeom>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cxnSp>
        <p:nvCxnSpPr>
          <p:cNvPr id="21" name="Straight Arrow Connector 20">
            <a:extLst>
              <a:ext uri="{FF2B5EF4-FFF2-40B4-BE49-F238E27FC236}">
                <a16:creationId xmlns:a16="http://schemas.microsoft.com/office/drawing/2014/main" id="{77CA9E6D-CBED-A728-C438-FBF925B76A37}"/>
              </a:ext>
            </a:extLst>
          </p:cNvPr>
          <p:cNvCxnSpPr>
            <a:cxnSpLocks/>
          </p:cNvCxnSpPr>
          <p:nvPr/>
        </p:nvCxnSpPr>
        <p:spPr>
          <a:xfrm flipH="1">
            <a:off x="3380507" y="1742495"/>
            <a:ext cx="816" cy="13370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object 49">
            <a:extLst>
              <a:ext uri="{FF2B5EF4-FFF2-40B4-BE49-F238E27FC236}">
                <a16:creationId xmlns:a16="http://schemas.microsoft.com/office/drawing/2014/main" id="{4AF81A0B-932C-EDA3-A6F0-0C9472EB7A48}"/>
              </a:ext>
            </a:extLst>
          </p:cNvPr>
          <p:cNvSpPr/>
          <p:nvPr/>
        </p:nvSpPr>
        <p:spPr>
          <a:xfrm>
            <a:off x="4703208" y="1668740"/>
            <a:ext cx="45719" cy="76606"/>
          </a:xfrm>
          <a:custGeom>
            <a:avLst/>
            <a:gdLst/>
            <a:ahLst/>
            <a:cxnLst/>
            <a:rect l="l" t="t" r="r" b="b"/>
            <a:pathLst>
              <a:path h="118745">
                <a:moveTo>
                  <a:pt x="0" y="0"/>
                </a:moveTo>
                <a:lnTo>
                  <a:pt x="0" y="118237"/>
                </a:lnTo>
              </a:path>
            </a:pathLst>
          </a:custGeom>
          <a:ln w="9525">
            <a:solidFill>
              <a:srgbClr val="000000"/>
            </a:solidFill>
          </a:ln>
        </p:spPr>
        <p:txBody>
          <a:bodyPr wrap="square" lIns="0" tIns="0" rIns="0" bIns="0" rtlCol="0"/>
          <a:lstStyle/>
          <a:p>
            <a:pPr defTabSz="623438"/>
            <a:endParaRPr sz="1227" dirty="0">
              <a:solidFill>
                <a:prstClr val="black"/>
              </a:solidFill>
              <a:latin typeface="Calibri"/>
            </a:endParaRPr>
          </a:p>
        </p:txBody>
      </p:sp>
      <p:cxnSp>
        <p:nvCxnSpPr>
          <p:cNvPr id="23" name="Straight Arrow Connector 22">
            <a:extLst>
              <a:ext uri="{FF2B5EF4-FFF2-40B4-BE49-F238E27FC236}">
                <a16:creationId xmlns:a16="http://schemas.microsoft.com/office/drawing/2014/main" id="{D060766F-61AC-FE26-8855-179C7879C7B2}"/>
              </a:ext>
            </a:extLst>
          </p:cNvPr>
          <p:cNvCxnSpPr>
            <a:cxnSpLocks/>
          </p:cNvCxnSpPr>
          <p:nvPr/>
        </p:nvCxnSpPr>
        <p:spPr>
          <a:xfrm flipH="1">
            <a:off x="5970787" y="1738521"/>
            <a:ext cx="816" cy="13370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1962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BD236E-785F-8712-E0AC-FA8468D9A0DB}"/>
              </a:ext>
            </a:extLst>
          </p:cNvPr>
          <p:cNvSpPr txBox="1"/>
          <p:nvPr/>
        </p:nvSpPr>
        <p:spPr>
          <a:xfrm>
            <a:off x="0" y="447593"/>
            <a:ext cx="9144000" cy="400110"/>
          </a:xfrm>
          <a:prstGeom prst="rect">
            <a:avLst/>
          </a:prstGeom>
          <a:noFill/>
        </p:spPr>
        <p:txBody>
          <a:bodyPr wrap="square" rtlCol="0">
            <a:spAutoFit/>
          </a:bodyPr>
          <a:lstStyle/>
          <a:p>
            <a:pPr algn="ctr"/>
            <a:r>
              <a:rPr lang="en-US" sz="2000" b="1" dirty="0"/>
              <a:t>Post-Incorporation</a:t>
            </a:r>
          </a:p>
        </p:txBody>
      </p:sp>
      <p:sp>
        <p:nvSpPr>
          <p:cNvPr id="2" name="Content Placeholder 2">
            <a:extLst>
              <a:ext uri="{FF2B5EF4-FFF2-40B4-BE49-F238E27FC236}">
                <a16:creationId xmlns:a16="http://schemas.microsoft.com/office/drawing/2014/main" id="{DE234D05-E8C2-1EEF-289F-DDE2D594C935}"/>
              </a:ext>
            </a:extLst>
          </p:cNvPr>
          <p:cNvSpPr>
            <a:spLocks noGrp="1"/>
          </p:cNvSpPr>
          <p:nvPr>
            <p:ph idx="1"/>
          </p:nvPr>
        </p:nvSpPr>
        <p:spPr>
          <a:xfrm>
            <a:off x="954922" y="2353586"/>
            <a:ext cx="7178040" cy="3572869"/>
          </a:xfrm>
        </p:spPr>
        <p:txBody>
          <a:bodyPr>
            <a:normAutofit/>
          </a:bodyPr>
          <a:lstStyle/>
          <a:p>
            <a:pPr>
              <a:spcAft>
                <a:spcPts val="600"/>
              </a:spcAft>
            </a:pPr>
            <a:r>
              <a:rPr lang="en-US" sz="1800" kern="100" dirty="0">
                <a:effectLst/>
                <a:latin typeface="Calibri (body)"/>
                <a:ea typeface="Calibri" panose="020F0502020204030204" pitchFamily="34" charset="0"/>
                <a:cs typeface="Times New Roman" panose="02020603050405020304" pitchFamily="18" charset="0"/>
              </a:rPr>
              <a:t>LAFCO records Certificate of Completion with effective date of incorporation</a:t>
            </a:r>
            <a:endParaRPr lang="en-US" sz="1800" spc="-34" dirty="0">
              <a:solidFill>
                <a:prstClr val="black"/>
              </a:solidFill>
              <a:latin typeface="Calibri (body)"/>
              <a:cs typeface="Arial"/>
            </a:endParaRPr>
          </a:p>
          <a:p>
            <a:r>
              <a:rPr lang="en-US" sz="1800" dirty="0"/>
              <a:t>Post-Incorporation</a:t>
            </a:r>
          </a:p>
          <a:p>
            <a:pPr lvl="1"/>
            <a:r>
              <a:rPr lang="en-US" sz="1800" b="1" kern="100" dirty="0">
                <a:effectLst/>
                <a:latin typeface="Calibri (body)"/>
                <a:ea typeface="Calibri" panose="020F0502020204030204" pitchFamily="34" charset="0"/>
                <a:cs typeface="Times New Roman" panose="02020603050405020304" pitchFamily="18" charset="0"/>
              </a:rPr>
              <a:t>Transition Year (municipal organization period)</a:t>
            </a:r>
            <a:endParaRPr lang="en-US" sz="1800" kern="100" dirty="0">
              <a:effectLst/>
              <a:latin typeface="Calibri (body)"/>
              <a:ea typeface="Calibri" panose="020F0502020204030204" pitchFamily="34" charset="0"/>
              <a:cs typeface="Times New Roman" panose="02020603050405020304" pitchFamily="18" charset="0"/>
            </a:endParaRPr>
          </a:p>
          <a:p>
            <a:pPr lvl="2"/>
            <a:r>
              <a:rPr lang="en-US" sz="1800" kern="100" dirty="0">
                <a:effectLst/>
                <a:latin typeface="Calibri (body)"/>
                <a:ea typeface="Calibri" panose="020F0502020204030204" pitchFamily="34" charset="0"/>
                <a:cs typeface="Times New Roman" panose="02020603050405020304" pitchFamily="18" charset="0"/>
              </a:rPr>
              <a:t>County shall continue to provide services for one year following incorporation, with reimbursement from the city (present or future)</a:t>
            </a:r>
          </a:p>
          <a:p>
            <a:pPr lvl="2"/>
            <a:r>
              <a:rPr lang="en-US" sz="1800" kern="100" dirty="0">
                <a:latin typeface="Calibri (body)"/>
                <a:ea typeface="Calibri" panose="020F0502020204030204" pitchFamily="34" charset="0"/>
                <a:cs typeface="Times New Roman" panose="02020603050405020304" pitchFamily="18" charset="0"/>
              </a:rPr>
              <a:t>City may need to find “bridge” financing to match initial expenses to collections and </a:t>
            </a:r>
            <a:r>
              <a:rPr lang="en-US" sz="1800" kern="100" dirty="0" err="1">
                <a:latin typeface="Calibri (body)"/>
                <a:ea typeface="Calibri" panose="020F0502020204030204" pitchFamily="34" charset="0"/>
                <a:cs typeface="Times New Roman" panose="02020603050405020304" pitchFamily="18" charset="0"/>
              </a:rPr>
              <a:t>cashflow</a:t>
            </a:r>
            <a:endParaRPr lang="en-US" sz="1800" kern="100" dirty="0">
              <a:effectLst/>
              <a:latin typeface="Calibri (body)"/>
              <a:ea typeface="Calibri" panose="020F0502020204030204" pitchFamily="34" charset="0"/>
              <a:cs typeface="Times New Roman" panose="02020603050405020304" pitchFamily="18" charset="0"/>
            </a:endParaRPr>
          </a:p>
          <a:p>
            <a:pPr lvl="2"/>
            <a:r>
              <a:rPr lang="en-US" sz="1800" kern="100" dirty="0">
                <a:latin typeface="Calibri (body)"/>
                <a:ea typeface="Calibri" panose="020F0502020204030204" pitchFamily="34" charset="0"/>
                <a:cs typeface="Times New Roman" panose="02020603050405020304" pitchFamily="18" charset="0"/>
              </a:rPr>
              <a:t>L</a:t>
            </a:r>
            <a:r>
              <a:rPr lang="en-US" sz="1800" kern="100" dirty="0">
                <a:effectLst/>
                <a:latin typeface="Calibri (body)"/>
                <a:ea typeface="Calibri" panose="020F0502020204030204" pitchFamily="34" charset="0"/>
                <a:cs typeface="Times New Roman" panose="02020603050405020304" pitchFamily="18" charset="0"/>
              </a:rPr>
              <a:t>AFCO shall determine city SOI within one year of incorporation, if not done so during incorporation process</a:t>
            </a:r>
          </a:p>
          <a:p>
            <a:pPr marL="457200" lvl="1" indent="0">
              <a:buNone/>
            </a:pPr>
            <a:endParaRPr lang="en-US" sz="1400" kern="100" dirty="0">
              <a:effectLst/>
              <a:latin typeface="Calibri (body)"/>
              <a:ea typeface="Calibri" panose="020F0502020204030204" pitchFamily="34" charset="0"/>
              <a:cs typeface="Times New Roman" panose="02020603050405020304" pitchFamily="18" charset="0"/>
            </a:endParaRPr>
          </a:p>
          <a:p>
            <a:pPr lvl="1"/>
            <a:endParaRPr lang="en-US" sz="1400" kern="100" dirty="0">
              <a:effectLst/>
              <a:latin typeface="Calibri (body)"/>
              <a:ea typeface="Calibri" panose="020F0502020204030204" pitchFamily="34" charset="0"/>
              <a:cs typeface="Times New Roman" panose="02020603050405020304" pitchFamily="18" charset="0"/>
            </a:endParaRPr>
          </a:p>
          <a:p>
            <a:pPr marL="457200" lvl="1" indent="0">
              <a:buNone/>
            </a:pPr>
            <a:endParaRPr lang="en-US" sz="1400" dirty="0"/>
          </a:p>
        </p:txBody>
      </p:sp>
      <p:sp>
        <p:nvSpPr>
          <p:cNvPr id="3" name="Rectangle 2">
            <a:extLst>
              <a:ext uri="{FF2B5EF4-FFF2-40B4-BE49-F238E27FC236}">
                <a16:creationId xmlns:a16="http://schemas.microsoft.com/office/drawing/2014/main" id="{533C9E3D-2348-B841-617F-E42136269776}"/>
              </a:ext>
            </a:extLst>
          </p:cNvPr>
          <p:cNvSpPr/>
          <p:nvPr/>
        </p:nvSpPr>
        <p:spPr>
          <a:xfrm>
            <a:off x="1710407" y="1053311"/>
            <a:ext cx="5293125" cy="843152"/>
          </a:xfrm>
          <a:prstGeom prst="rect">
            <a:avLst/>
          </a:prstGeom>
          <a:solidFill>
            <a:srgbClr val="7030A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99" marR="0" lvl="0" indent="0" algn="ctr" defTabSz="623438" rtl="0" eaLnBrk="1" fontAlgn="auto" latinLnBrk="0" hangingPunct="1">
              <a:lnSpc>
                <a:spcPct val="100000"/>
              </a:lnSpc>
              <a:spcBef>
                <a:spcPts val="37"/>
              </a:spcBef>
              <a:spcAft>
                <a:spcPts val="0"/>
              </a:spcAft>
              <a:buClrTx/>
              <a:buSzTx/>
              <a:buFontTx/>
              <a:buNone/>
              <a:tabLst/>
              <a:defRPr/>
            </a:pPr>
            <a:endParaRPr kumimoji="0" lang="en-US" sz="650" b="0" i="0" u="none" strike="noStrike" kern="1200" cap="none" spc="0" normalizeH="0" baseline="0" noProof="0" dirty="0">
              <a:ln>
                <a:noFill/>
              </a:ln>
              <a:solidFill>
                <a:prstClr val="black"/>
              </a:solidFill>
              <a:effectLst/>
              <a:uLnTx/>
              <a:uFillTx/>
              <a:latin typeface="Arial"/>
              <a:ea typeface="+mn-ea"/>
              <a:cs typeface="Arial"/>
            </a:endParaRPr>
          </a:p>
        </p:txBody>
      </p:sp>
      <p:sp>
        <p:nvSpPr>
          <p:cNvPr id="5" name="object 26">
            <a:extLst>
              <a:ext uri="{FF2B5EF4-FFF2-40B4-BE49-F238E27FC236}">
                <a16:creationId xmlns:a16="http://schemas.microsoft.com/office/drawing/2014/main" id="{77419684-5824-A1B4-0FCB-75AF88C21A27}"/>
              </a:ext>
            </a:extLst>
          </p:cNvPr>
          <p:cNvSpPr/>
          <p:nvPr/>
        </p:nvSpPr>
        <p:spPr>
          <a:xfrm>
            <a:off x="4222143" y="1155847"/>
            <a:ext cx="2305905" cy="568169"/>
          </a:xfrm>
          <a:custGeom>
            <a:avLst/>
            <a:gdLst/>
            <a:ahLst/>
            <a:cxnLst/>
            <a:rect l="l" t="t" r="r" b="b"/>
            <a:pathLst>
              <a:path w="3344545" h="351154">
                <a:moveTo>
                  <a:pt x="0" y="350583"/>
                </a:moveTo>
                <a:lnTo>
                  <a:pt x="3344545" y="350583"/>
                </a:lnTo>
                <a:lnTo>
                  <a:pt x="3344545" y="0"/>
                </a:lnTo>
                <a:lnTo>
                  <a:pt x="0" y="0"/>
                </a:lnTo>
                <a:lnTo>
                  <a:pt x="0" y="350583"/>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27">
            <a:extLst>
              <a:ext uri="{FF2B5EF4-FFF2-40B4-BE49-F238E27FC236}">
                <a16:creationId xmlns:a16="http://schemas.microsoft.com/office/drawing/2014/main" id="{9C28FD6A-618B-F546-F3D2-3321E0FE4155}"/>
              </a:ext>
            </a:extLst>
          </p:cNvPr>
          <p:cNvSpPr txBox="1"/>
          <p:nvPr/>
        </p:nvSpPr>
        <p:spPr>
          <a:xfrm>
            <a:off x="4307422" y="1187025"/>
            <a:ext cx="2209867" cy="516295"/>
          </a:xfrm>
          <a:prstGeom prst="rect">
            <a:avLst/>
          </a:prstGeom>
        </p:spPr>
        <p:txBody>
          <a:bodyPr vert="horz" wrap="square" lIns="0" tIns="0" rIns="0" bIns="0" rtlCol="0">
            <a:spAutoFit/>
          </a:bodyPr>
          <a:lstStyle/>
          <a:p>
            <a:pPr marL="99577" marR="3464" lvl="0" indent="-91351" defTabSz="623438" rtl="0" eaLnBrk="1" fontAlgn="auto" latinLnBrk="0" hangingPunct="1">
              <a:lnSpc>
                <a:spcPct val="1051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Transition Year</a:t>
            </a:r>
            <a:endParaRPr kumimoji="0" lang="en-US" sz="648" i="0" u="none" strike="noStrike" kern="1200" cap="none" spc="7" normalizeH="0" baseline="0" noProof="0" dirty="0">
              <a:ln>
                <a:noFill/>
              </a:ln>
              <a:solidFill>
                <a:prstClr val="black"/>
              </a:solidFill>
              <a:effectLst/>
              <a:uLnTx/>
              <a:uFillTx/>
              <a:latin typeface="Arial"/>
              <a:ea typeface="+mn-ea"/>
              <a:cs typeface="Arial"/>
            </a:endParaRPr>
          </a:p>
          <a:p>
            <a:pPr marL="115888" marR="3464" lvl="0" indent="-107950" defTabSz="623438" rtl="0" eaLnBrk="1" fontAlgn="auto" latinLnBrk="0" hangingPunct="1">
              <a:lnSpc>
                <a:spcPct val="105100"/>
              </a:lnSpc>
              <a:spcBef>
                <a:spcPts val="0"/>
              </a:spcBef>
              <a:spcAft>
                <a:spcPts val="0"/>
              </a:spcAft>
              <a:buClrTx/>
              <a:buSzTx/>
              <a:buFontTx/>
              <a:buChar char="-"/>
              <a:tabLst/>
              <a:defRPr/>
            </a:pPr>
            <a:r>
              <a:rPr lang="en-US" sz="648" spc="7" dirty="0">
                <a:solidFill>
                  <a:prstClr val="black"/>
                </a:solidFill>
                <a:latin typeface="Arial"/>
                <a:cs typeface="Arial"/>
              </a:rPr>
              <a:t>County to continue providing services for 1 year </a:t>
            </a:r>
          </a:p>
          <a:p>
            <a:pPr marL="115888" marR="3464" lvl="0" indent="-107950" defTabSz="623438" rtl="0" eaLnBrk="1" fontAlgn="auto" latinLnBrk="0" hangingPunct="1">
              <a:lnSpc>
                <a:spcPct val="105100"/>
              </a:lnSpc>
              <a:spcBef>
                <a:spcPts val="0"/>
              </a:spcBef>
              <a:spcAft>
                <a:spcPts val="0"/>
              </a:spcAft>
              <a:buClrTx/>
              <a:buSzTx/>
              <a:buFontTx/>
              <a:buChar char="-"/>
              <a:tabLst/>
              <a:defRPr/>
            </a:pPr>
            <a:r>
              <a:rPr lang="en-US" sz="648" spc="7" dirty="0">
                <a:solidFill>
                  <a:prstClr val="black"/>
                </a:solidFill>
                <a:latin typeface="Arial"/>
                <a:cs typeface="Arial"/>
              </a:rPr>
              <a:t>City reimbursement (present or future)</a:t>
            </a:r>
          </a:p>
          <a:p>
            <a:pPr marL="115888" marR="3464" lvl="0" indent="-107950" defTabSz="623438" rtl="0" eaLnBrk="1" fontAlgn="auto" latinLnBrk="0" hangingPunct="1">
              <a:lnSpc>
                <a:spcPct val="105100"/>
              </a:lnSpc>
              <a:spcBef>
                <a:spcPts val="0"/>
              </a:spcBef>
              <a:spcAft>
                <a:spcPts val="0"/>
              </a:spcAft>
              <a:buClrTx/>
              <a:buSzTx/>
              <a:buFontTx/>
              <a:buChar char="-"/>
              <a:tabLst/>
              <a:defRPr/>
            </a:pPr>
            <a:r>
              <a:rPr lang="en-US" sz="648" spc="7" dirty="0">
                <a:solidFill>
                  <a:prstClr val="black"/>
                </a:solidFill>
                <a:latin typeface="Arial"/>
                <a:cs typeface="Arial"/>
              </a:rPr>
              <a:t>City SOI to be determined within 1 year, if not done during incorporation process</a:t>
            </a:r>
            <a:endParaRPr kumimoji="0" sz="648" i="0" u="none" strike="noStrike" kern="1200" cap="none" spc="0" normalizeH="0" baseline="0" noProof="0" dirty="0">
              <a:ln>
                <a:noFill/>
              </a:ln>
              <a:solidFill>
                <a:prstClr val="black"/>
              </a:solidFill>
              <a:effectLst/>
              <a:uLnTx/>
              <a:uFillTx/>
              <a:latin typeface="Arial"/>
              <a:ea typeface="+mn-ea"/>
              <a:cs typeface="Arial"/>
            </a:endParaRPr>
          </a:p>
        </p:txBody>
      </p:sp>
      <p:sp>
        <p:nvSpPr>
          <p:cNvPr id="7" name="object 27">
            <a:extLst>
              <a:ext uri="{FF2B5EF4-FFF2-40B4-BE49-F238E27FC236}">
                <a16:creationId xmlns:a16="http://schemas.microsoft.com/office/drawing/2014/main" id="{B99BD3FD-E1CA-0A31-7071-B8A01B312DA5}"/>
              </a:ext>
            </a:extLst>
          </p:cNvPr>
          <p:cNvSpPr txBox="1"/>
          <p:nvPr/>
        </p:nvSpPr>
        <p:spPr>
          <a:xfrm>
            <a:off x="2331928" y="1209573"/>
            <a:ext cx="1282417" cy="498534"/>
          </a:xfrm>
          <a:prstGeom prst="rect">
            <a:avLst/>
          </a:prstGeom>
        </p:spPr>
        <p:txBody>
          <a:bodyPr vert="horz" wrap="square" lIns="0" tIns="0" rIns="0" bIns="0" rtlCol="0">
            <a:spAutoFit/>
          </a:bodyPr>
          <a:lstStyle/>
          <a:p>
            <a:pPr marL="53975" marR="1732" lvl="0" defTabSz="623438" rtl="0" eaLnBrk="1" fontAlgn="auto" latinLnBrk="0" hangingPunct="1">
              <a:lnSpc>
                <a:spcPct val="100000"/>
              </a:lnSpc>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Certificate of Completion</a:t>
            </a:r>
          </a:p>
          <a:p>
            <a:pPr marL="53975" marR="1732" lvl="0" defTabSz="623438" rtl="0" eaLnBrk="1" fontAlgn="auto" latinLnBrk="0" hangingPunct="1">
              <a:lnSpc>
                <a:spcPct val="100000"/>
              </a:lnSpc>
              <a:spcAft>
                <a:spcPts val="0"/>
              </a:spcAft>
              <a:buClrTx/>
              <a:buSzTx/>
              <a:buFontTx/>
              <a:buChar char="-"/>
              <a:tabLst/>
              <a:defRPr/>
            </a:pPr>
            <a:r>
              <a:rPr lang="en-US" sz="648" spc="7" dirty="0">
                <a:solidFill>
                  <a:prstClr val="black"/>
                </a:solidFill>
                <a:latin typeface="Arial"/>
                <a:cs typeface="Arial"/>
              </a:rPr>
              <a:t> After all conditions complete</a:t>
            </a:r>
          </a:p>
          <a:p>
            <a:pPr marL="53975" marR="1732" lvl="0" defTabSz="623438" rtl="0" eaLnBrk="1" fontAlgn="auto" latinLnBrk="0" hangingPunct="1">
              <a:lnSpc>
                <a:spcPct val="100000"/>
              </a:lnSpc>
              <a:spcAft>
                <a:spcPts val="0"/>
              </a:spcAft>
              <a:buClrTx/>
              <a:buSzTx/>
              <a:tabLst/>
              <a:defRPr/>
            </a:pPr>
            <a:endParaRPr kumimoji="0" lang="en-US" sz="648" i="0" u="none" strike="noStrike" kern="1200" cap="none" spc="7" normalizeH="0" baseline="0" noProof="0" dirty="0">
              <a:ln>
                <a:noFill/>
              </a:ln>
              <a:solidFill>
                <a:prstClr val="black"/>
              </a:solidFill>
              <a:effectLst/>
              <a:uLnTx/>
              <a:uFillTx/>
              <a:latin typeface="Arial"/>
              <a:ea typeface="+mn-ea"/>
              <a:cs typeface="Arial"/>
            </a:endParaRPr>
          </a:p>
          <a:p>
            <a:pPr marL="53975" marR="1732" lvl="0" defTabSz="623438" rtl="0" eaLnBrk="1" fontAlgn="auto" latinLnBrk="0" hangingPunct="1">
              <a:lnSpc>
                <a:spcPct val="100000"/>
              </a:lnSpc>
              <a:spcAft>
                <a:spcPts val="0"/>
              </a:spcAft>
              <a:buClrTx/>
              <a:buSzTx/>
              <a:tabLst/>
              <a:defRPr/>
            </a:pPr>
            <a:r>
              <a:rPr lang="en-US" sz="648" b="1" spc="7" dirty="0">
                <a:solidFill>
                  <a:prstClr val="black"/>
                </a:solidFill>
                <a:latin typeface="Arial"/>
                <a:cs typeface="Arial"/>
              </a:rPr>
              <a:t>State Board of Equalization Filing</a:t>
            </a:r>
            <a:r>
              <a:rPr kumimoji="0" lang="en-US" sz="648" b="1" i="0" u="none" strike="noStrike" kern="1200" cap="none" spc="7" normalizeH="0" baseline="0" noProof="0" dirty="0">
                <a:ln>
                  <a:noFill/>
                </a:ln>
                <a:solidFill>
                  <a:prstClr val="black"/>
                </a:solidFill>
                <a:effectLst/>
                <a:uLnTx/>
                <a:uFillTx/>
                <a:latin typeface="Arial"/>
                <a:ea typeface="+mn-ea"/>
                <a:cs typeface="Arial"/>
              </a:rPr>
              <a:t> </a:t>
            </a:r>
          </a:p>
        </p:txBody>
      </p:sp>
      <p:sp>
        <p:nvSpPr>
          <p:cNvPr id="8" name="object 26">
            <a:extLst>
              <a:ext uri="{FF2B5EF4-FFF2-40B4-BE49-F238E27FC236}">
                <a16:creationId xmlns:a16="http://schemas.microsoft.com/office/drawing/2014/main" id="{51456EA0-86A7-B627-D78C-F73FFE440B03}"/>
              </a:ext>
            </a:extLst>
          </p:cNvPr>
          <p:cNvSpPr/>
          <p:nvPr/>
        </p:nvSpPr>
        <p:spPr>
          <a:xfrm>
            <a:off x="2325844" y="1159116"/>
            <a:ext cx="1599945" cy="568169"/>
          </a:xfrm>
          <a:custGeom>
            <a:avLst/>
            <a:gdLst/>
            <a:ahLst/>
            <a:cxnLst/>
            <a:rect l="l" t="t" r="r" b="b"/>
            <a:pathLst>
              <a:path w="3344545" h="351154">
                <a:moveTo>
                  <a:pt x="0" y="350583"/>
                </a:moveTo>
                <a:lnTo>
                  <a:pt x="3344545" y="350583"/>
                </a:lnTo>
                <a:lnTo>
                  <a:pt x="3344545" y="0"/>
                </a:lnTo>
                <a:lnTo>
                  <a:pt x="0" y="0"/>
                </a:lnTo>
                <a:lnTo>
                  <a:pt x="0" y="350583"/>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8331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E052779-C2C5-18C6-03AD-937B62F9FEC4}"/>
              </a:ext>
            </a:extLst>
          </p:cNvPr>
          <p:cNvPicPr>
            <a:picLocks noChangeAspect="1"/>
          </p:cNvPicPr>
          <p:nvPr/>
        </p:nvPicPr>
        <p:blipFill>
          <a:blip r:embed="rId2"/>
          <a:stretch>
            <a:fillRect/>
          </a:stretch>
        </p:blipFill>
        <p:spPr>
          <a:xfrm>
            <a:off x="0" y="352079"/>
            <a:ext cx="9144000" cy="5696642"/>
          </a:xfrm>
          <a:prstGeom prst="rect">
            <a:avLst/>
          </a:prstGeom>
        </p:spPr>
      </p:pic>
    </p:spTree>
    <p:extLst>
      <p:ext uri="{BB962C8B-B14F-4D97-AF65-F5344CB8AC3E}">
        <p14:creationId xmlns:p14="http://schemas.microsoft.com/office/powerpoint/2010/main" val="4108885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E94AC-7809-A4ED-999F-6CCFEC340D7E}"/>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BD319A47-1370-0F5D-213D-D0CB1768E86A}"/>
              </a:ext>
            </a:extLst>
          </p:cNvPr>
          <p:cNvSpPr>
            <a:spLocks noGrp="1"/>
          </p:cNvSpPr>
          <p:nvPr>
            <p:ph idx="1"/>
          </p:nvPr>
        </p:nvSpPr>
        <p:spPr/>
        <p:txBody>
          <a:bodyPr>
            <a:normAutofit/>
          </a:bodyPr>
          <a:lstStyle/>
          <a:p>
            <a:pPr marL="0" indent="0">
              <a:buNone/>
            </a:pPr>
            <a:r>
              <a:rPr lang="en-US" sz="1600" dirty="0"/>
              <a:t>We have used the following incorporation resources:</a:t>
            </a:r>
          </a:p>
          <a:p>
            <a:pPr marL="0" indent="0">
              <a:buNone/>
            </a:pPr>
            <a:r>
              <a:rPr lang="en-US" sz="1600" dirty="0"/>
              <a:t>	-  </a:t>
            </a:r>
            <a:r>
              <a:rPr lang="en-US" sz="1600" dirty="0">
                <a:hlinkClick r:id="rId2"/>
              </a:rPr>
              <a:t>OPR Guidelines to the LAFCO Process for Incorporations</a:t>
            </a:r>
            <a:endParaRPr lang="en-US" sz="1600" dirty="0">
              <a:solidFill>
                <a:srgbClr val="FF0000"/>
              </a:solidFill>
            </a:endParaRPr>
          </a:p>
          <a:p>
            <a:pPr marL="0" indent="0">
              <a:buNone/>
            </a:pPr>
            <a:r>
              <a:rPr lang="en-US" sz="1600" dirty="0">
                <a:solidFill>
                  <a:srgbClr val="FF0000"/>
                </a:solidFill>
              </a:rPr>
              <a:t> </a:t>
            </a:r>
            <a:r>
              <a:rPr lang="en-US" sz="1600" dirty="0"/>
              <a:t>	-  LAFCO Incorporation Policies &amp; Guidelines </a:t>
            </a:r>
            <a:r>
              <a:rPr lang="en-US" sz="1600" dirty="0">
                <a:hlinkClick r:id="rId3"/>
              </a:rPr>
              <a:t>Section 6.7 Incorporations</a:t>
            </a:r>
            <a:endParaRPr lang="en-US" sz="1600" dirty="0"/>
          </a:p>
          <a:p>
            <a:pPr marL="0" indent="0">
              <a:buNone/>
            </a:pPr>
            <a:r>
              <a:rPr lang="en-US" sz="1600" dirty="0"/>
              <a:t>	-  </a:t>
            </a:r>
            <a:r>
              <a:rPr lang="en-US" sz="1600" dirty="0">
                <a:hlinkClick r:id="rId4"/>
              </a:rPr>
              <a:t>Cortese-Knox-Hertzberg Local Government Reorganization Act</a:t>
            </a:r>
            <a:endParaRPr lang="en-US" sz="1600" dirty="0"/>
          </a:p>
          <a:p>
            <a:pPr marL="0" indent="0">
              <a:buNone/>
            </a:pPr>
            <a:r>
              <a:rPr lang="en-US" sz="1600" dirty="0">
                <a:solidFill>
                  <a:srgbClr val="FF0000"/>
                </a:solidFill>
              </a:rPr>
              <a:t>	</a:t>
            </a:r>
            <a:r>
              <a:rPr lang="en-US" sz="1600" dirty="0"/>
              <a:t>-  OPR Sample Timeline </a:t>
            </a:r>
            <a:r>
              <a:rPr lang="en-US" sz="1600" dirty="0">
                <a:hlinkClick r:id="rId5"/>
              </a:rPr>
              <a:t>Appendix H – Incorporation Timeline</a:t>
            </a:r>
            <a:endParaRPr lang="en-US" sz="1600" dirty="0">
              <a:solidFill>
                <a:srgbClr val="FF0000"/>
              </a:solidFill>
            </a:endParaRPr>
          </a:p>
          <a:p>
            <a:pPr marL="0" indent="0">
              <a:buNone/>
            </a:pPr>
            <a:endParaRPr lang="en-US" sz="1600" dirty="0">
              <a:solidFill>
                <a:srgbClr val="FF0000"/>
              </a:solidFill>
            </a:endParaRPr>
          </a:p>
          <a:p>
            <a:pPr marL="0" indent="0">
              <a:buNone/>
            </a:pPr>
            <a:endParaRPr lang="en-US" sz="1600" dirty="0">
              <a:solidFill>
                <a:srgbClr val="FF0000"/>
              </a:solidFill>
            </a:endParaRPr>
          </a:p>
          <a:p>
            <a:pPr marL="0" indent="0">
              <a:buNone/>
            </a:pPr>
            <a:endParaRPr lang="en-US" sz="1200" dirty="0">
              <a:solidFill>
                <a:srgbClr val="FF0000"/>
              </a:solidFill>
            </a:endParaRPr>
          </a:p>
        </p:txBody>
      </p:sp>
    </p:spTree>
    <p:extLst>
      <p:ext uri="{BB962C8B-B14F-4D97-AF65-F5344CB8AC3E}">
        <p14:creationId xmlns:p14="http://schemas.microsoft.com/office/powerpoint/2010/main" val="1644787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30AFB-4CAD-CAC9-0FCF-0E8C00CD0B18}"/>
              </a:ext>
            </a:extLst>
          </p:cNvPr>
          <p:cNvSpPr>
            <a:spLocks noGrp="1"/>
          </p:cNvSpPr>
          <p:nvPr>
            <p:ph type="title"/>
          </p:nvPr>
        </p:nvSpPr>
        <p:spPr>
          <a:xfrm>
            <a:off x="457200" y="1755966"/>
            <a:ext cx="8229600" cy="1143000"/>
          </a:xfrm>
        </p:spPr>
        <p:txBody>
          <a:bodyPr/>
          <a:lstStyle/>
          <a:p>
            <a:r>
              <a:rPr lang="en-US" dirty="0"/>
              <a:t>Questions?</a:t>
            </a:r>
          </a:p>
        </p:txBody>
      </p:sp>
    </p:spTree>
    <p:extLst>
      <p:ext uri="{BB962C8B-B14F-4D97-AF65-F5344CB8AC3E}">
        <p14:creationId xmlns:p14="http://schemas.microsoft.com/office/powerpoint/2010/main" val="4133509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F2ACD5-A74C-BCB3-2501-62641C64E8C4}"/>
              </a:ext>
            </a:extLst>
          </p:cNvPr>
          <p:cNvSpPr/>
          <p:nvPr/>
        </p:nvSpPr>
        <p:spPr>
          <a:xfrm>
            <a:off x="2057400" y="4573421"/>
            <a:ext cx="5298743" cy="1254647"/>
          </a:xfrm>
          <a:prstGeom prst="rect">
            <a:avLst/>
          </a:prstGeom>
          <a:solidFill>
            <a:srgbClr val="00B0F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99" marR="0" lvl="0" indent="0" algn="ctr" defTabSz="623438" rtl="0" eaLnBrk="1" fontAlgn="auto" latinLnBrk="0" hangingPunct="1">
              <a:lnSpc>
                <a:spcPct val="100000"/>
              </a:lnSpc>
              <a:spcBef>
                <a:spcPts val="37"/>
              </a:spcBef>
              <a:spcAft>
                <a:spcPts val="0"/>
              </a:spcAft>
              <a:buClrTx/>
              <a:buSzTx/>
              <a:buFontTx/>
              <a:buNone/>
              <a:tabLst/>
              <a:defRPr/>
            </a:pPr>
            <a:endParaRPr kumimoji="0" lang="en-US" sz="650" b="0" i="0" u="none" strike="noStrike" kern="1200" cap="none" spc="0" normalizeH="0" baseline="0" noProof="0" dirty="0">
              <a:ln>
                <a:noFill/>
              </a:ln>
              <a:solidFill>
                <a:prstClr val="black"/>
              </a:solidFill>
              <a:effectLst/>
              <a:uLnTx/>
              <a:uFillTx/>
              <a:latin typeface="Arial"/>
              <a:ea typeface="+mn-ea"/>
              <a:cs typeface="Arial"/>
            </a:endParaRPr>
          </a:p>
        </p:txBody>
      </p:sp>
      <p:sp>
        <p:nvSpPr>
          <p:cNvPr id="13" name="Rectangle 12">
            <a:extLst>
              <a:ext uri="{FF2B5EF4-FFF2-40B4-BE49-F238E27FC236}">
                <a16:creationId xmlns:a16="http://schemas.microsoft.com/office/drawing/2014/main" id="{811F533A-3FA9-EC79-94E0-B636DD9CD31E}"/>
              </a:ext>
            </a:extLst>
          </p:cNvPr>
          <p:cNvSpPr/>
          <p:nvPr/>
        </p:nvSpPr>
        <p:spPr>
          <a:xfrm>
            <a:off x="2060264" y="5827798"/>
            <a:ext cx="5293125" cy="843152"/>
          </a:xfrm>
          <a:prstGeom prst="rect">
            <a:avLst/>
          </a:prstGeom>
          <a:solidFill>
            <a:srgbClr val="7030A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99" marR="0" lvl="0" indent="0" algn="ctr" defTabSz="623438" rtl="0" eaLnBrk="1" fontAlgn="auto" latinLnBrk="0" hangingPunct="1">
              <a:lnSpc>
                <a:spcPct val="100000"/>
              </a:lnSpc>
              <a:spcBef>
                <a:spcPts val="37"/>
              </a:spcBef>
              <a:spcAft>
                <a:spcPts val="0"/>
              </a:spcAft>
              <a:buClrTx/>
              <a:buSzTx/>
              <a:buFontTx/>
              <a:buNone/>
              <a:tabLst/>
              <a:defRPr/>
            </a:pPr>
            <a:endParaRPr kumimoji="0" lang="en-US" sz="650" b="0" i="0" u="none" strike="noStrike" kern="1200" cap="none" spc="0" normalizeH="0" baseline="0" noProof="0" dirty="0">
              <a:ln>
                <a:noFill/>
              </a:ln>
              <a:solidFill>
                <a:prstClr val="black"/>
              </a:solidFill>
              <a:effectLst/>
              <a:uLnTx/>
              <a:uFillTx/>
              <a:latin typeface="Arial"/>
              <a:ea typeface="+mn-ea"/>
              <a:cs typeface="Arial"/>
            </a:endParaRPr>
          </a:p>
        </p:txBody>
      </p:sp>
      <p:sp>
        <p:nvSpPr>
          <p:cNvPr id="11" name="Rectangle 10">
            <a:extLst>
              <a:ext uri="{FF2B5EF4-FFF2-40B4-BE49-F238E27FC236}">
                <a16:creationId xmlns:a16="http://schemas.microsoft.com/office/drawing/2014/main" id="{8AECEBED-FD37-DD57-D8CD-6F5D1832D071}"/>
              </a:ext>
            </a:extLst>
          </p:cNvPr>
          <p:cNvSpPr/>
          <p:nvPr/>
        </p:nvSpPr>
        <p:spPr>
          <a:xfrm>
            <a:off x="2059925" y="541761"/>
            <a:ext cx="5304517" cy="352057"/>
          </a:xfrm>
          <a:prstGeom prst="rect">
            <a:avLst/>
          </a:prstGeom>
          <a:solidFill>
            <a:srgbClr val="FF0066">
              <a:alpha val="29804"/>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AC9D1379-847B-E427-7389-DD8EE2D026FA}"/>
              </a:ext>
            </a:extLst>
          </p:cNvPr>
          <p:cNvSpPr/>
          <p:nvPr/>
        </p:nvSpPr>
        <p:spPr>
          <a:xfrm>
            <a:off x="2057400" y="2480118"/>
            <a:ext cx="5307042" cy="2092789"/>
          </a:xfrm>
          <a:prstGeom prst="rect">
            <a:avLst/>
          </a:prstGeom>
          <a:solidFill>
            <a:srgbClr val="00B05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prstClr val="white"/>
              </a:solidFill>
              <a:effectLst/>
              <a:uLnTx/>
              <a:uFillTx/>
              <a:latin typeface="Calibri"/>
              <a:ea typeface="+mn-ea"/>
              <a:cs typeface="+mn-cs"/>
            </a:endParaRPr>
          </a:p>
        </p:txBody>
      </p:sp>
      <p:sp>
        <p:nvSpPr>
          <p:cNvPr id="70" name="Rectangle 69">
            <a:extLst>
              <a:ext uri="{FF2B5EF4-FFF2-40B4-BE49-F238E27FC236}">
                <a16:creationId xmlns:a16="http://schemas.microsoft.com/office/drawing/2014/main" id="{C3ADE402-EC6F-5DED-0D84-EF9F529D830C}"/>
              </a:ext>
            </a:extLst>
          </p:cNvPr>
          <p:cNvSpPr/>
          <p:nvPr/>
        </p:nvSpPr>
        <p:spPr>
          <a:xfrm>
            <a:off x="2057468" y="893017"/>
            <a:ext cx="5304517" cy="379158"/>
          </a:xfrm>
          <a:prstGeom prst="rect">
            <a:avLst/>
          </a:prstGeom>
          <a:solidFill>
            <a:srgbClr val="FF3300">
              <a:alpha val="29804"/>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E4386672-1B43-ACF7-B193-85AF45B04EB8}"/>
              </a:ext>
            </a:extLst>
          </p:cNvPr>
          <p:cNvSpPr/>
          <p:nvPr/>
        </p:nvSpPr>
        <p:spPr>
          <a:xfrm>
            <a:off x="2057468" y="1267482"/>
            <a:ext cx="5304517" cy="1213257"/>
          </a:xfrm>
          <a:prstGeom prst="rect">
            <a:avLst/>
          </a:prstGeom>
          <a:solidFill>
            <a:srgbClr val="FFFF0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1"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object 3">
            <a:extLst>
              <a:ext uri="{FF2B5EF4-FFF2-40B4-BE49-F238E27FC236}">
                <a16:creationId xmlns:a16="http://schemas.microsoft.com/office/drawing/2014/main" id="{7287C338-F296-56D7-C2C6-8168E45203D8}"/>
              </a:ext>
            </a:extLst>
          </p:cNvPr>
          <p:cNvSpPr txBox="1"/>
          <p:nvPr/>
        </p:nvSpPr>
        <p:spPr>
          <a:xfrm>
            <a:off x="1922318" y="231371"/>
            <a:ext cx="5299364" cy="184666"/>
          </a:xfrm>
          <a:prstGeom prst="rect">
            <a:avLst/>
          </a:prstGeom>
        </p:spPr>
        <p:txBody>
          <a:bodyPr vert="horz" wrap="square" lIns="0" tIns="0" rIns="0" bIns="0" rtlCol="0">
            <a:spAutoFit/>
          </a:bodyPr>
          <a:lstStyle/>
          <a:p>
            <a:pPr marL="0" marR="0" lvl="0" indent="0" algn="ctr" defTabSz="623438"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7" normalizeH="0" baseline="0" noProof="0" dirty="0">
                <a:ln>
                  <a:noFill/>
                </a:ln>
                <a:solidFill>
                  <a:prstClr val="black"/>
                </a:solidFill>
                <a:effectLst/>
                <a:uLnTx/>
                <a:uFillTx/>
                <a:latin typeface="Arial"/>
                <a:ea typeface="+mn-ea"/>
                <a:cs typeface="Arial"/>
              </a:rPr>
              <a:t>City Incorporation Process</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22" name="object 9">
            <a:extLst>
              <a:ext uri="{FF2B5EF4-FFF2-40B4-BE49-F238E27FC236}">
                <a16:creationId xmlns:a16="http://schemas.microsoft.com/office/drawing/2014/main" id="{60853663-EBDA-EF46-AC8E-DCFA70D1FBFA}"/>
              </a:ext>
            </a:extLst>
          </p:cNvPr>
          <p:cNvSpPr/>
          <p:nvPr/>
        </p:nvSpPr>
        <p:spPr>
          <a:xfrm>
            <a:off x="2317216" y="3741358"/>
            <a:ext cx="2070822" cy="184006"/>
          </a:xfrm>
          <a:custGeom>
            <a:avLst/>
            <a:gdLst/>
            <a:ahLst/>
            <a:cxnLst/>
            <a:rect l="l" t="t" r="r" b="b"/>
            <a:pathLst>
              <a:path w="3037204" h="269875">
                <a:moveTo>
                  <a:pt x="0" y="269659"/>
                </a:moveTo>
                <a:lnTo>
                  <a:pt x="3036950" y="269659"/>
                </a:lnTo>
                <a:lnTo>
                  <a:pt x="3036950" y="0"/>
                </a:lnTo>
                <a:lnTo>
                  <a:pt x="0" y="0"/>
                </a:lnTo>
                <a:lnTo>
                  <a:pt x="0" y="269659"/>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10">
            <a:extLst>
              <a:ext uri="{FF2B5EF4-FFF2-40B4-BE49-F238E27FC236}">
                <a16:creationId xmlns:a16="http://schemas.microsoft.com/office/drawing/2014/main" id="{AB9852E5-E12C-C952-1B3D-AB415EF9FBC8}"/>
              </a:ext>
            </a:extLst>
          </p:cNvPr>
          <p:cNvSpPr txBox="1"/>
          <p:nvPr/>
        </p:nvSpPr>
        <p:spPr>
          <a:xfrm>
            <a:off x="3022525" y="3780870"/>
            <a:ext cx="663719" cy="99707"/>
          </a:xfrm>
          <a:prstGeom prst="rect">
            <a:avLst/>
          </a:prstGeom>
        </p:spPr>
        <p:txBody>
          <a:bodyPr vert="horz" wrap="square" lIns="0" tIns="0" rIns="0" bIns="0" rtlCol="0">
            <a:spAutoFit/>
          </a:bodyPr>
          <a:lstStyle/>
          <a:p>
            <a:pPr marL="8659" marR="0" lvl="0" indent="0" algn="l" defTabSz="623438" rtl="0" eaLnBrk="1" fontAlgn="auto" latinLnBrk="0" hangingPunct="1">
              <a:lnSpc>
                <a:spcPct val="100000"/>
              </a:lnSpc>
              <a:spcBef>
                <a:spcPts val="0"/>
              </a:spcBef>
              <a:spcAft>
                <a:spcPts val="0"/>
              </a:spcAft>
              <a:buClrTx/>
              <a:buSzTx/>
              <a:buFontTx/>
              <a:buNone/>
              <a:tabLst/>
              <a:defRPr/>
            </a:pPr>
            <a:r>
              <a:rPr kumimoji="0" sz="648" b="0" i="0" u="none" strike="noStrike" kern="1200" cap="none" spc="10" normalizeH="0" baseline="0" noProof="0" dirty="0">
                <a:ln>
                  <a:noFill/>
                </a:ln>
                <a:solidFill>
                  <a:prstClr val="black"/>
                </a:solidFill>
                <a:effectLst/>
                <a:uLnTx/>
                <a:uFillTx/>
                <a:latin typeface="Arial"/>
                <a:ea typeface="+mn-ea"/>
                <a:cs typeface="Arial"/>
              </a:rPr>
              <a:t>LAFCO</a:t>
            </a:r>
            <a:r>
              <a:rPr kumimoji="0" sz="648" b="0" i="0" u="none" strike="noStrike" kern="1200" cap="none" spc="-17" normalizeH="0" baseline="0" noProof="0" dirty="0">
                <a:ln>
                  <a:noFill/>
                </a:ln>
                <a:solidFill>
                  <a:prstClr val="black"/>
                </a:solidFill>
                <a:effectLst/>
                <a:uLnTx/>
                <a:uFillTx/>
                <a:latin typeface="Arial"/>
                <a:ea typeface="+mn-ea"/>
                <a:cs typeface="Arial"/>
              </a:rPr>
              <a:t> </a:t>
            </a:r>
            <a:r>
              <a:rPr kumimoji="0" sz="648" b="1" i="0" u="none" strike="noStrike" kern="1200" cap="none" spc="-20" normalizeH="0" baseline="0" noProof="0" dirty="0">
                <a:ln>
                  <a:noFill/>
                </a:ln>
                <a:solidFill>
                  <a:prstClr val="black"/>
                </a:solidFill>
                <a:effectLst/>
                <a:uLnTx/>
                <a:uFillTx/>
                <a:latin typeface="Arial"/>
                <a:ea typeface="+mn-ea"/>
                <a:cs typeface="Arial"/>
              </a:rPr>
              <a:t>Approval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24" name="object 11">
            <a:extLst>
              <a:ext uri="{FF2B5EF4-FFF2-40B4-BE49-F238E27FC236}">
                <a16:creationId xmlns:a16="http://schemas.microsoft.com/office/drawing/2014/main" id="{7E49C366-B08C-8742-1985-8EA9328D47A6}"/>
              </a:ext>
            </a:extLst>
          </p:cNvPr>
          <p:cNvSpPr/>
          <p:nvPr/>
        </p:nvSpPr>
        <p:spPr>
          <a:xfrm>
            <a:off x="2317216" y="4076255"/>
            <a:ext cx="2075714" cy="184006"/>
          </a:xfrm>
          <a:custGeom>
            <a:avLst/>
            <a:gdLst/>
            <a:ahLst/>
            <a:cxnLst/>
            <a:rect l="l" t="t" r="r" b="b"/>
            <a:pathLst>
              <a:path w="3014979" h="269875">
                <a:moveTo>
                  <a:pt x="0" y="269659"/>
                </a:moveTo>
                <a:lnTo>
                  <a:pt x="3014725" y="269659"/>
                </a:lnTo>
                <a:lnTo>
                  <a:pt x="3014725" y="0"/>
                </a:lnTo>
                <a:lnTo>
                  <a:pt x="0" y="0"/>
                </a:lnTo>
                <a:lnTo>
                  <a:pt x="0" y="269659"/>
                </a:lnTo>
                <a:close/>
              </a:path>
            </a:pathLst>
          </a:custGeom>
          <a:noFill/>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12">
            <a:extLst>
              <a:ext uri="{FF2B5EF4-FFF2-40B4-BE49-F238E27FC236}">
                <a16:creationId xmlns:a16="http://schemas.microsoft.com/office/drawing/2014/main" id="{4C63CA31-0A29-B16C-4043-779C5905F81F}"/>
              </a:ext>
            </a:extLst>
          </p:cNvPr>
          <p:cNvSpPr txBox="1"/>
          <p:nvPr/>
        </p:nvSpPr>
        <p:spPr>
          <a:xfrm>
            <a:off x="2762753" y="4116286"/>
            <a:ext cx="1201449" cy="99707"/>
          </a:xfrm>
          <a:prstGeom prst="rect">
            <a:avLst/>
          </a:prstGeom>
        </p:spPr>
        <p:txBody>
          <a:bodyPr vert="horz" wrap="square" lIns="0" tIns="0" rIns="0" bIns="0" rtlCol="0">
            <a:spAutoFit/>
          </a:bodyPr>
          <a:lstStyle/>
          <a:p>
            <a:pPr marL="8659" marR="0" lvl="0" indent="0" algn="l" defTabSz="623438" rtl="0" eaLnBrk="1" fontAlgn="auto" latinLnBrk="0" hangingPunct="1">
              <a:lnSpc>
                <a:spcPct val="100000"/>
              </a:lnSpc>
              <a:spcBef>
                <a:spcPts val="0"/>
              </a:spcBef>
              <a:spcAft>
                <a:spcPts val="0"/>
              </a:spcAft>
              <a:buClrTx/>
              <a:buSzTx/>
              <a:buFontTx/>
              <a:buNone/>
              <a:tabLst/>
              <a:defRPr/>
            </a:pPr>
            <a:r>
              <a:rPr kumimoji="0" sz="648" b="0" i="0" u="none" strike="noStrike" kern="1200" cap="none" spc="14" normalizeH="0" baseline="0" noProof="0" dirty="0">
                <a:ln>
                  <a:noFill/>
                </a:ln>
                <a:solidFill>
                  <a:prstClr val="black"/>
                </a:solidFill>
                <a:effectLst/>
                <a:uLnTx/>
                <a:uFillTx/>
                <a:latin typeface="Arial"/>
                <a:ea typeface="+mn-ea"/>
                <a:cs typeface="Arial"/>
              </a:rPr>
              <a:t>30-day Reconsideration</a:t>
            </a:r>
            <a:r>
              <a:rPr kumimoji="0" sz="648" b="0" i="0" u="none" strike="noStrike" kern="1200" cap="none" spc="-44" normalizeH="0" baseline="0" noProof="0" dirty="0">
                <a:ln>
                  <a:noFill/>
                </a:ln>
                <a:solidFill>
                  <a:prstClr val="black"/>
                </a:solidFill>
                <a:effectLst/>
                <a:uLnTx/>
                <a:uFillTx/>
                <a:latin typeface="Arial"/>
                <a:ea typeface="+mn-ea"/>
                <a:cs typeface="Arial"/>
              </a:rPr>
              <a:t> </a:t>
            </a:r>
            <a:r>
              <a:rPr kumimoji="0" sz="648" b="0" i="0" u="none" strike="noStrike" kern="1200" cap="none" spc="10" normalizeH="0" baseline="0" noProof="0" dirty="0">
                <a:ln>
                  <a:noFill/>
                </a:ln>
                <a:solidFill>
                  <a:prstClr val="black"/>
                </a:solidFill>
                <a:effectLst/>
                <a:uLnTx/>
                <a:uFillTx/>
                <a:latin typeface="Arial"/>
                <a:ea typeface="+mn-ea"/>
                <a:cs typeface="Arial"/>
              </a:rPr>
              <a:t>Period</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27" name="object 14">
            <a:extLst>
              <a:ext uri="{FF2B5EF4-FFF2-40B4-BE49-F238E27FC236}">
                <a16:creationId xmlns:a16="http://schemas.microsoft.com/office/drawing/2014/main" id="{5258A296-DBF9-BDFA-6B54-4014B6902B99}"/>
              </a:ext>
            </a:extLst>
          </p:cNvPr>
          <p:cNvSpPr/>
          <p:nvPr/>
        </p:nvSpPr>
        <p:spPr>
          <a:xfrm>
            <a:off x="3377822" y="4643438"/>
            <a:ext cx="2594906" cy="531593"/>
          </a:xfrm>
          <a:custGeom>
            <a:avLst/>
            <a:gdLst/>
            <a:ahLst/>
            <a:cxnLst/>
            <a:rect l="l" t="t" r="r" b="b"/>
            <a:pathLst>
              <a:path w="4131310" h="269875">
                <a:moveTo>
                  <a:pt x="0" y="269659"/>
                </a:moveTo>
                <a:lnTo>
                  <a:pt x="4131183" y="269659"/>
                </a:lnTo>
                <a:lnTo>
                  <a:pt x="4131183" y="0"/>
                </a:lnTo>
                <a:lnTo>
                  <a:pt x="0" y="0"/>
                </a:lnTo>
                <a:lnTo>
                  <a:pt x="0" y="269659"/>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20">
            <a:extLst>
              <a:ext uri="{FF2B5EF4-FFF2-40B4-BE49-F238E27FC236}">
                <a16:creationId xmlns:a16="http://schemas.microsoft.com/office/drawing/2014/main" id="{D6B96104-8FBD-4FA5-AADB-B1872A1EF26E}"/>
              </a:ext>
            </a:extLst>
          </p:cNvPr>
          <p:cNvSpPr/>
          <p:nvPr/>
        </p:nvSpPr>
        <p:spPr>
          <a:xfrm>
            <a:off x="3377822" y="5254590"/>
            <a:ext cx="2594473" cy="56866"/>
          </a:xfrm>
          <a:custGeom>
            <a:avLst/>
            <a:gdLst/>
            <a:ahLst/>
            <a:cxnLst/>
            <a:rect l="l" t="t" r="r" b="b"/>
            <a:pathLst>
              <a:path w="4956810">
                <a:moveTo>
                  <a:pt x="0" y="0"/>
                </a:moveTo>
                <a:lnTo>
                  <a:pt x="4956556" y="0"/>
                </a:lnTo>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21">
            <a:extLst>
              <a:ext uri="{FF2B5EF4-FFF2-40B4-BE49-F238E27FC236}">
                <a16:creationId xmlns:a16="http://schemas.microsoft.com/office/drawing/2014/main" id="{3DF5AA7B-944B-828E-0606-D1442B0488A2}"/>
              </a:ext>
            </a:extLst>
          </p:cNvPr>
          <p:cNvSpPr txBox="1"/>
          <p:nvPr/>
        </p:nvSpPr>
        <p:spPr>
          <a:xfrm>
            <a:off x="2677080" y="5475112"/>
            <a:ext cx="1423555" cy="199414"/>
          </a:xfrm>
          <a:prstGeom prst="rect">
            <a:avLst/>
          </a:prstGeom>
        </p:spPr>
        <p:txBody>
          <a:bodyPr vert="horz" wrap="square" lIns="0" tIns="0" rIns="0" bIns="0" rtlCol="0">
            <a:spAutoFit/>
          </a:bodyPr>
          <a:lstStyle/>
          <a:p>
            <a:pPr marL="8659" marR="0" lvl="0" indent="0" algn="ctr" defTabSz="623438" rtl="0" eaLnBrk="1" fontAlgn="auto" latinLnBrk="0" hangingPunct="1">
              <a:lnSpc>
                <a:spcPct val="100000"/>
              </a:lnSpc>
              <a:spcBef>
                <a:spcPts val="0"/>
              </a:spcBef>
              <a:spcAft>
                <a:spcPts val="0"/>
              </a:spcAft>
              <a:buClrTx/>
              <a:buSzTx/>
              <a:buFontTx/>
              <a:buNone/>
              <a:tabLst/>
              <a:defRPr/>
            </a:pPr>
            <a:r>
              <a:rPr kumimoji="0" sz="648" b="0" i="0" u="none" strike="noStrike" kern="1200" cap="none" spc="7" normalizeH="0" baseline="0" noProof="0" dirty="0">
                <a:ln>
                  <a:noFill/>
                </a:ln>
                <a:solidFill>
                  <a:prstClr val="black"/>
                </a:solidFill>
                <a:effectLst/>
                <a:uLnTx/>
                <a:uFillTx/>
                <a:latin typeface="Arial"/>
                <a:ea typeface="+mn-ea"/>
                <a:cs typeface="Arial"/>
              </a:rPr>
              <a:t>Majority </a:t>
            </a:r>
            <a:r>
              <a:rPr kumimoji="0" lang="en-US" sz="648" b="0" i="0" u="none" strike="noStrike" kern="1200" cap="none" spc="7" normalizeH="0" baseline="0" noProof="0" dirty="0">
                <a:ln>
                  <a:noFill/>
                </a:ln>
                <a:solidFill>
                  <a:prstClr val="black"/>
                </a:solidFill>
                <a:effectLst/>
                <a:uLnTx/>
                <a:uFillTx/>
                <a:latin typeface="Arial"/>
                <a:ea typeface="+mn-ea"/>
                <a:cs typeface="Arial"/>
              </a:rPr>
              <a:t>V</a:t>
            </a:r>
            <a:r>
              <a:rPr kumimoji="0" sz="648" b="0" i="0" u="none" strike="noStrike" kern="1200" cap="none" spc="7" normalizeH="0" baseline="0" noProof="0" dirty="0">
                <a:ln>
                  <a:noFill/>
                </a:ln>
                <a:solidFill>
                  <a:prstClr val="black"/>
                </a:solidFill>
                <a:effectLst/>
                <a:uLnTx/>
                <a:uFillTx/>
                <a:latin typeface="Arial"/>
                <a:ea typeface="+mn-ea"/>
                <a:cs typeface="Arial"/>
              </a:rPr>
              <a:t>oter</a:t>
            </a:r>
            <a:r>
              <a:rPr kumimoji="0" sz="648" b="0" i="0" u="none" strike="noStrike" kern="1200" cap="none" spc="-58"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A</a:t>
            </a:r>
            <a:r>
              <a:rPr kumimoji="0" sz="648" b="0" i="0" u="none" strike="noStrike" kern="1200" cap="none" spc="7" normalizeH="0" baseline="0" noProof="0" dirty="0">
                <a:ln>
                  <a:noFill/>
                </a:ln>
                <a:solidFill>
                  <a:prstClr val="black"/>
                </a:solidFill>
                <a:effectLst/>
                <a:uLnTx/>
                <a:uFillTx/>
                <a:latin typeface="Arial"/>
                <a:ea typeface="+mn-ea"/>
                <a:cs typeface="Arial"/>
              </a:rPr>
              <a:t>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a:p>
            <a:pPr marL="31605" marR="0" lvl="0" indent="0" algn="ctr" defTabSz="623438" rtl="0" eaLnBrk="1" fontAlgn="auto" latinLnBrk="0" hangingPunct="1">
              <a:lnSpc>
                <a:spcPct val="100000"/>
              </a:lnSpc>
              <a:spcBef>
                <a:spcPts val="41"/>
              </a:spcBef>
              <a:spcAft>
                <a:spcPts val="0"/>
              </a:spcAft>
              <a:buClrTx/>
              <a:buSzTx/>
              <a:buFontTx/>
              <a:buNone/>
              <a:tabLst/>
              <a:defRPr/>
            </a:pPr>
            <a:r>
              <a:rPr kumimoji="0" sz="648" b="0" i="0" u="none" strike="noStrike" kern="1200" cap="none" spc="3" normalizeH="0" baseline="0" noProof="0" dirty="0">
                <a:ln>
                  <a:noFill/>
                </a:ln>
                <a:solidFill>
                  <a:prstClr val="black"/>
                </a:solidFill>
                <a:effectLst/>
                <a:uLnTx/>
                <a:uFillTx/>
                <a:latin typeface="Arial"/>
                <a:ea typeface="+mn-ea"/>
                <a:cs typeface="Arial"/>
              </a:rPr>
              <a:t>- </a:t>
            </a:r>
            <a:r>
              <a:rPr kumimoji="0" lang="en-US" sz="648" b="0" i="0" u="none" strike="noStrike" kern="1200" cap="none" spc="3" normalizeH="0" baseline="0" noProof="0" dirty="0">
                <a:ln>
                  <a:noFill/>
                </a:ln>
                <a:solidFill>
                  <a:prstClr val="black"/>
                </a:solidFill>
                <a:effectLst/>
                <a:uLnTx/>
                <a:uFillTx/>
                <a:latin typeface="Arial"/>
                <a:ea typeface="+mn-ea"/>
                <a:cs typeface="Arial"/>
              </a:rPr>
              <a:t>O</a:t>
            </a:r>
            <a:r>
              <a:rPr kumimoji="0" sz="648" b="0" i="0" u="none" strike="noStrike" kern="1200" cap="none" spc="7" normalizeH="0" baseline="0" noProof="0" dirty="0">
                <a:ln>
                  <a:noFill/>
                </a:ln>
                <a:solidFill>
                  <a:prstClr val="black"/>
                </a:solidFill>
                <a:effectLst/>
                <a:uLnTx/>
                <a:uFillTx/>
                <a:latin typeface="Arial"/>
                <a:ea typeface="+mn-ea"/>
                <a:cs typeface="Arial"/>
              </a:rPr>
              <a:t>rder</a:t>
            </a:r>
            <a:r>
              <a:rPr kumimoji="0" sz="648" b="0" i="0" u="none" strike="noStrike" kern="1200" cap="none" spc="-48" normalizeH="0" baseline="0" noProof="0" dirty="0">
                <a:ln>
                  <a:noFill/>
                </a:ln>
                <a:solidFill>
                  <a:prstClr val="black"/>
                </a:solidFill>
                <a:effectLst/>
                <a:uLnTx/>
                <a:uFillTx/>
                <a:latin typeface="Arial"/>
                <a:ea typeface="+mn-ea"/>
                <a:cs typeface="Arial"/>
              </a:rPr>
              <a:t> </a:t>
            </a:r>
            <a:r>
              <a:rPr lang="en-US" sz="648" spc="-48" dirty="0">
                <a:solidFill>
                  <a:prstClr val="black"/>
                </a:solidFill>
                <a:latin typeface="Arial"/>
                <a:cs typeface="Arial"/>
              </a:rPr>
              <a:t>Incorporation</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35" name="object 22">
            <a:extLst>
              <a:ext uri="{FF2B5EF4-FFF2-40B4-BE49-F238E27FC236}">
                <a16:creationId xmlns:a16="http://schemas.microsoft.com/office/drawing/2014/main" id="{7F565548-96F1-3E09-0999-57EE7837516D}"/>
              </a:ext>
            </a:extLst>
          </p:cNvPr>
          <p:cNvSpPr txBox="1"/>
          <p:nvPr/>
        </p:nvSpPr>
        <p:spPr>
          <a:xfrm>
            <a:off x="5056376" y="5417086"/>
            <a:ext cx="1821529" cy="303056"/>
          </a:xfrm>
          <a:prstGeom prst="rect">
            <a:avLst/>
          </a:prstGeom>
          <a:ln w="9525">
            <a:solidFill>
              <a:srgbClr val="000000"/>
            </a:solidFill>
          </a:ln>
        </p:spPr>
        <p:txBody>
          <a:bodyPr vert="horz" wrap="square" lIns="0" tIns="3897" rIns="0" bIns="0" rtlCol="0">
            <a:spAutoFit/>
          </a:bodyPr>
          <a:lstStyle/>
          <a:p>
            <a:pPr marL="0" marR="1732" lvl="0" indent="0" algn="ctr" defTabSz="623438" rtl="0" eaLnBrk="1" fontAlgn="auto" latinLnBrk="0" hangingPunct="1">
              <a:lnSpc>
                <a:spcPct val="100000"/>
              </a:lnSpc>
              <a:spcBef>
                <a:spcPts val="31"/>
              </a:spcBef>
              <a:buClrTx/>
              <a:buSzTx/>
              <a:buFontTx/>
              <a:buNone/>
              <a:tabLst/>
              <a:defRPr/>
            </a:pPr>
            <a:r>
              <a:rPr kumimoji="0" sz="648" b="0" i="0" u="none" strike="noStrike" kern="1200" cap="none" spc="7" normalizeH="0" baseline="0" noProof="0" dirty="0">
                <a:ln>
                  <a:noFill/>
                </a:ln>
                <a:solidFill>
                  <a:prstClr val="black"/>
                </a:solidFill>
                <a:effectLst/>
                <a:uLnTx/>
                <a:uFillTx/>
                <a:latin typeface="Arial"/>
                <a:ea typeface="+mn-ea"/>
                <a:cs typeface="Arial"/>
              </a:rPr>
              <a:t>Less than </a:t>
            </a:r>
            <a:r>
              <a:rPr kumimoji="0" lang="en-US" sz="648" b="0" i="0" u="none" strike="noStrike" kern="1200" cap="none" spc="7" normalizeH="0" baseline="0" noProof="0" dirty="0">
                <a:ln>
                  <a:noFill/>
                </a:ln>
                <a:solidFill>
                  <a:prstClr val="black"/>
                </a:solidFill>
                <a:effectLst/>
                <a:uLnTx/>
                <a:uFillTx/>
                <a:latin typeface="Arial"/>
                <a:ea typeface="+mn-ea"/>
                <a:cs typeface="Arial"/>
              </a:rPr>
              <a:t>M</a:t>
            </a:r>
            <a:r>
              <a:rPr kumimoji="0" sz="648" b="0" i="0" u="none" strike="noStrike" kern="1200" cap="none" spc="7" normalizeH="0" baseline="0" noProof="0" dirty="0">
                <a:ln>
                  <a:noFill/>
                </a:ln>
                <a:solidFill>
                  <a:prstClr val="black"/>
                </a:solidFill>
                <a:effectLst/>
                <a:uLnTx/>
                <a:uFillTx/>
                <a:latin typeface="Arial"/>
                <a:ea typeface="+mn-ea"/>
                <a:cs typeface="Arial"/>
              </a:rPr>
              <a:t>ajority </a:t>
            </a:r>
            <a:r>
              <a:rPr kumimoji="0" lang="en-US" sz="648" b="0" i="0" u="none" strike="noStrike" kern="1200" cap="none" spc="7" normalizeH="0" baseline="0" noProof="0" dirty="0">
                <a:ln>
                  <a:noFill/>
                </a:ln>
                <a:solidFill>
                  <a:prstClr val="black"/>
                </a:solidFill>
                <a:effectLst/>
                <a:uLnTx/>
                <a:uFillTx/>
                <a:latin typeface="Arial"/>
                <a:ea typeface="+mn-ea"/>
                <a:cs typeface="Arial"/>
              </a:rPr>
              <a:t>V</a:t>
            </a:r>
            <a:r>
              <a:rPr kumimoji="0" sz="648" b="0" i="0" u="none" strike="noStrike" kern="1200" cap="none" spc="7" normalizeH="0" baseline="0" noProof="0" dirty="0">
                <a:ln>
                  <a:noFill/>
                </a:ln>
                <a:solidFill>
                  <a:prstClr val="black"/>
                </a:solidFill>
                <a:effectLst/>
                <a:uLnTx/>
                <a:uFillTx/>
                <a:latin typeface="Arial"/>
                <a:ea typeface="+mn-ea"/>
                <a:cs typeface="Arial"/>
              </a:rPr>
              <a:t>oter</a:t>
            </a:r>
            <a:r>
              <a:rPr kumimoji="0" sz="648" b="0" i="0" u="none" strike="noStrike" kern="1200" cap="none" spc="51"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A</a:t>
            </a:r>
            <a:r>
              <a:rPr kumimoji="0" sz="648" b="0" i="0" u="none" strike="noStrike" kern="1200" cap="none" spc="7" normalizeH="0" baseline="0" noProof="0" dirty="0">
                <a:ln>
                  <a:noFill/>
                </a:ln>
                <a:solidFill>
                  <a:prstClr val="black"/>
                </a:solidFill>
                <a:effectLst/>
                <a:uLnTx/>
                <a:uFillTx/>
                <a:latin typeface="Arial"/>
                <a:ea typeface="+mn-ea"/>
                <a:cs typeface="Arial"/>
              </a:rPr>
              <a:t>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a:p>
            <a:pPr marL="0" marR="1732" lvl="0" indent="0" defTabSz="623438" rtl="0" eaLnBrk="1" fontAlgn="auto" latinLnBrk="0" hangingPunct="1">
              <a:lnSpc>
                <a:spcPct val="100000"/>
              </a:lnSpc>
              <a:spcBef>
                <a:spcPts val="17"/>
              </a:spcBef>
              <a:buClrTx/>
              <a:buSzTx/>
              <a:buFontTx/>
              <a:buNone/>
              <a:tabLst/>
              <a:defRPr/>
            </a:pPr>
            <a:r>
              <a:rPr kumimoji="0" lang="en-US" sz="648" b="0" i="0" u="none" strike="noStrike" kern="1200" cap="none" spc="3" normalizeH="0" baseline="0" noProof="0" dirty="0">
                <a:ln>
                  <a:noFill/>
                </a:ln>
                <a:solidFill>
                  <a:prstClr val="black"/>
                </a:solidFill>
                <a:effectLst/>
                <a:uLnTx/>
                <a:uFillTx/>
                <a:latin typeface="Arial"/>
                <a:ea typeface="+mn-ea"/>
                <a:cs typeface="Arial"/>
              </a:rPr>
              <a:t>  </a:t>
            </a:r>
            <a:r>
              <a:rPr kumimoji="0" sz="648" b="0" i="0" u="none" strike="noStrike" kern="1200" cap="none" spc="3" normalizeH="0" baseline="0" noProof="0" dirty="0">
                <a:ln>
                  <a:noFill/>
                </a:ln>
                <a:solidFill>
                  <a:prstClr val="black"/>
                </a:solidFill>
                <a:effectLst/>
                <a:uLnTx/>
                <a:uFillTx/>
                <a:latin typeface="Arial"/>
                <a:ea typeface="+mn-ea"/>
                <a:cs typeface="Arial"/>
              </a:rPr>
              <a:t>- </a:t>
            </a:r>
            <a:r>
              <a:rPr kumimoji="0" lang="en-US" sz="648" b="0" i="0" u="none" strike="noStrike" kern="1200" cap="none" spc="3" normalizeH="0" baseline="0" noProof="0" dirty="0">
                <a:ln>
                  <a:noFill/>
                </a:ln>
                <a:solidFill>
                  <a:prstClr val="black"/>
                </a:solidFill>
                <a:effectLst/>
                <a:uLnTx/>
                <a:uFillTx/>
                <a:latin typeface="Arial"/>
                <a:ea typeface="+mn-ea"/>
                <a:cs typeface="Arial"/>
              </a:rPr>
              <a:t>T</a:t>
            </a:r>
            <a:r>
              <a:rPr kumimoji="0" sz="648" b="0" i="0" u="none" strike="noStrike" kern="1200" cap="none" spc="7" normalizeH="0" baseline="0" noProof="0" dirty="0">
                <a:ln>
                  <a:noFill/>
                </a:ln>
                <a:solidFill>
                  <a:prstClr val="black"/>
                </a:solidFill>
                <a:effectLst/>
                <a:uLnTx/>
                <a:uFillTx/>
                <a:latin typeface="Arial"/>
                <a:ea typeface="+mn-ea"/>
                <a:cs typeface="Arial"/>
              </a:rPr>
              <a:t>erminate</a:t>
            </a:r>
            <a:r>
              <a:rPr kumimoji="0" sz="648" b="0" i="0" u="none" strike="noStrike" kern="1200" cap="none" spc="-31" normalizeH="0" baseline="0" noProof="0" dirty="0">
                <a:ln>
                  <a:noFill/>
                </a:ln>
                <a:solidFill>
                  <a:prstClr val="black"/>
                </a:solidFill>
                <a:effectLst/>
                <a:uLnTx/>
                <a:uFillTx/>
                <a:latin typeface="Arial"/>
                <a:ea typeface="+mn-ea"/>
                <a:cs typeface="Arial"/>
              </a:rPr>
              <a:t> </a:t>
            </a:r>
            <a:r>
              <a:rPr lang="en-US" sz="648" spc="7" dirty="0">
                <a:solidFill>
                  <a:prstClr val="black"/>
                </a:solidFill>
                <a:latin typeface="Arial"/>
                <a:cs typeface="Arial"/>
              </a:rPr>
              <a:t>Incorporation</a:t>
            </a:r>
          </a:p>
          <a:p>
            <a:pPr marL="0" marR="1732" lvl="0" indent="0" defTabSz="623438" rtl="0" eaLnBrk="1" fontAlgn="auto" latinLnBrk="0" hangingPunct="1">
              <a:lnSpc>
                <a:spcPct val="100000"/>
              </a:lnSpc>
              <a:spcBef>
                <a:spcPts val="17"/>
              </a:spcBef>
              <a:spcAft>
                <a:spcPts val="300"/>
              </a:spcAft>
              <a:buClrTx/>
              <a:buSzTx/>
              <a:buFontTx/>
              <a:buNone/>
              <a:tabLst/>
              <a:defRPr/>
            </a:pPr>
            <a:r>
              <a:rPr lang="en-US" sz="648" spc="7" dirty="0">
                <a:solidFill>
                  <a:prstClr val="black"/>
                </a:solidFill>
                <a:latin typeface="Arial"/>
                <a:cs typeface="Arial"/>
              </a:rPr>
              <a:t>  - 2 years to reapply unless waived by LAFCO </a:t>
            </a:r>
          </a:p>
        </p:txBody>
      </p:sp>
      <p:sp>
        <p:nvSpPr>
          <p:cNvPr id="36" name="object 26">
            <a:extLst>
              <a:ext uri="{FF2B5EF4-FFF2-40B4-BE49-F238E27FC236}">
                <a16:creationId xmlns:a16="http://schemas.microsoft.com/office/drawing/2014/main" id="{04B546EB-024C-BC9C-0950-D848001D9F4C}"/>
              </a:ext>
            </a:extLst>
          </p:cNvPr>
          <p:cNvSpPr/>
          <p:nvPr/>
        </p:nvSpPr>
        <p:spPr>
          <a:xfrm>
            <a:off x="2317216" y="4393176"/>
            <a:ext cx="2097979" cy="187047"/>
          </a:xfrm>
          <a:custGeom>
            <a:avLst/>
            <a:gdLst/>
            <a:ahLst/>
            <a:cxnLst/>
            <a:rect l="l" t="t" r="r" b="b"/>
            <a:pathLst>
              <a:path w="3344545" h="351154">
                <a:moveTo>
                  <a:pt x="0" y="350583"/>
                </a:moveTo>
                <a:lnTo>
                  <a:pt x="3344545" y="350583"/>
                </a:lnTo>
                <a:lnTo>
                  <a:pt x="3344545" y="0"/>
                </a:lnTo>
                <a:lnTo>
                  <a:pt x="0" y="0"/>
                </a:lnTo>
                <a:lnTo>
                  <a:pt x="0" y="350583"/>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27">
            <a:extLst>
              <a:ext uri="{FF2B5EF4-FFF2-40B4-BE49-F238E27FC236}">
                <a16:creationId xmlns:a16="http://schemas.microsoft.com/office/drawing/2014/main" id="{8DA307BE-CB19-041C-1DD6-D409B256D51F}"/>
              </a:ext>
            </a:extLst>
          </p:cNvPr>
          <p:cNvSpPr txBox="1"/>
          <p:nvPr/>
        </p:nvSpPr>
        <p:spPr>
          <a:xfrm>
            <a:off x="2317215" y="4442462"/>
            <a:ext cx="2097979" cy="97463"/>
          </a:xfrm>
          <a:prstGeom prst="rect">
            <a:avLst/>
          </a:prstGeom>
        </p:spPr>
        <p:txBody>
          <a:bodyPr vert="horz" wrap="square" lIns="0" tIns="0" rIns="0" bIns="0" rtlCol="0">
            <a:spAutoFit/>
          </a:bodyPr>
          <a:lstStyle/>
          <a:p>
            <a:pPr marL="99577" marR="3464" lvl="0" indent="-91351" algn="ctr" defTabSz="623438" rtl="0" eaLnBrk="1" fontAlgn="auto" latinLnBrk="0" hangingPunct="1">
              <a:lnSpc>
                <a:spcPct val="105100"/>
              </a:lnSpc>
              <a:spcBef>
                <a:spcPts val="0"/>
              </a:spcBef>
              <a:spcAft>
                <a:spcPts val="0"/>
              </a:spcAft>
              <a:buClrTx/>
              <a:buSzTx/>
              <a:buFontTx/>
              <a:buNone/>
              <a:tabLst/>
              <a:defRPr/>
            </a:pPr>
            <a:r>
              <a:rPr kumimoji="0" sz="648" b="0" i="0" u="none" strike="noStrike" kern="1200" cap="none" spc="7" normalizeH="0" baseline="0" noProof="0" dirty="0">
                <a:ln>
                  <a:noFill/>
                </a:ln>
                <a:solidFill>
                  <a:prstClr val="black"/>
                </a:solidFill>
                <a:effectLst/>
                <a:uLnTx/>
                <a:uFillTx/>
                <a:latin typeface="Arial"/>
                <a:ea typeface="+mn-ea"/>
                <a:cs typeface="Arial"/>
              </a:rPr>
              <a:t>Final </a:t>
            </a:r>
            <a:r>
              <a:rPr kumimoji="0" lang="en-US" sz="648" b="0" i="0" u="none" strike="noStrike" kern="1200" cap="none" spc="7" normalizeH="0" baseline="0" noProof="0" dirty="0">
                <a:ln>
                  <a:noFill/>
                </a:ln>
                <a:solidFill>
                  <a:prstClr val="black"/>
                </a:solidFill>
                <a:effectLst/>
                <a:uLnTx/>
                <a:uFillTx/>
                <a:latin typeface="Arial"/>
                <a:ea typeface="+mn-ea"/>
                <a:cs typeface="Arial"/>
              </a:rPr>
              <a:t>C</a:t>
            </a:r>
            <a:r>
              <a:rPr kumimoji="0" sz="648" b="0" i="0" u="none" strike="noStrike" kern="1200" cap="none" spc="7" normalizeH="0" baseline="0" noProof="0" dirty="0">
                <a:ln>
                  <a:noFill/>
                </a:ln>
                <a:solidFill>
                  <a:prstClr val="black"/>
                </a:solidFill>
                <a:effectLst/>
                <a:uLnTx/>
                <a:uFillTx/>
                <a:latin typeface="Arial"/>
                <a:ea typeface="+mn-ea"/>
                <a:cs typeface="Arial"/>
              </a:rPr>
              <a:t>onditions of</a:t>
            </a:r>
            <a:r>
              <a:rPr kumimoji="0" sz="648" b="0" i="0" u="none" strike="noStrike" kern="1200" cap="none" spc="-48"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A</a:t>
            </a:r>
            <a:r>
              <a:rPr kumimoji="0" sz="648" b="0" i="0" u="none" strike="noStrike" kern="1200" cap="none" spc="7" normalizeH="0" baseline="0" noProof="0" dirty="0">
                <a:ln>
                  <a:noFill/>
                </a:ln>
                <a:solidFill>
                  <a:prstClr val="black"/>
                </a:solidFill>
                <a:effectLst/>
                <a:uLnTx/>
                <a:uFillTx/>
                <a:latin typeface="Arial"/>
                <a:ea typeface="+mn-ea"/>
                <a:cs typeface="Arial"/>
              </a:rPr>
              <a:t>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40" name="object 31">
            <a:extLst>
              <a:ext uri="{FF2B5EF4-FFF2-40B4-BE49-F238E27FC236}">
                <a16:creationId xmlns:a16="http://schemas.microsoft.com/office/drawing/2014/main" id="{8A7F6239-2D04-9825-3554-46445226CF8E}"/>
              </a:ext>
            </a:extLst>
          </p:cNvPr>
          <p:cNvSpPr/>
          <p:nvPr/>
        </p:nvSpPr>
        <p:spPr>
          <a:xfrm>
            <a:off x="2225663" y="1378912"/>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a:extLst>
              <a:ext uri="{FF2B5EF4-FFF2-40B4-BE49-F238E27FC236}">
                <a16:creationId xmlns:a16="http://schemas.microsoft.com/office/drawing/2014/main" id="{36F76794-2F36-3F35-C794-ABB60D5B3EF0}"/>
              </a:ext>
            </a:extLst>
          </p:cNvPr>
          <p:cNvSpPr/>
          <p:nvPr/>
        </p:nvSpPr>
        <p:spPr>
          <a:xfrm>
            <a:off x="4966924" y="3755006"/>
            <a:ext cx="2070822" cy="184006"/>
          </a:xfrm>
          <a:custGeom>
            <a:avLst/>
            <a:gdLst/>
            <a:ahLst/>
            <a:cxnLst/>
            <a:rect l="l" t="t" r="r" b="b"/>
            <a:pathLst>
              <a:path w="3037204" h="269875">
                <a:moveTo>
                  <a:pt x="0" y="269659"/>
                </a:moveTo>
                <a:lnTo>
                  <a:pt x="3036951" y="269659"/>
                </a:lnTo>
                <a:lnTo>
                  <a:pt x="3036951" y="0"/>
                </a:lnTo>
                <a:lnTo>
                  <a:pt x="0" y="0"/>
                </a:lnTo>
                <a:lnTo>
                  <a:pt x="0" y="269659"/>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a:extLst>
              <a:ext uri="{FF2B5EF4-FFF2-40B4-BE49-F238E27FC236}">
                <a16:creationId xmlns:a16="http://schemas.microsoft.com/office/drawing/2014/main" id="{FA0D3D47-BA67-3708-84DC-7726E21B72E8}"/>
              </a:ext>
            </a:extLst>
          </p:cNvPr>
          <p:cNvSpPr txBox="1"/>
          <p:nvPr/>
        </p:nvSpPr>
        <p:spPr>
          <a:xfrm>
            <a:off x="5620078" y="3794518"/>
            <a:ext cx="771525" cy="99707"/>
          </a:xfrm>
          <a:prstGeom prst="rect">
            <a:avLst/>
          </a:prstGeom>
        </p:spPr>
        <p:txBody>
          <a:bodyPr vert="horz" wrap="square" lIns="0" tIns="0" rIns="0" bIns="0" rtlCol="0">
            <a:spAutoFit/>
          </a:bodyPr>
          <a:lstStyle/>
          <a:p>
            <a:pPr marL="8659" marR="0" lvl="0" indent="0" algn="l" defTabSz="623438" rtl="0" eaLnBrk="1" fontAlgn="auto" latinLnBrk="0" hangingPunct="1">
              <a:lnSpc>
                <a:spcPct val="100000"/>
              </a:lnSpc>
              <a:spcBef>
                <a:spcPts val="0"/>
              </a:spcBef>
              <a:spcAft>
                <a:spcPts val="0"/>
              </a:spcAft>
              <a:buClrTx/>
              <a:buSzTx/>
              <a:buFontTx/>
              <a:buNone/>
              <a:tabLst/>
              <a:defRPr/>
            </a:pPr>
            <a:r>
              <a:rPr kumimoji="0" sz="648" b="0" i="0" u="none" strike="noStrike" kern="1200" cap="none" spc="10" normalizeH="0" baseline="0" noProof="0" dirty="0">
                <a:ln>
                  <a:noFill/>
                </a:ln>
                <a:solidFill>
                  <a:prstClr val="black"/>
                </a:solidFill>
                <a:effectLst/>
                <a:uLnTx/>
                <a:uFillTx/>
                <a:latin typeface="Arial"/>
                <a:ea typeface="+mn-ea"/>
                <a:cs typeface="Arial"/>
              </a:rPr>
              <a:t>LAFCO</a:t>
            </a:r>
            <a:r>
              <a:rPr kumimoji="0" sz="648" b="0" i="0" u="none" strike="noStrike" kern="1200" cap="none" spc="-10" normalizeH="0" baseline="0" noProof="0" dirty="0">
                <a:ln>
                  <a:noFill/>
                </a:ln>
                <a:solidFill>
                  <a:prstClr val="black"/>
                </a:solidFill>
                <a:effectLst/>
                <a:uLnTx/>
                <a:uFillTx/>
                <a:latin typeface="Arial"/>
                <a:ea typeface="+mn-ea"/>
                <a:cs typeface="Arial"/>
              </a:rPr>
              <a:t> </a:t>
            </a:r>
            <a:r>
              <a:rPr kumimoji="0" sz="648" b="1" i="0" u="none" strike="noStrike" kern="1200" cap="none" spc="-20" normalizeH="0" baseline="0" noProof="0" dirty="0">
                <a:ln>
                  <a:noFill/>
                </a:ln>
                <a:solidFill>
                  <a:prstClr val="black"/>
                </a:solidFill>
                <a:effectLst/>
                <a:uLnTx/>
                <a:uFillTx/>
                <a:latin typeface="Arial"/>
                <a:ea typeface="+mn-ea"/>
                <a:cs typeface="Arial"/>
              </a:rPr>
              <a:t>Disapproval</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45" name="object 53">
            <a:extLst>
              <a:ext uri="{FF2B5EF4-FFF2-40B4-BE49-F238E27FC236}">
                <a16:creationId xmlns:a16="http://schemas.microsoft.com/office/drawing/2014/main" id="{54E6C44C-A0A2-8AFD-A772-4107952AC808}"/>
              </a:ext>
            </a:extLst>
          </p:cNvPr>
          <p:cNvSpPr txBox="1"/>
          <p:nvPr/>
        </p:nvSpPr>
        <p:spPr>
          <a:xfrm>
            <a:off x="3467479" y="4673215"/>
            <a:ext cx="2190371" cy="505075"/>
          </a:xfrm>
          <a:prstGeom prst="rect">
            <a:avLst/>
          </a:prstGeom>
        </p:spPr>
        <p:txBody>
          <a:bodyPr vert="horz" wrap="square" lIns="0" tIns="0" rIns="0" bIns="0" rtlCol="0">
            <a:spAutoFit/>
          </a:bodyPr>
          <a:lstStyle/>
          <a:p>
            <a:pPr marL="0" marR="0" lvl="0" indent="0" defTabSz="623438" rtl="0" eaLnBrk="1" fontAlgn="auto" latinLnBrk="0" hangingPunct="1">
              <a:lnSpc>
                <a:spcPct val="100000"/>
              </a:lnSpc>
              <a:spcBef>
                <a:spcPts val="0"/>
              </a:spcBef>
              <a:spcAft>
                <a:spcPts val="0"/>
              </a:spcAft>
              <a:buClrTx/>
              <a:buSzTx/>
              <a:buFontTx/>
              <a:buNone/>
              <a:tabLst/>
              <a:defRPr/>
            </a:pPr>
            <a:r>
              <a:rPr lang="en-US" sz="682" b="1" spc="-34" dirty="0">
                <a:solidFill>
                  <a:prstClr val="black"/>
                </a:solidFill>
                <a:latin typeface="Arial"/>
                <a:cs typeface="Arial"/>
              </a:rPr>
              <a:t>Election</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Incorporation placed on next general election ballot</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LAFCO prepares impartial analysis for ballot</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Registered voters within proposed incorporation boundaries vote</a:t>
            </a:r>
          </a:p>
          <a:p>
            <a:pPr marR="0" lvl="0" defTabSz="623438" rtl="0" eaLnBrk="1" fontAlgn="auto" latinLnBrk="0" hangingPunct="1">
              <a:lnSpc>
                <a:spcPct val="100000"/>
              </a:lnSpc>
              <a:spcBef>
                <a:spcPts val="0"/>
              </a:spcBef>
              <a:spcAft>
                <a:spcPts val="0"/>
              </a:spcAft>
              <a:buClrTx/>
              <a:buSzTx/>
              <a:tabLst/>
              <a:defRPr/>
            </a:pPr>
            <a:r>
              <a:rPr lang="en-US" sz="650" spc="-34" dirty="0">
                <a:solidFill>
                  <a:prstClr val="black"/>
                </a:solidFill>
                <a:latin typeface="Arial"/>
                <a:cs typeface="Arial"/>
              </a:rPr>
              <a:t>-  Election results certified</a:t>
            </a:r>
            <a:endParaRPr kumimoji="0" sz="682" b="0" i="0" u="none" strike="noStrike" kern="1200" cap="none" spc="0" normalizeH="0" baseline="0" noProof="0" dirty="0">
              <a:ln>
                <a:noFill/>
              </a:ln>
              <a:solidFill>
                <a:prstClr val="black"/>
              </a:solidFill>
              <a:effectLst/>
              <a:uLnTx/>
              <a:uFillTx/>
              <a:latin typeface="Arial"/>
              <a:ea typeface="+mn-ea"/>
              <a:cs typeface="Arial"/>
            </a:endParaRPr>
          </a:p>
        </p:txBody>
      </p:sp>
      <p:sp>
        <p:nvSpPr>
          <p:cNvPr id="50" name="object 71">
            <a:extLst>
              <a:ext uri="{FF2B5EF4-FFF2-40B4-BE49-F238E27FC236}">
                <a16:creationId xmlns:a16="http://schemas.microsoft.com/office/drawing/2014/main" id="{2DD74786-9CF0-1871-282A-22F8AB8B8F65}"/>
              </a:ext>
            </a:extLst>
          </p:cNvPr>
          <p:cNvSpPr/>
          <p:nvPr/>
        </p:nvSpPr>
        <p:spPr>
          <a:xfrm>
            <a:off x="2675702" y="5425622"/>
            <a:ext cx="1423987" cy="303056"/>
          </a:xfrm>
          <a:custGeom>
            <a:avLst/>
            <a:gdLst/>
            <a:ahLst/>
            <a:cxnLst/>
            <a:rect l="l" t="t" r="r" b="b"/>
            <a:pathLst>
              <a:path w="2088514" h="353059">
                <a:moveTo>
                  <a:pt x="0" y="352501"/>
                </a:moveTo>
                <a:lnTo>
                  <a:pt x="2088321" y="352501"/>
                </a:lnTo>
                <a:lnTo>
                  <a:pt x="2088321" y="0"/>
                </a:lnTo>
                <a:lnTo>
                  <a:pt x="0" y="0"/>
                </a:lnTo>
                <a:lnTo>
                  <a:pt x="0" y="352501"/>
                </a:lnTo>
                <a:close/>
              </a:path>
            </a:pathLst>
          </a:custGeom>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51" name="object 4">
            <a:extLst>
              <a:ext uri="{FF2B5EF4-FFF2-40B4-BE49-F238E27FC236}">
                <a16:creationId xmlns:a16="http://schemas.microsoft.com/office/drawing/2014/main" id="{F83BF013-04CA-B7A8-6E96-00F363C2D4B3}"/>
              </a:ext>
            </a:extLst>
          </p:cNvPr>
          <p:cNvSpPr txBox="1"/>
          <p:nvPr/>
        </p:nvSpPr>
        <p:spPr>
          <a:xfrm>
            <a:off x="2540660" y="603836"/>
            <a:ext cx="4337246" cy="229142"/>
          </a:xfrm>
          <a:prstGeom prst="rect">
            <a:avLst/>
          </a:prstGeom>
          <a:ln w="9525">
            <a:solidFill>
              <a:srgbClr val="000000"/>
            </a:solidFill>
          </a:ln>
        </p:spPr>
        <p:txBody>
          <a:bodyPr vert="horz" wrap="square" lIns="0" tIns="29441" rIns="0" bIns="0" rtlCol="0">
            <a:spAutoFit/>
          </a:bodyPr>
          <a:lstStyle/>
          <a:p>
            <a:pPr marL="615212" marR="3464" lvl="0" indent="-606985" algn="ctr" defTabSz="623438" rtl="0" eaLnBrk="1" fontAlgn="auto" latinLnBrk="0" hangingPunct="1">
              <a:buClrTx/>
              <a:buSzTx/>
              <a:buFontTx/>
              <a:buNone/>
              <a:tabLst/>
              <a:defRPr/>
            </a:pPr>
            <a:r>
              <a:rPr kumimoji="0" lang="en-US" sz="648" b="1" i="0" u="none" strike="noStrike" kern="1200" cap="none" spc="3" normalizeH="0" baseline="0" noProof="0" dirty="0">
                <a:ln>
                  <a:noFill/>
                </a:ln>
                <a:solidFill>
                  <a:prstClr val="black"/>
                </a:solidFill>
                <a:effectLst/>
                <a:uLnTx/>
                <a:uFillTx/>
                <a:latin typeface="Arial"/>
                <a:ea typeface="+mn-ea"/>
                <a:cs typeface="Arial"/>
              </a:rPr>
              <a:t>Pre-LAFCO Application: </a:t>
            </a:r>
          </a:p>
          <a:p>
            <a:pPr marL="615212" marR="3464" lvl="0" indent="-606985" algn="ctr" defTabSz="623438" rtl="0" eaLnBrk="1" fontAlgn="auto" latinLnBrk="0" hangingPunct="1">
              <a:buClrTx/>
              <a:buSzTx/>
              <a:buFontTx/>
              <a:buNone/>
              <a:tabLst/>
              <a:defRPr/>
            </a:pPr>
            <a:r>
              <a:rPr kumimoji="0" lang="en-US" sz="648" b="0" i="0" u="none" strike="noStrike" kern="1200" cap="none" spc="3" normalizeH="0" baseline="0" noProof="0" dirty="0">
                <a:ln>
                  <a:noFill/>
                </a:ln>
                <a:solidFill>
                  <a:prstClr val="black"/>
                </a:solidFill>
                <a:effectLst/>
                <a:uLnTx/>
                <a:uFillTx/>
                <a:latin typeface="Arial"/>
                <a:ea typeface="+mn-ea"/>
                <a:cs typeface="Arial"/>
              </a:rPr>
              <a:t>Preliminary Fiscal Analysis, Roles, Initiation (Registered Voters, Landowners, Affected Agency)</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p:txBody>
      </p:sp>
      <p:cxnSp>
        <p:nvCxnSpPr>
          <p:cNvPr id="57" name="Straight Arrow Connector 56">
            <a:extLst>
              <a:ext uri="{FF2B5EF4-FFF2-40B4-BE49-F238E27FC236}">
                <a16:creationId xmlns:a16="http://schemas.microsoft.com/office/drawing/2014/main" id="{B9447A35-DA74-F02C-1512-4E00A2A75809}"/>
              </a:ext>
            </a:extLst>
          </p:cNvPr>
          <p:cNvCxnSpPr>
            <a:cxnSpLocks/>
          </p:cNvCxnSpPr>
          <p:nvPr/>
        </p:nvCxnSpPr>
        <p:spPr>
          <a:xfrm>
            <a:off x="5972295" y="3944279"/>
            <a:ext cx="432" cy="139161"/>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7658731F-CC1B-ABF3-02B3-F62127F93942}"/>
              </a:ext>
            </a:extLst>
          </p:cNvPr>
          <p:cNvCxnSpPr>
            <a:cxnSpLocks/>
          </p:cNvCxnSpPr>
          <p:nvPr/>
        </p:nvCxnSpPr>
        <p:spPr>
          <a:xfrm flipH="1">
            <a:off x="3380507" y="5256965"/>
            <a:ext cx="816" cy="13370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8B4BF204-A6DB-A973-9667-12BAA6E6CA1E}"/>
              </a:ext>
            </a:extLst>
          </p:cNvPr>
          <p:cNvSpPr txBox="1"/>
          <p:nvPr/>
        </p:nvSpPr>
        <p:spPr>
          <a:xfrm>
            <a:off x="418283" y="542013"/>
            <a:ext cx="1638245"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Pre-LAFCO Application:</a:t>
            </a:r>
          </a:p>
        </p:txBody>
      </p:sp>
      <p:sp>
        <p:nvSpPr>
          <p:cNvPr id="111" name="TextBox 110">
            <a:extLst>
              <a:ext uri="{FF2B5EF4-FFF2-40B4-BE49-F238E27FC236}">
                <a16:creationId xmlns:a16="http://schemas.microsoft.com/office/drawing/2014/main" id="{902803EE-996A-A409-20B7-A29695F6E878}"/>
              </a:ext>
            </a:extLst>
          </p:cNvPr>
          <p:cNvSpPr txBox="1"/>
          <p:nvPr/>
        </p:nvSpPr>
        <p:spPr>
          <a:xfrm>
            <a:off x="-106934" y="1267308"/>
            <a:ext cx="2161230"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000" b="1" dirty="0">
                <a:solidFill>
                  <a:prstClr val="black"/>
                </a:solidFill>
                <a:latin typeface="Arial" panose="020B0604020202020204" pitchFamily="34" charset="0"/>
                <a:cs typeface="Arial" panose="020B0604020202020204" pitchFamily="34" charset="0"/>
              </a:rPr>
              <a:t>Full Application Requirements</a:t>
            </a: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112" name="TextBox 111">
            <a:extLst>
              <a:ext uri="{FF2B5EF4-FFF2-40B4-BE49-F238E27FC236}">
                <a16:creationId xmlns:a16="http://schemas.microsoft.com/office/drawing/2014/main" id="{6A088DC4-61FA-18C1-4985-03D65B527DEB}"/>
              </a:ext>
            </a:extLst>
          </p:cNvPr>
          <p:cNvSpPr txBox="1"/>
          <p:nvPr/>
        </p:nvSpPr>
        <p:spPr>
          <a:xfrm>
            <a:off x="270966" y="2481713"/>
            <a:ext cx="1786815"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Notice &amp; LAFCO Hearing:</a:t>
            </a:r>
          </a:p>
        </p:txBody>
      </p:sp>
      <p:sp>
        <p:nvSpPr>
          <p:cNvPr id="113" name="TextBox 112">
            <a:extLst>
              <a:ext uri="{FF2B5EF4-FFF2-40B4-BE49-F238E27FC236}">
                <a16:creationId xmlns:a16="http://schemas.microsoft.com/office/drawing/2014/main" id="{2952DB3A-AFE0-332B-E8E6-4EDA34C1AD92}"/>
              </a:ext>
            </a:extLst>
          </p:cNvPr>
          <p:cNvSpPr txBox="1"/>
          <p:nvPr/>
        </p:nvSpPr>
        <p:spPr>
          <a:xfrm>
            <a:off x="419615" y="4576583"/>
            <a:ext cx="1638245"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Election:</a:t>
            </a:r>
          </a:p>
        </p:txBody>
      </p:sp>
      <p:sp>
        <p:nvSpPr>
          <p:cNvPr id="2" name="object 31">
            <a:extLst>
              <a:ext uri="{FF2B5EF4-FFF2-40B4-BE49-F238E27FC236}">
                <a16:creationId xmlns:a16="http://schemas.microsoft.com/office/drawing/2014/main" id="{5D881504-ACCA-AF9F-83BE-5B15320EF5CB}"/>
              </a:ext>
            </a:extLst>
          </p:cNvPr>
          <p:cNvSpPr/>
          <p:nvPr/>
        </p:nvSpPr>
        <p:spPr>
          <a:xfrm>
            <a:off x="3467479" y="1368767"/>
            <a:ext cx="1108050"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1">
            <a:extLst>
              <a:ext uri="{FF2B5EF4-FFF2-40B4-BE49-F238E27FC236}">
                <a16:creationId xmlns:a16="http://schemas.microsoft.com/office/drawing/2014/main" id="{165A5FE0-5936-0CA6-BE34-6D6713AB5AF8}"/>
              </a:ext>
            </a:extLst>
          </p:cNvPr>
          <p:cNvSpPr/>
          <p:nvPr/>
        </p:nvSpPr>
        <p:spPr>
          <a:xfrm>
            <a:off x="4793534" y="1389775"/>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31">
            <a:extLst>
              <a:ext uri="{FF2B5EF4-FFF2-40B4-BE49-F238E27FC236}">
                <a16:creationId xmlns:a16="http://schemas.microsoft.com/office/drawing/2014/main" id="{7CD7A669-C914-8746-6DDE-A14DFAEB7DAC}"/>
              </a:ext>
            </a:extLst>
          </p:cNvPr>
          <p:cNvSpPr/>
          <p:nvPr/>
        </p:nvSpPr>
        <p:spPr>
          <a:xfrm>
            <a:off x="6065512" y="1392885"/>
            <a:ext cx="1009559" cy="448107"/>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66">
            <a:extLst>
              <a:ext uri="{FF2B5EF4-FFF2-40B4-BE49-F238E27FC236}">
                <a16:creationId xmlns:a16="http://schemas.microsoft.com/office/drawing/2014/main" id="{A00D81F3-1FB2-47F2-6521-A46CEF84F4CC}"/>
              </a:ext>
            </a:extLst>
          </p:cNvPr>
          <p:cNvSpPr txBox="1"/>
          <p:nvPr/>
        </p:nvSpPr>
        <p:spPr>
          <a:xfrm>
            <a:off x="2282030" y="1409194"/>
            <a:ext cx="1009559" cy="764184"/>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Comprehensive Fiscal Analysis</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t>
            </a:r>
            <a:r>
              <a:rPr kumimoji="0" lang="en-US" sz="648" b="0" i="0" u="none" strike="noStrike" kern="1200" cap="none" spc="7" normalizeH="0" baseline="0" noProof="0" dirty="0" err="1">
                <a:ln>
                  <a:noFill/>
                </a:ln>
                <a:solidFill>
                  <a:prstClr val="black"/>
                </a:solidFill>
                <a:effectLst/>
                <a:uLnTx/>
                <a:uFillTx/>
                <a:latin typeface="Arial"/>
                <a:ea typeface="+mn-ea"/>
                <a:cs typeface="Arial"/>
              </a:rPr>
              <a:t>req’d</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Potential State Controller review </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71" name="object 66">
            <a:extLst>
              <a:ext uri="{FF2B5EF4-FFF2-40B4-BE49-F238E27FC236}">
                <a16:creationId xmlns:a16="http://schemas.microsoft.com/office/drawing/2014/main" id="{33434A57-4F7B-F5B3-77C0-0C2D61338C85}"/>
              </a:ext>
            </a:extLst>
          </p:cNvPr>
          <p:cNvSpPr txBox="1"/>
          <p:nvPr/>
        </p:nvSpPr>
        <p:spPr>
          <a:xfrm>
            <a:off x="3534165" y="1411749"/>
            <a:ext cx="1009559" cy="863891"/>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Revenue Neutrality</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County Auditor determines property tax ratio </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Proponents meet with County to negotiate</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Revenue Neutrality Agreement finalized</a:t>
            </a:r>
          </a:p>
        </p:txBody>
      </p:sp>
      <p:sp>
        <p:nvSpPr>
          <p:cNvPr id="72" name="object 66">
            <a:extLst>
              <a:ext uri="{FF2B5EF4-FFF2-40B4-BE49-F238E27FC236}">
                <a16:creationId xmlns:a16="http://schemas.microsoft.com/office/drawing/2014/main" id="{BAB3AA18-AB99-47F0-690F-2A128343C5D6}"/>
              </a:ext>
            </a:extLst>
          </p:cNvPr>
          <p:cNvSpPr txBox="1"/>
          <p:nvPr/>
        </p:nvSpPr>
        <p:spPr>
          <a:xfrm>
            <a:off x="4847518" y="1420893"/>
            <a:ext cx="1009559" cy="759182"/>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CEQA Review</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lang="en-US" sz="648" spc="7" dirty="0">
                <a:solidFill>
                  <a:prstClr val="black"/>
                </a:solidFill>
                <a:latin typeface="Arial"/>
                <a:cs typeface="Arial"/>
              </a:rPr>
              <a:t>Initial Study – EIR likely</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&amp; comment </a:t>
            </a:r>
            <a:r>
              <a:rPr lang="en-US" sz="648" spc="7" dirty="0">
                <a:solidFill>
                  <a:prstClr val="black"/>
                </a:solidFill>
                <a:latin typeface="Arial"/>
                <a:cs typeface="Arial"/>
              </a:rPr>
              <a:t>period </a:t>
            </a:r>
            <a:r>
              <a:rPr kumimoji="0" lang="en-US" sz="648" b="0" i="0" u="none" strike="noStrike" kern="1200" cap="none" spc="7" normalizeH="0" baseline="0" noProof="0" dirty="0">
                <a:ln>
                  <a:noFill/>
                </a:ln>
                <a:solidFill>
                  <a:prstClr val="black"/>
                </a:solidFill>
                <a:effectLst/>
                <a:uLnTx/>
                <a:uFillTx/>
                <a:latin typeface="Arial"/>
                <a:ea typeface="+mn-ea"/>
                <a:cs typeface="Arial"/>
              </a:rPr>
              <a:t>for draft &amp; final</a:t>
            </a:r>
          </a:p>
        </p:txBody>
      </p:sp>
      <p:sp>
        <p:nvSpPr>
          <p:cNvPr id="73" name="object 66">
            <a:extLst>
              <a:ext uri="{FF2B5EF4-FFF2-40B4-BE49-F238E27FC236}">
                <a16:creationId xmlns:a16="http://schemas.microsoft.com/office/drawing/2014/main" id="{004D45F3-50E3-F4EA-5D8E-FD31C38472CA}"/>
              </a:ext>
            </a:extLst>
          </p:cNvPr>
          <p:cNvSpPr txBox="1"/>
          <p:nvPr/>
        </p:nvSpPr>
        <p:spPr>
          <a:xfrm>
            <a:off x="6100159" y="1409529"/>
            <a:ext cx="1009559" cy="319703"/>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Service Plan</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30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proponent or consultant</a:t>
            </a:r>
          </a:p>
        </p:txBody>
      </p:sp>
      <p:sp>
        <p:nvSpPr>
          <p:cNvPr id="78" name="object 26">
            <a:extLst>
              <a:ext uri="{FF2B5EF4-FFF2-40B4-BE49-F238E27FC236}">
                <a16:creationId xmlns:a16="http://schemas.microsoft.com/office/drawing/2014/main" id="{1A84BE3C-B80A-DEA3-23C5-A58ED3C07FDE}"/>
              </a:ext>
            </a:extLst>
          </p:cNvPr>
          <p:cNvSpPr/>
          <p:nvPr/>
        </p:nvSpPr>
        <p:spPr>
          <a:xfrm>
            <a:off x="4572000" y="5936684"/>
            <a:ext cx="2305905" cy="568169"/>
          </a:xfrm>
          <a:custGeom>
            <a:avLst/>
            <a:gdLst/>
            <a:ahLst/>
            <a:cxnLst/>
            <a:rect l="l" t="t" r="r" b="b"/>
            <a:pathLst>
              <a:path w="3344545" h="351154">
                <a:moveTo>
                  <a:pt x="0" y="350583"/>
                </a:moveTo>
                <a:lnTo>
                  <a:pt x="3344545" y="350583"/>
                </a:lnTo>
                <a:lnTo>
                  <a:pt x="3344545" y="0"/>
                </a:lnTo>
                <a:lnTo>
                  <a:pt x="0" y="0"/>
                </a:lnTo>
                <a:lnTo>
                  <a:pt x="0" y="350583"/>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79" name="object 27">
            <a:extLst>
              <a:ext uri="{FF2B5EF4-FFF2-40B4-BE49-F238E27FC236}">
                <a16:creationId xmlns:a16="http://schemas.microsoft.com/office/drawing/2014/main" id="{BCEDD68D-95D5-6B54-17FA-3AD8D11B6E8D}"/>
              </a:ext>
            </a:extLst>
          </p:cNvPr>
          <p:cNvSpPr txBox="1"/>
          <p:nvPr/>
        </p:nvSpPr>
        <p:spPr>
          <a:xfrm>
            <a:off x="4657279" y="5967862"/>
            <a:ext cx="2209867" cy="516295"/>
          </a:xfrm>
          <a:prstGeom prst="rect">
            <a:avLst/>
          </a:prstGeom>
        </p:spPr>
        <p:txBody>
          <a:bodyPr vert="horz" wrap="square" lIns="0" tIns="0" rIns="0" bIns="0" rtlCol="0">
            <a:spAutoFit/>
          </a:bodyPr>
          <a:lstStyle/>
          <a:p>
            <a:pPr marL="99577" marR="3464" lvl="0" indent="-91351" defTabSz="623438" rtl="0" eaLnBrk="1" fontAlgn="auto" latinLnBrk="0" hangingPunct="1">
              <a:lnSpc>
                <a:spcPct val="1051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Transition Year</a:t>
            </a:r>
            <a:endParaRPr kumimoji="0" lang="en-US" sz="648" i="0" u="none" strike="noStrike" kern="1200" cap="none" spc="7" normalizeH="0" baseline="0" noProof="0" dirty="0">
              <a:ln>
                <a:noFill/>
              </a:ln>
              <a:solidFill>
                <a:prstClr val="black"/>
              </a:solidFill>
              <a:effectLst/>
              <a:uLnTx/>
              <a:uFillTx/>
              <a:latin typeface="Arial"/>
              <a:ea typeface="+mn-ea"/>
              <a:cs typeface="Arial"/>
            </a:endParaRPr>
          </a:p>
          <a:p>
            <a:pPr marL="115888" marR="3464" lvl="0" indent="-107950" defTabSz="623438" rtl="0" eaLnBrk="1" fontAlgn="auto" latinLnBrk="0" hangingPunct="1">
              <a:lnSpc>
                <a:spcPct val="105100"/>
              </a:lnSpc>
              <a:spcBef>
                <a:spcPts val="0"/>
              </a:spcBef>
              <a:spcAft>
                <a:spcPts val="0"/>
              </a:spcAft>
              <a:buClrTx/>
              <a:buSzTx/>
              <a:buFontTx/>
              <a:buChar char="-"/>
              <a:tabLst/>
              <a:defRPr/>
            </a:pPr>
            <a:r>
              <a:rPr lang="en-US" sz="648" spc="7" dirty="0">
                <a:solidFill>
                  <a:prstClr val="black"/>
                </a:solidFill>
                <a:latin typeface="Arial"/>
                <a:cs typeface="Arial"/>
              </a:rPr>
              <a:t>County to continue providing services for 1 year </a:t>
            </a:r>
          </a:p>
          <a:p>
            <a:pPr marL="115888" marR="3464" lvl="0" indent="-107950" defTabSz="623438" rtl="0" eaLnBrk="1" fontAlgn="auto" latinLnBrk="0" hangingPunct="1">
              <a:lnSpc>
                <a:spcPct val="105100"/>
              </a:lnSpc>
              <a:spcBef>
                <a:spcPts val="0"/>
              </a:spcBef>
              <a:spcAft>
                <a:spcPts val="0"/>
              </a:spcAft>
              <a:buClrTx/>
              <a:buSzTx/>
              <a:buFontTx/>
              <a:buChar char="-"/>
              <a:tabLst/>
              <a:defRPr/>
            </a:pPr>
            <a:r>
              <a:rPr lang="en-US" sz="648" spc="7" dirty="0">
                <a:solidFill>
                  <a:prstClr val="black"/>
                </a:solidFill>
                <a:latin typeface="Arial"/>
                <a:cs typeface="Arial"/>
              </a:rPr>
              <a:t>City reimbursement (present or future)</a:t>
            </a:r>
          </a:p>
          <a:p>
            <a:pPr marL="115888" marR="3464" lvl="0" indent="-107950" defTabSz="623438" rtl="0" eaLnBrk="1" fontAlgn="auto" latinLnBrk="0" hangingPunct="1">
              <a:lnSpc>
                <a:spcPct val="105100"/>
              </a:lnSpc>
              <a:spcBef>
                <a:spcPts val="0"/>
              </a:spcBef>
              <a:spcAft>
                <a:spcPts val="0"/>
              </a:spcAft>
              <a:buClrTx/>
              <a:buSzTx/>
              <a:buFontTx/>
              <a:buChar char="-"/>
              <a:tabLst/>
              <a:defRPr/>
            </a:pPr>
            <a:r>
              <a:rPr lang="en-US" sz="648" spc="7" dirty="0">
                <a:solidFill>
                  <a:prstClr val="black"/>
                </a:solidFill>
                <a:latin typeface="Arial"/>
                <a:cs typeface="Arial"/>
              </a:rPr>
              <a:t>City SOI to be determined within 1 year, if not done during incorporation process</a:t>
            </a:r>
            <a:endParaRPr kumimoji="0" sz="648" i="0" u="none" strike="noStrike" kern="1200" cap="none" spc="0" normalizeH="0" baseline="0" noProof="0" dirty="0">
              <a:ln>
                <a:noFill/>
              </a:ln>
              <a:solidFill>
                <a:prstClr val="black"/>
              </a:solidFill>
              <a:effectLst/>
              <a:uLnTx/>
              <a:uFillTx/>
              <a:latin typeface="Arial"/>
              <a:ea typeface="+mn-ea"/>
              <a:cs typeface="Arial"/>
            </a:endParaRPr>
          </a:p>
        </p:txBody>
      </p:sp>
      <p:sp>
        <p:nvSpPr>
          <p:cNvPr id="80" name="TextBox 79">
            <a:extLst>
              <a:ext uri="{FF2B5EF4-FFF2-40B4-BE49-F238E27FC236}">
                <a16:creationId xmlns:a16="http://schemas.microsoft.com/office/drawing/2014/main" id="{5347C08A-EDED-1CD0-C432-7C6577BED7B4}"/>
              </a:ext>
            </a:extLst>
          </p:cNvPr>
          <p:cNvSpPr txBox="1"/>
          <p:nvPr/>
        </p:nvSpPr>
        <p:spPr>
          <a:xfrm>
            <a:off x="419536" y="5836354"/>
            <a:ext cx="1638245"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Post-Incorporation:</a:t>
            </a:r>
          </a:p>
        </p:txBody>
      </p:sp>
      <p:sp>
        <p:nvSpPr>
          <p:cNvPr id="6" name="object 31">
            <a:extLst>
              <a:ext uri="{FF2B5EF4-FFF2-40B4-BE49-F238E27FC236}">
                <a16:creationId xmlns:a16="http://schemas.microsoft.com/office/drawing/2014/main" id="{D6BFF802-5691-6195-8005-198F37A43128}"/>
              </a:ext>
            </a:extLst>
          </p:cNvPr>
          <p:cNvSpPr/>
          <p:nvPr/>
        </p:nvSpPr>
        <p:spPr>
          <a:xfrm>
            <a:off x="6068836" y="1896211"/>
            <a:ext cx="1009559" cy="480711"/>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66">
            <a:extLst>
              <a:ext uri="{FF2B5EF4-FFF2-40B4-BE49-F238E27FC236}">
                <a16:creationId xmlns:a16="http://schemas.microsoft.com/office/drawing/2014/main" id="{A4B6907D-9193-4DF7-3641-6DC205CF4D11}"/>
              </a:ext>
            </a:extLst>
          </p:cNvPr>
          <p:cNvSpPr txBox="1"/>
          <p:nvPr/>
        </p:nvSpPr>
        <p:spPr>
          <a:xfrm>
            <a:off x="6120809" y="1981302"/>
            <a:ext cx="1009559" cy="214995"/>
          </a:xfrm>
          <a:prstGeom prst="rect">
            <a:avLst/>
          </a:prstGeom>
        </p:spPr>
        <p:txBody>
          <a:bodyPr vert="horz" wrap="square" lIns="0" tIns="0" rIns="0" bIns="0" rtlCol="0">
            <a:spAutoFit/>
          </a:bodyPr>
          <a:lstStyle/>
          <a:p>
            <a:pPr marL="8659" marR="3464" lvl="0" algn="l" defTabSz="623438" rtl="0" eaLnBrk="1" fontAlgn="auto" latinLnBrk="0" hangingPunct="1">
              <a:lnSpc>
                <a:spcPct val="105300"/>
              </a:lnSpc>
              <a:spcBef>
                <a:spcPts val="65"/>
              </a:spcBef>
              <a:buClrTx/>
              <a:buSzTx/>
              <a:tabLst>
                <a:tab pos="69704" algn="l"/>
              </a:tabLst>
              <a:defRPr/>
            </a:pPr>
            <a:r>
              <a:rPr lang="en-US" sz="648" b="1" spc="7" dirty="0">
                <a:latin typeface="Arial"/>
                <a:cs typeface="Arial"/>
              </a:rPr>
              <a:t>Targeted MSR-SOI(s)</a:t>
            </a:r>
          </a:p>
          <a:p>
            <a:pPr marL="8659" marR="3464" lvl="0" algn="l" defTabSz="623438" rtl="0" eaLnBrk="1" fontAlgn="auto" latinLnBrk="0" hangingPunct="1">
              <a:lnSpc>
                <a:spcPct val="105300"/>
              </a:lnSpc>
              <a:spcBef>
                <a:spcPts val="65"/>
              </a:spcBef>
              <a:spcAft>
                <a:spcPts val="300"/>
              </a:spcAft>
              <a:buClrTx/>
              <a:buSzTx/>
              <a:tabLst>
                <a:tab pos="69704" algn="l"/>
              </a:tabLst>
              <a:defRPr/>
            </a:pPr>
            <a:endParaRPr lang="en-US" sz="648" b="1" spc="7" dirty="0">
              <a:solidFill>
                <a:prstClr val="black"/>
              </a:solidFill>
              <a:latin typeface="Arial"/>
              <a:cs typeface="Arial"/>
            </a:endParaRPr>
          </a:p>
        </p:txBody>
      </p:sp>
      <p:sp>
        <p:nvSpPr>
          <p:cNvPr id="12" name="TextBox 11">
            <a:extLst>
              <a:ext uri="{FF2B5EF4-FFF2-40B4-BE49-F238E27FC236}">
                <a16:creationId xmlns:a16="http://schemas.microsoft.com/office/drawing/2014/main" id="{AD526870-320C-3F30-5E3D-A56F5B621B60}"/>
              </a:ext>
            </a:extLst>
          </p:cNvPr>
          <p:cNvSpPr txBox="1"/>
          <p:nvPr/>
        </p:nvSpPr>
        <p:spPr>
          <a:xfrm>
            <a:off x="420624" y="898184"/>
            <a:ext cx="1638245"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LAFCO Application:</a:t>
            </a:r>
          </a:p>
        </p:txBody>
      </p:sp>
      <p:sp>
        <p:nvSpPr>
          <p:cNvPr id="19" name="object 4">
            <a:extLst>
              <a:ext uri="{FF2B5EF4-FFF2-40B4-BE49-F238E27FC236}">
                <a16:creationId xmlns:a16="http://schemas.microsoft.com/office/drawing/2014/main" id="{A6890D7E-E7AF-0F79-5071-868DDA93C389}"/>
              </a:ext>
            </a:extLst>
          </p:cNvPr>
          <p:cNvSpPr txBox="1"/>
          <p:nvPr/>
        </p:nvSpPr>
        <p:spPr>
          <a:xfrm>
            <a:off x="3009700" y="913530"/>
            <a:ext cx="3448483" cy="336607"/>
          </a:xfrm>
          <a:prstGeom prst="rect">
            <a:avLst/>
          </a:prstGeom>
          <a:noFill/>
          <a:ln w="9525">
            <a:solidFill>
              <a:srgbClr val="000000"/>
            </a:solidFill>
          </a:ln>
        </p:spPr>
        <p:txBody>
          <a:bodyPr vert="horz" wrap="square" lIns="0" tIns="29441" rIns="0" bIns="0" rtlCol="0">
            <a:spAutoFit/>
          </a:bodyPr>
          <a:lstStyle/>
          <a:p>
            <a:pPr marL="228600" marR="322543" lvl="0" indent="0" algn="ctr" defTabSz="3429000" rtl="0" eaLnBrk="1" fontAlgn="auto" latinLnBrk="0" hangingPunct="1">
              <a:lnSpc>
                <a:spcPct val="105100"/>
              </a:lnSpc>
              <a:spcBef>
                <a:spcPts val="600"/>
              </a:spcBef>
              <a:spcAft>
                <a:spcPts val="600"/>
              </a:spcAft>
              <a:buClrTx/>
              <a:buSzTx/>
              <a:buFontTx/>
              <a:buNone/>
              <a:tabLst/>
              <a:defRPr/>
            </a:pPr>
            <a:r>
              <a:rPr kumimoji="0" lang="en-US" sz="648" b="1" i="0" u="none" strike="noStrike" kern="1200" cap="none" spc="3" normalizeH="0" baseline="0" noProof="0" dirty="0">
                <a:ln>
                  <a:noFill/>
                </a:ln>
                <a:solidFill>
                  <a:prstClr val="black"/>
                </a:solidFill>
                <a:effectLst/>
                <a:uLnTx/>
                <a:uFillTx/>
                <a:latin typeface="Arial"/>
                <a:ea typeface="+mn-ea"/>
                <a:cs typeface="Arial"/>
              </a:rPr>
              <a:t>LAFCO</a:t>
            </a:r>
            <a:r>
              <a:rPr kumimoji="0" sz="648" b="1" i="0" u="none" strike="noStrike" kern="1200" cap="none" spc="3" normalizeH="0" baseline="0" noProof="0" dirty="0">
                <a:ln>
                  <a:noFill/>
                </a:ln>
                <a:solidFill>
                  <a:prstClr val="black"/>
                </a:solidFill>
                <a:effectLst/>
                <a:uLnTx/>
                <a:uFillTx/>
                <a:latin typeface="Arial"/>
                <a:ea typeface="+mn-ea"/>
                <a:cs typeface="Arial"/>
              </a:rPr>
              <a:t> </a:t>
            </a:r>
            <a:r>
              <a:rPr kumimoji="0" sz="648" b="1" i="0" u="none" strike="noStrike" kern="1200" cap="none" spc="7" normalizeH="0" baseline="0" noProof="0" dirty="0">
                <a:ln>
                  <a:noFill/>
                </a:ln>
                <a:solidFill>
                  <a:prstClr val="black"/>
                </a:solidFill>
                <a:effectLst/>
                <a:uLnTx/>
                <a:uFillTx/>
                <a:latin typeface="Arial"/>
                <a:ea typeface="+mn-ea"/>
                <a:cs typeface="Arial"/>
              </a:rPr>
              <a:t>Application: </a:t>
            </a:r>
            <a:r>
              <a:rPr kumimoji="0" lang="en-US" sz="648" b="0" i="0" u="none" strike="noStrike" kern="1200" cap="none" spc="7" normalizeH="0" baseline="0" noProof="0" dirty="0">
                <a:ln>
                  <a:noFill/>
                </a:ln>
                <a:solidFill>
                  <a:prstClr val="black"/>
                </a:solidFill>
                <a:effectLst/>
                <a:uLnTx/>
                <a:uFillTx/>
                <a:latin typeface="Arial"/>
                <a:ea typeface="+mn-ea"/>
                <a:cs typeface="Arial"/>
              </a:rPr>
              <a:t>Board R</a:t>
            </a:r>
            <a:r>
              <a:rPr kumimoji="0" sz="648" b="0" i="0" u="none" strike="noStrike" kern="1200" cap="none" spc="7" normalizeH="0" baseline="0" noProof="0" dirty="0">
                <a:ln>
                  <a:noFill/>
                </a:ln>
                <a:solidFill>
                  <a:prstClr val="black"/>
                </a:solidFill>
                <a:effectLst/>
                <a:uLnTx/>
                <a:uFillTx/>
                <a:latin typeface="Arial"/>
                <a:ea typeface="+mn-ea"/>
                <a:cs typeface="Arial"/>
              </a:rPr>
              <a:t>esolution</a:t>
            </a:r>
            <a:r>
              <a:rPr kumimoji="0" lang="en-US" sz="648" b="0" i="0" u="none" strike="noStrike" kern="1200" cap="none" spc="7" normalizeH="0" baseline="0" noProof="0" dirty="0">
                <a:ln>
                  <a:noFill/>
                </a:ln>
                <a:solidFill>
                  <a:prstClr val="black"/>
                </a:solidFill>
                <a:effectLst/>
                <a:uLnTx/>
                <a:uFillTx/>
                <a:latin typeface="Arial"/>
                <a:ea typeface="+mn-ea"/>
                <a:cs typeface="Arial"/>
              </a:rPr>
              <a:t> to Initiate Incorporation</a:t>
            </a:r>
            <a:r>
              <a:rPr kumimoji="0" sz="648" b="0" i="0" u="none" strike="noStrike" kern="1200" cap="none" spc="7"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Proposed Incorporation </a:t>
            </a:r>
            <a:r>
              <a:rPr lang="en-US" sz="648" spc="7" dirty="0">
                <a:solidFill>
                  <a:prstClr val="black"/>
                </a:solidFill>
                <a:latin typeface="Arial"/>
                <a:cs typeface="Arial"/>
              </a:rPr>
              <a:t>Maps and Boundary Description, Feasibility Study, Service Plan, Environmental information, </a:t>
            </a:r>
            <a:r>
              <a:rPr kumimoji="0" lang="en-US" sz="648" b="0" i="0" u="none" strike="noStrike" kern="1200" cap="none" spc="7" normalizeH="0" baseline="0" noProof="0" dirty="0">
                <a:ln>
                  <a:noFill/>
                </a:ln>
                <a:solidFill>
                  <a:prstClr val="black"/>
                </a:solidFill>
                <a:effectLst/>
                <a:uLnTx/>
                <a:uFillTx/>
                <a:latin typeface="Arial"/>
                <a:ea typeface="+mn-ea"/>
                <a:cs typeface="Arial"/>
              </a:rPr>
              <a:t>A</a:t>
            </a:r>
            <a:r>
              <a:rPr kumimoji="0" sz="648" b="0" i="0" u="none" strike="noStrike" kern="1200" cap="none" spc="7" normalizeH="0" baseline="0" noProof="0" dirty="0">
                <a:ln>
                  <a:noFill/>
                </a:ln>
                <a:solidFill>
                  <a:prstClr val="black"/>
                </a:solidFill>
                <a:effectLst/>
                <a:uLnTx/>
                <a:uFillTx/>
                <a:latin typeface="Arial"/>
                <a:ea typeface="+mn-ea"/>
                <a:cs typeface="Arial"/>
              </a:rPr>
              <a:t>pplication </a:t>
            </a:r>
            <a:r>
              <a:rPr kumimoji="0" lang="en-US" sz="648" b="0" i="0" u="none" strike="noStrike" kern="1200" cap="none" spc="7" normalizeH="0" baseline="0" noProof="0" dirty="0">
                <a:ln>
                  <a:noFill/>
                </a:ln>
                <a:solidFill>
                  <a:prstClr val="black"/>
                </a:solidFill>
                <a:effectLst/>
                <a:uLnTx/>
                <a:uFillTx/>
                <a:latin typeface="Arial"/>
                <a:ea typeface="+mn-ea"/>
                <a:cs typeface="Arial"/>
              </a:rPr>
              <a:t>F</a:t>
            </a:r>
            <a:r>
              <a:rPr kumimoji="0" sz="648" b="0" i="0" u="none" strike="noStrike" kern="1200" cap="none" spc="7" normalizeH="0" baseline="0" noProof="0" dirty="0">
                <a:ln>
                  <a:noFill/>
                </a:ln>
                <a:solidFill>
                  <a:prstClr val="black"/>
                </a:solidFill>
                <a:effectLst/>
                <a:uLnTx/>
                <a:uFillTx/>
                <a:latin typeface="Arial"/>
                <a:ea typeface="+mn-ea"/>
                <a:cs typeface="Arial"/>
              </a:rPr>
              <a:t>orms,</a:t>
            </a:r>
            <a:r>
              <a:rPr kumimoji="0" lang="en-US" sz="648" b="0" i="0" u="none" strike="noStrike" kern="1200" cap="none" spc="7" normalizeH="0" baseline="0" noProof="0" dirty="0">
                <a:ln>
                  <a:noFill/>
                </a:ln>
                <a:solidFill>
                  <a:prstClr val="black"/>
                </a:solidFill>
                <a:effectLst/>
                <a:uLnTx/>
                <a:uFillTx/>
                <a:latin typeface="Arial"/>
                <a:ea typeface="+mn-ea"/>
                <a:cs typeface="Arial"/>
              </a:rPr>
              <a:t> </a:t>
            </a:r>
            <a:r>
              <a:rPr kumimoji="0" sz="648" b="0" i="0" u="none" strike="noStrike" kern="1200" cap="none" spc="-116" normalizeH="0" baseline="0" noProof="0" dirty="0">
                <a:ln>
                  <a:noFill/>
                </a:ln>
                <a:solidFill>
                  <a:prstClr val="black"/>
                </a:solidFill>
                <a:effectLst/>
                <a:uLnTx/>
                <a:uFillTx/>
                <a:latin typeface="Arial"/>
                <a:ea typeface="+mn-ea"/>
                <a:cs typeface="Arial"/>
              </a:rPr>
              <a:t> </a:t>
            </a:r>
            <a:r>
              <a:rPr kumimoji="0" lang="en-US" sz="648" b="0" i="0" u="none" strike="noStrike" kern="1200" cap="none" spc="7" normalizeH="0" baseline="0" noProof="0" dirty="0">
                <a:ln>
                  <a:noFill/>
                </a:ln>
                <a:solidFill>
                  <a:prstClr val="black"/>
                </a:solidFill>
                <a:effectLst/>
                <a:uLnTx/>
                <a:uFillTx/>
                <a:latin typeface="Arial"/>
                <a:ea typeface="+mn-ea"/>
                <a:cs typeface="Arial"/>
              </a:rPr>
              <a:t>D</a:t>
            </a:r>
            <a:r>
              <a:rPr kumimoji="0" sz="648" b="0" i="0" u="none" strike="noStrike" kern="1200" cap="none" spc="7" normalizeH="0" baseline="0" noProof="0" dirty="0">
                <a:ln>
                  <a:noFill/>
                </a:ln>
                <a:solidFill>
                  <a:prstClr val="black"/>
                </a:solidFill>
                <a:effectLst/>
                <a:uLnTx/>
                <a:uFillTx/>
                <a:latin typeface="Arial"/>
                <a:ea typeface="+mn-ea"/>
                <a:cs typeface="Arial"/>
              </a:rPr>
              <a:t>eposit</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29" name="object 66">
            <a:extLst>
              <a:ext uri="{FF2B5EF4-FFF2-40B4-BE49-F238E27FC236}">
                <a16:creationId xmlns:a16="http://schemas.microsoft.com/office/drawing/2014/main" id="{F637051E-9416-E0C7-B0A1-D5D87EDE2445}"/>
              </a:ext>
            </a:extLst>
          </p:cNvPr>
          <p:cNvSpPr txBox="1"/>
          <p:nvPr/>
        </p:nvSpPr>
        <p:spPr>
          <a:xfrm>
            <a:off x="7474391" y="1890067"/>
            <a:ext cx="972625" cy="498534"/>
          </a:xfrm>
          <a:prstGeom prst="rect">
            <a:avLst/>
          </a:prstGeom>
          <a:solidFill>
            <a:srgbClr val="FFFF00"/>
          </a:solidFill>
          <a:ln>
            <a:solidFill>
              <a:schemeClr val="tx1"/>
            </a:solidFill>
          </a:ln>
        </p:spPr>
        <p:txBody>
          <a:bodyPr vert="horz" wrap="square" lIns="0" tIns="0" rIns="0" bIns="0" rtlCol="0">
            <a:spAutoFit/>
          </a:bodyPr>
          <a:lstStyle/>
          <a:p>
            <a:pPr marL="8659" marR="3464" lvl="0" algn="ctr" defTabSz="623438" rtl="0" eaLnBrk="1" fontAlgn="auto" latinLnBrk="0" hangingPunct="1">
              <a:buClrTx/>
              <a:buSzTx/>
              <a:tabLst>
                <a:tab pos="69704" algn="l"/>
              </a:tabLst>
              <a:defRPr/>
            </a:pPr>
            <a:endParaRPr lang="en-US" sz="648" b="1" spc="7" dirty="0">
              <a:solidFill>
                <a:prstClr val="black"/>
              </a:solidFill>
              <a:latin typeface="Arial"/>
              <a:cs typeface="Arial"/>
            </a:endParaRPr>
          </a:p>
          <a:p>
            <a:pPr marR="3464" lvl="0" algn="ctr" defTabSz="623438" rtl="0" eaLnBrk="1" fontAlgn="auto" latinLnBrk="0" hangingPunct="1">
              <a:buClrTx/>
              <a:buSzTx/>
              <a:tabLst>
                <a:tab pos="804863" algn="l"/>
              </a:tabLst>
              <a:defRPr/>
            </a:pPr>
            <a:r>
              <a:rPr lang="en-US" sz="648" b="1" spc="7" dirty="0">
                <a:solidFill>
                  <a:prstClr val="black"/>
                </a:solidFill>
                <a:latin typeface="Arial"/>
                <a:cs typeface="Arial"/>
              </a:rPr>
              <a:t>Any other information deemed necessary by the Executive Officer</a:t>
            </a:r>
          </a:p>
          <a:p>
            <a:pPr marL="8659" marR="3464" lvl="0" algn="ctr" defTabSz="623438" rtl="0" eaLnBrk="1" fontAlgn="auto" latinLnBrk="0" hangingPunct="1">
              <a:buClrTx/>
              <a:buSzTx/>
              <a:tabLst>
                <a:tab pos="69704" algn="l"/>
              </a:tabLst>
              <a:defRPr/>
            </a:pPr>
            <a:endParaRPr kumimoji="0" lang="en-US" sz="648" b="1" i="0" u="none" strike="noStrike" kern="1200" cap="none" spc="7" normalizeH="0" baseline="0" noProof="0" dirty="0">
              <a:ln>
                <a:noFill/>
              </a:ln>
              <a:solidFill>
                <a:prstClr val="black"/>
              </a:solidFill>
              <a:effectLst/>
              <a:uLnTx/>
              <a:uFillTx/>
              <a:latin typeface="Arial"/>
              <a:ea typeface="+mn-ea"/>
              <a:cs typeface="Arial"/>
            </a:endParaRPr>
          </a:p>
        </p:txBody>
      </p:sp>
      <p:sp>
        <p:nvSpPr>
          <p:cNvPr id="32" name="object 41">
            <a:extLst>
              <a:ext uri="{FF2B5EF4-FFF2-40B4-BE49-F238E27FC236}">
                <a16:creationId xmlns:a16="http://schemas.microsoft.com/office/drawing/2014/main" id="{5863013A-BCF5-D2A6-2890-461302F8F447}"/>
              </a:ext>
            </a:extLst>
          </p:cNvPr>
          <p:cNvSpPr/>
          <p:nvPr/>
        </p:nvSpPr>
        <p:spPr>
          <a:xfrm>
            <a:off x="4975204" y="4087556"/>
            <a:ext cx="2070822" cy="184006"/>
          </a:xfrm>
          <a:custGeom>
            <a:avLst/>
            <a:gdLst/>
            <a:ahLst/>
            <a:cxnLst/>
            <a:rect l="l" t="t" r="r" b="b"/>
            <a:pathLst>
              <a:path w="3037204" h="269875">
                <a:moveTo>
                  <a:pt x="0" y="269659"/>
                </a:moveTo>
                <a:lnTo>
                  <a:pt x="3036951" y="269659"/>
                </a:lnTo>
                <a:lnTo>
                  <a:pt x="3036951" y="0"/>
                </a:lnTo>
                <a:lnTo>
                  <a:pt x="0" y="0"/>
                </a:lnTo>
                <a:lnTo>
                  <a:pt x="0" y="269659"/>
                </a:lnTo>
                <a:close/>
              </a:path>
            </a:pathLst>
          </a:custGeom>
          <a:ln w="9537">
            <a:solidFill>
              <a:srgbClr val="000000"/>
            </a:solidFill>
          </a:ln>
        </p:spPr>
        <p:txBody>
          <a:bodyPr wrap="square" lIns="0" tIns="0" rIns="0" bIns="0" rtlCol="0"/>
          <a:lstStyle/>
          <a:p>
            <a:pPr defTabSz="623438"/>
            <a:endParaRPr sz="1227">
              <a:solidFill>
                <a:prstClr val="black"/>
              </a:solidFill>
              <a:latin typeface="Calibri"/>
            </a:endParaRPr>
          </a:p>
        </p:txBody>
      </p:sp>
      <p:sp>
        <p:nvSpPr>
          <p:cNvPr id="39" name="object 42">
            <a:extLst>
              <a:ext uri="{FF2B5EF4-FFF2-40B4-BE49-F238E27FC236}">
                <a16:creationId xmlns:a16="http://schemas.microsoft.com/office/drawing/2014/main" id="{7DDD1BAA-2CEB-3CD9-C1F7-D105261DE1A9}"/>
              </a:ext>
            </a:extLst>
          </p:cNvPr>
          <p:cNvSpPr txBox="1"/>
          <p:nvPr/>
        </p:nvSpPr>
        <p:spPr>
          <a:xfrm>
            <a:off x="5411340" y="4161191"/>
            <a:ext cx="1207826" cy="99707"/>
          </a:xfrm>
          <a:prstGeom prst="rect">
            <a:avLst/>
          </a:prstGeom>
        </p:spPr>
        <p:txBody>
          <a:bodyPr vert="horz" wrap="square" lIns="0" tIns="0" rIns="0" bIns="0" rtlCol="0">
            <a:spAutoFit/>
          </a:bodyPr>
          <a:lstStyle/>
          <a:p>
            <a:pPr marL="8659" algn="ctr" defTabSz="623438"/>
            <a:r>
              <a:rPr lang="en-US" sz="648" spc="10" dirty="0">
                <a:latin typeface="Arial"/>
                <a:cs typeface="Arial"/>
              </a:rPr>
              <a:t>Proceedings Terminated</a:t>
            </a:r>
            <a:endParaRPr sz="648" dirty="0">
              <a:latin typeface="Arial"/>
              <a:cs typeface="Arial"/>
            </a:endParaRPr>
          </a:p>
        </p:txBody>
      </p:sp>
      <p:cxnSp>
        <p:nvCxnSpPr>
          <p:cNvPr id="44" name="Straight Arrow Connector 43">
            <a:extLst>
              <a:ext uri="{FF2B5EF4-FFF2-40B4-BE49-F238E27FC236}">
                <a16:creationId xmlns:a16="http://schemas.microsoft.com/office/drawing/2014/main" id="{2CC215DB-3B4B-009A-7170-7E187AE35D29}"/>
              </a:ext>
            </a:extLst>
          </p:cNvPr>
          <p:cNvCxnSpPr>
            <a:cxnSpLocks/>
          </p:cNvCxnSpPr>
          <p:nvPr/>
        </p:nvCxnSpPr>
        <p:spPr>
          <a:xfrm>
            <a:off x="4680717" y="2959001"/>
            <a:ext cx="4592" cy="14876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object 70">
            <a:extLst>
              <a:ext uri="{FF2B5EF4-FFF2-40B4-BE49-F238E27FC236}">
                <a16:creationId xmlns:a16="http://schemas.microsoft.com/office/drawing/2014/main" id="{1E8AC8BA-AD73-76B6-A3D0-50C305277BC1}"/>
              </a:ext>
            </a:extLst>
          </p:cNvPr>
          <p:cNvSpPr/>
          <p:nvPr/>
        </p:nvSpPr>
        <p:spPr>
          <a:xfrm>
            <a:off x="3384803" y="3573304"/>
            <a:ext cx="2579976" cy="0"/>
          </a:xfrm>
          <a:custGeom>
            <a:avLst/>
            <a:gdLst/>
            <a:ahLst/>
            <a:cxnLst/>
            <a:rect l="l" t="t" r="r" b="b"/>
            <a:pathLst>
              <a:path w="3783965">
                <a:moveTo>
                  <a:pt x="0" y="0"/>
                </a:moveTo>
                <a:lnTo>
                  <a:pt x="3783838" y="0"/>
                </a:lnTo>
              </a:path>
            </a:pathLst>
          </a:custGeom>
          <a:ln w="9537">
            <a:solidFill>
              <a:srgbClr val="000000"/>
            </a:solidFill>
          </a:ln>
        </p:spPr>
        <p:txBody>
          <a:bodyPr wrap="square" lIns="0" tIns="0" rIns="0" bIns="0" rtlCol="0"/>
          <a:lstStyle/>
          <a:p>
            <a:pPr defTabSz="623438"/>
            <a:endParaRPr sz="1227">
              <a:solidFill>
                <a:prstClr val="black"/>
              </a:solidFill>
              <a:latin typeface="Calibri"/>
            </a:endParaRPr>
          </a:p>
        </p:txBody>
      </p:sp>
      <p:cxnSp>
        <p:nvCxnSpPr>
          <p:cNvPr id="52" name="Straight Arrow Connector 51">
            <a:extLst>
              <a:ext uri="{FF2B5EF4-FFF2-40B4-BE49-F238E27FC236}">
                <a16:creationId xmlns:a16="http://schemas.microsoft.com/office/drawing/2014/main" id="{F721435A-9E5A-2C72-2319-AECC0EDAAC23}"/>
              </a:ext>
            </a:extLst>
          </p:cNvPr>
          <p:cNvCxnSpPr>
            <a:cxnSpLocks/>
          </p:cNvCxnSpPr>
          <p:nvPr/>
        </p:nvCxnSpPr>
        <p:spPr>
          <a:xfrm>
            <a:off x="5965792" y="3574325"/>
            <a:ext cx="0" cy="14620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E423F8A7-207F-DA4C-33C0-FE342ABEB03F}"/>
              </a:ext>
            </a:extLst>
          </p:cNvPr>
          <p:cNvCxnSpPr>
            <a:cxnSpLocks/>
          </p:cNvCxnSpPr>
          <p:nvPr/>
        </p:nvCxnSpPr>
        <p:spPr>
          <a:xfrm>
            <a:off x="3387331" y="3574326"/>
            <a:ext cx="0" cy="14620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object 49">
            <a:extLst>
              <a:ext uri="{FF2B5EF4-FFF2-40B4-BE49-F238E27FC236}">
                <a16:creationId xmlns:a16="http://schemas.microsoft.com/office/drawing/2014/main" id="{5AEA619B-0816-5788-4DCA-759A3FA2488F}"/>
              </a:ext>
            </a:extLst>
          </p:cNvPr>
          <p:cNvSpPr/>
          <p:nvPr/>
        </p:nvSpPr>
        <p:spPr>
          <a:xfrm>
            <a:off x="4694113" y="3498129"/>
            <a:ext cx="0" cy="80963"/>
          </a:xfrm>
          <a:custGeom>
            <a:avLst/>
            <a:gdLst/>
            <a:ahLst/>
            <a:cxnLst/>
            <a:rect l="l" t="t" r="r" b="b"/>
            <a:pathLst>
              <a:path h="118745">
                <a:moveTo>
                  <a:pt x="0" y="0"/>
                </a:moveTo>
                <a:lnTo>
                  <a:pt x="0" y="118237"/>
                </a:lnTo>
              </a:path>
            </a:pathLst>
          </a:custGeom>
          <a:ln w="9525">
            <a:solidFill>
              <a:srgbClr val="000000"/>
            </a:solidFill>
          </a:ln>
        </p:spPr>
        <p:txBody>
          <a:bodyPr wrap="square" lIns="0" tIns="0" rIns="0" bIns="0" rtlCol="0"/>
          <a:lstStyle/>
          <a:p>
            <a:pPr defTabSz="623438"/>
            <a:endParaRPr sz="1227">
              <a:solidFill>
                <a:prstClr val="black"/>
              </a:solidFill>
              <a:latin typeface="Calibri"/>
            </a:endParaRPr>
          </a:p>
        </p:txBody>
      </p:sp>
      <p:sp>
        <p:nvSpPr>
          <p:cNvPr id="61" name="object 34">
            <a:extLst>
              <a:ext uri="{FF2B5EF4-FFF2-40B4-BE49-F238E27FC236}">
                <a16:creationId xmlns:a16="http://schemas.microsoft.com/office/drawing/2014/main" id="{C58B8B30-71AE-6107-7C5F-2C0728EA7503}"/>
              </a:ext>
            </a:extLst>
          </p:cNvPr>
          <p:cNvSpPr/>
          <p:nvPr/>
        </p:nvSpPr>
        <p:spPr>
          <a:xfrm>
            <a:off x="4128446" y="2534160"/>
            <a:ext cx="2497143" cy="412986"/>
          </a:xfrm>
          <a:custGeom>
            <a:avLst/>
            <a:gdLst/>
            <a:ahLst/>
            <a:cxnLst/>
            <a:rect l="l" t="t" r="r" b="b"/>
            <a:pathLst>
              <a:path w="2953385" h="829310">
                <a:moveTo>
                  <a:pt x="0" y="829211"/>
                </a:moveTo>
                <a:lnTo>
                  <a:pt x="2953187" y="829211"/>
                </a:lnTo>
                <a:lnTo>
                  <a:pt x="2953187" y="0"/>
                </a:lnTo>
                <a:lnTo>
                  <a:pt x="0" y="0"/>
                </a:lnTo>
                <a:lnTo>
                  <a:pt x="0" y="829211"/>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62" name="object 7">
            <a:extLst>
              <a:ext uri="{FF2B5EF4-FFF2-40B4-BE49-F238E27FC236}">
                <a16:creationId xmlns:a16="http://schemas.microsoft.com/office/drawing/2014/main" id="{560D76D4-1A80-F9BC-F854-E6C2BB3404A9}"/>
              </a:ext>
            </a:extLst>
          </p:cNvPr>
          <p:cNvSpPr/>
          <p:nvPr/>
        </p:nvSpPr>
        <p:spPr>
          <a:xfrm>
            <a:off x="3250069" y="3125117"/>
            <a:ext cx="3109790" cy="371123"/>
          </a:xfrm>
          <a:custGeom>
            <a:avLst/>
            <a:gdLst/>
            <a:ahLst/>
            <a:cxnLst/>
            <a:rect l="l" t="t" r="r" b="b"/>
            <a:pathLst>
              <a:path w="2755265" h="269875">
                <a:moveTo>
                  <a:pt x="0" y="269659"/>
                </a:moveTo>
                <a:lnTo>
                  <a:pt x="2754756" y="269659"/>
                </a:lnTo>
                <a:lnTo>
                  <a:pt x="2754756" y="0"/>
                </a:lnTo>
                <a:lnTo>
                  <a:pt x="0" y="0"/>
                </a:lnTo>
                <a:lnTo>
                  <a:pt x="0" y="269659"/>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63" name="object 8">
            <a:extLst>
              <a:ext uri="{FF2B5EF4-FFF2-40B4-BE49-F238E27FC236}">
                <a16:creationId xmlns:a16="http://schemas.microsoft.com/office/drawing/2014/main" id="{73E8AF1A-B6BF-9C7C-DD74-8BC3F9F5ED41}"/>
              </a:ext>
            </a:extLst>
          </p:cNvPr>
          <p:cNvSpPr txBox="1"/>
          <p:nvPr/>
        </p:nvSpPr>
        <p:spPr>
          <a:xfrm>
            <a:off x="3256888" y="3160874"/>
            <a:ext cx="3109789" cy="330668"/>
          </a:xfrm>
          <a:prstGeom prst="rect">
            <a:avLst/>
          </a:prstGeom>
        </p:spPr>
        <p:txBody>
          <a:bodyPr vert="horz" wrap="square" lIns="0" tIns="0" rIns="0" bIns="0" rtlCol="0">
            <a:spAutoFit/>
          </a:bodyPr>
          <a:lstStyle/>
          <a:p>
            <a:pPr marL="8659" marR="0" lvl="0" indent="0" algn="ctr" defTabSz="623438" rtl="0" eaLnBrk="1" fontAlgn="auto" latinLnBrk="0" hangingPunct="1">
              <a:lnSpc>
                <a:spcPct val="100000"/>
              </a:lnSpc>
              <a:spcBef>
                <a:spcPts val="0"/>
              </a:spcBef>
              <a:spcAft>
                <a:spcPts val="200"/>
              </a:spcAft>
              <a:buClrTx/>
              <a:buSzTx/>
              <a:buFontTx/>
              <a:buNone/>
              <a:tabLst/>
              <a:defRPr/>
            </a:pPr>
            <a:r>
              <a:rPr kumimoji="0" sz="682" b="1" i="0" u="none" strike="noStrike" kern="1200" cap="none" spc="-17" normalizeH="0" baseline="0" noProof="0" dirty="0">
                <a:ln>
                  <a:noFill/>
                </a:ln>
                <a:solidFill>
                  <a:prstClr val="black"/>
                </a:solidFill>
                <a:effectLst/>
                <a:uLnTx/>
                <a:uFillTx/>
                <a:latin typeface="Arial"/>
                <a:ea typeface="+mn-ea"/>
                <a:cs typeface="Arial"/>
              </a:rPr>
              <a:t>LAFCO</a:t>
            </a:r>
            <a:r>
              <a:rPr kumimoji="0" sz="682" b="1" i="0" u="none" strike="noStrike" kern="1200" cap="none" spc="-72" normalizeH="0" baseline="0" noProof="0" dirty="0">
                <a:ln>
                  <a:noFill/>
                </a:ln>
                <a:solidFill>
                  <a:prstClr val="black"/>
                </a:solidFill>
                <a:effectLst/>
                <a:uLnTx/>
                <a:uFillTx/>
                <a:latin typeface="Arial"/>
                <a:ea typeface="+mn-ea"/>
                <a:cs typeface="Arial"/>
              </a:rPr>
              <a:t> </a:t>
            </a:r>
            <a:r>
              <a:rPr kumimoji="0" sz="682" b="1" i="0" u="none" strike="noStrike" kern="1200" cap="none" spc="-24" normalizeH="0" baseline="0" noProof="0" dirty="0">
                <a:ln>
                  <a:noFill/>
                </a:ln>
                <a:solidFill>
                  <a:prstClr val="black"/>
                </a:solidFill>
                <a:effectLst/>
                <a:uLnTx/>
                <a:uFillTx/>
                <a:latin typeface="Arial"/>
                <a:ea typeface="+mn-ea"/>
                <a:cs typeface="Arial"/>
              </a:rPr>
              <a:t>Hearing</a:t>
            </a:r>
            <a:endParaRPr kumimoji="0" lang="en-US" sz="682" b="1" i="0" u="none" strike="noStrike" kern="1200" cap="none" spc="-24" normalizeH="0" baseline="0" noProof="0" dirty="0">
              <a:ln>
                <a:noFill/>
              </a:ln>
              <a:solidFill>
                <a:prstClr val="black"/>
              </a:solidFill>
              <a:effectLst/>
              <a:uLnTx/>
              <a:uFillTx/>
              <a:latin typeface="Arial"/>
              <a:ea typeface="+mn-ea"/>
              <a:cs typeface="Arial"/>
            </a:endParaRPr>
          </a:p>
          <a:p>
            <a:pPr marL="8659" marR="0" lvl="0" indent="0" algn="ctr" defTabSz="623438" rtl="0" eaLnBrk="1" fontAlgn="auto" latinLnBrk="0" hangingPunct="1">
              <a:lnSpc>
                <a:spcPct val="100000"/>
              </a:lnSpc>
              <a:spcBef>
                <a:spcPts val="0"/>
              </a:spcBef>
              <a:spcAft>
                <a:spcPts val="0"/>
              </a:spcAft>
              <a:buClrTx/>
              <a:buSzTx/>
              <a:buFontTx/>
              <a:buNone/>
              <a:tabLst/>
              <a:defRPr/>
            </a:pPr>
            <a:r>
              <a:rPr lang="en-US" sz="650" spc="-24" dirty="0">
                <a:solidFill>
                  <a:prstClr val="black"/>
                </a:solidFill>
                <a:latin typeface="Arial"/>
                <a:cs typeface="Arial"/>
              </a:rPr>
              <a:t>Commission can approve with or without amendment, wholly, </a:t>
            </a:r>
          </a:p>
          <a:p>
            <a:pPr marL="8659" marR="0" lvl="0" indent="0" algn="ctr" defTabSz="623438" rtl="0" eaLnBrk="1" fontAlgn="auto" latinLnBrk="0" hangingPunct="1">
              <a:lnSpc>
                <a:spcPct val="100000"/>
              </a:lnSpc>
              <a:spcBef>
                <a:spcPts val="0"/>
              </a:spcBef>
              <a:spcAft>
                <a:spcPts val="0"/>
              </a:spcAft>
              <a:buClrTx/>
              <a:buSzTx/>
              <a:buFontTx/>
              <a:buNone/>
              <a:tabLst/>
              <a:defRPr/>
            </a:pPr>
            <a:r>
              <a:rPr lang="en-US" sz="650" spc="-24" dirty="0">
                <a:solidFill>
                  <a:prstClr val="black"/>
                </a:solidFill>
                <a:latin typeface="Arial"/>
                <a:cs typeface="Arial"/>
              </a:rPr>
              <a:t>partially, or conditionally, or disapprove</a:t>
            </a:r>
            <a:endParaRPr kumimoji="0" sz="650" i="0" u="none" strike="noStrike" kern="1200" cap="none" spc="0" normalizeH="0" baseline="0" noProof="0" dirty="0">
              <a:ln>
                <a:noFill/>
              </a:ln>
              <a:solidFill>
                <a:prstClr val="black"/>
              </a:solidFill>
              <a:effectLst/>
              <a:uLnTx/>
              <a:uFillTx/>
              <a:latin typeface="Arial"/>
              <a:ea typeface="+mn-ea"/>
              <a:cs typeface="Arial"/>
            </a:endParaRPr>
          </a:p>
        </p:txBody>
      </p:sp>
      <p:sp>
        <p:nvSpPr>
          <p:cNvPr id="64" name="object 66">
            <a:extLst>
              <a:ext uri="{FF2B5EF4-FFF2-40B4-BE49-F238E27FC236}">
                <a16:creationId xmlns:a16="http://schemas.microsoft.com/office/drawing/2014/main" id="{BCE02A83-6B3B-F08A-F033-F1C9BF13A023}"/>
              </a:ext>
            </a:extLst>
          </p:cNvPr>
          <p:cNvSpPr txBox="1"/>
          <p:nvPr/>
        </p:nvSpPr>
        <p:spPr>
          <a:xfrm>
            <a:off x="4183038" y="2596072"/>
            <a:ext cx="2545524" cy="315407"/>
          </a:xfrm>
          <a:prstGeom prst="rect">
            <a:avLst/>
          </a:prstGeom>
        </p:spPr>
        <p:txBody>
          <a:bodyPr vert="horz" wrap="square" lIns="0" tIns="0" rIns="0" bIns="0" rtlCol="0">
            <a:spAutoFit/>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sz="648" b="1" i="0" u="none" strike="noStrike" kern="1200" cap="none" spc="7" normalizeH="0" baseline="0" noProof="0" dirty="0">
                <a:ln>
                  <a:noFill/>
                </a:ln>
                <a:solidFill>
                  <a:prstClr val="black"/>
                </a:solidFill>
                <a:effectLst/>
                <a:uLnTx/>
                <a:uFillTx/>
                <a:latin typeface="Arial"/>
                <a:ea typeface="+mn-ea"/>
                <a:cs typeface="Arial"/>
              </a:rPr>
              <a:t>Notice of Public</a:t>
            </a:r>
            <a:r>
              <a:rPr kumimoji="0" sz="648" b="1" i="0" u="none" strike="noStrike" kern="1200" cap="none" spc="-48" normalizeH="0" baseline="0" noProof="0" dirty="0">
                <a:ln>
                  <a:noFill/>
                </a:ln>
                <a:solidFill>
                  <a:prstClr val="black"/>
                </a:solidFill>
                <a:effectLst/>
                <a:uLnTx/>
                <a:uFillTx/>
                <a:latin typeface="Arial"/>
                <a:ea typeface="+mn-ea"/>
                <a:cs typeface="Arial"/>
              </a:rPr>
              <a:t> </a:t>
            </a:r>
            <a:r>
              <a:rPr kumimoji="0" sz="648" b="1" i="0" u="none" strike="noStrike" kern="1200" cap="none" spc="7" normalizeH="0" baseline="0" noProof="0" dirty="0">
                <a:ln>
                  <a:noFill/>
                </a:ln>
                <a:solidFill>
                  <a:prstClr val="black"/>
                </a:solidFill>
                <a:effectLst/>
                <a:uLnTx/>
                <a:uFillTx/>
                <a:latin typeface="Arial"/>
                <a:ea typeface="+mn-ea"/>
                <a:cs typeface="Arial"/>
              </a:rPr>
              <a:t>Hearing</a:t>
            </a:r>
            <a:r>
              <a:rPr kumimoji="0" lang="en-US" sz="648" b="1" i="0" u="none" strike="noStrike" kern="1200" cap="none" spc="7" normalizeH="0" baseline="0" noProof="0" dirty="0">
                <a:ln>
                  <a:noFill/>
                </a:ln>
                <a:solidFill>
                  <a:prstClr val="black"/>
                </a:solidFill>
                <a:effectLst/>
                <a:uLnTx/>
                <a:uFillTx/>
                <a:latin typeface="Arial"/>
                <a:ea typeface="+mn-ea"/>
                <a:cs typeface="Arial"/>
              </a:rPr>
              <a:t>:</a:t>
            </a:r>
          </a:p>
          <a:p>
            <a:pPr marL="69271" marR="3464" indent="-60612" defTabSz="623438">
              <a:lnSpc>
                <a:spcPct val="105300"/>
              </a:lnSpc>
              <a:spcBef>
                <a:spcPts val="65"/>
              </a:spcBef>
              <a:buFontTx/>
              <a:buChar char="-"/>
              <a:tabLst>
                <a:tab pos="69704" algn="l"/>
              </a:tabLst>
            </a:pPr>
            <a:r>
              <a:rPr lang="en-US" sz="648" spc="7" dirty="0">
                <a:solidFill>
                  <a:prstClr val="black"/>
                </a:solidFill>
                <a:latin typeface="Arial"/>
                <a:cs typeface="Arial"/>
              </a:rPr>
              <a:t>1,000+ population published in local newspaper(s) </a:t>
            </a:r>
            <a:endParaRPr lang="en-US" sz="648" dirty="0">
              <a:solidFill>
                <a:prstClr val="black"/>
              </a:solidFill>
              <a:latin typeface="Arial"/>
              <a:cs typeface="Arial"/>
            </a:endParaRPr>
          </a:p>
          <a:p>
            <a:pPr marL="69271" marR="171445" indent="-60612" defTabSz="623438">
              <a:lnSpc>
                <a:spcPct val="105500"/>
              </a:lnSpc>
              <a:buFontTx/>
              <a:buChar char="-"/>
              <a:tabLst>
                <a:tab pos="69704" algn="l"/>
              </a:tabLst>
            </a:pPr>
            <a:r>
              <a:rPr lang="en-US" sz="648" spc="7" dirty="0">
                <a:solidFill>
                  <a:prstClr val="black"/>
                </a:solidFill>
                <a:latin typeface="Arial"/>
                <a:cs typeface="Arial"/>
              </a:rPr>
              <a:t>Posted online and physical locations</a:t>
            </a:r>
            <a:endParaRPr lang="en-US" sz="648" dirty="0">
              <a:solidFill>
                <a:prstClr val="black"/>
              </a:solidFill>
              <a:latin typeface="Arial"/>
              <a:cs typeface="Arial"/>
            </a:endParaRPr>
          </a:p>
        </p:txBody>
      </p:sp>
      <p:sp>
        <p:nvSpPr>
          <p:cNvPr id="67" name="object 34">
            <a:extLst>
              <a:ext uri="{FF2B5EF4-FFF2-40B4-BE49-F238E27FC236}">
                <a16:creationId xmlns:a16="http://schemas.microsoft.com/office/drawing/2014/main" id="{E436DA26-9C67-0248-9FE4-CED9F0589805}"/>
              </a:ext>
            </a:extLst>
          </p:cNvPr>
          <p:cNvSpPr/>
          <p:nvPr/>
        </p:nvSpPr>
        <p:spPr>
          <a:xfrm>
            <a:off x="2490574" y="2536931"/>
            <a:ext cx="1310326" cy="410215"/>
          </a:xfrm>
          <a:custGeom>
            <a:avLst/>
            <a:gdLst/>
            <a:ahLst/>
            <a:cxnLst/>
            <a:rect l="l" t="t" r="r" b="b"/>
            <a:pathLst>
              <a:path w="2953385" h="829310">
                <a:moveTo>
                  <a:pt x="0" y="829211"/>
                </a:moveTo>
                <a:lnTo>
                  <a:pt x="2953187" y="829211"/>
                </a:lnTo>
                <a:lnTo>
                  <a:pt x="2953187" y="0"/>
                </a:lnTo>
                <a:lnTo>
                  <a:pt x="0" y="0"/>
                </a:lnTo>
                <a:lnTo>
                  <a:pt x="0" y="829211"/>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68" name="object 66">
            <a:extLst>
              <a:ext uri="{FF2B5EF4-FFF2-40B4-BE49-F238E27FC236}">
                <a16:creationId xmlns:a16="http://schemas.microsoft.com/office/drawing/2014/main" id="{2C698EBD-3FE5-1C66-D4B6-C186CED1C642}"/>
              </a:ext>
            </a:extLst>
          </p:cNvPr>
          <p:cNvSpPr txBox="1"/>
          <p:nvPr/>
        </p:nvSpPr>
        <p:spPr>
          <a:xfrm>
            <a:off x="2540659" y="2598999"/>
            <a:ext cx="1260241" cy="199414"/>
          </a:xfrm>
          <a:prstGeom prst="rect">
            <a:avLst/>
          </a:prstGeom>
        </p:spPr>
        <p:txBody>
          <a:bodyPr vert="horz" wrap="square" lIns="0" tIns="0" rIns="0" bIns="0" rtlCol="0">
            <a:spAutoFit/>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Certificate of Filing</a:t>
            </a:r>
          </a:p>
          <a:p>
            <a:pPr marL="0" marR="0" lvl="0" indent="0" algn="l" defTabSz="623438" rtl="0" eaLnBrk="1" fontAlgn="auto" latinLnBrk="0" hangingPunct="1">
              <a:lnSpc>
                <a:spcPct val="100000"/>
              </a:lnSpc>
              <a:spcBef>
                <a:spcPts val="0"/>
              </a:spcBef>
              <a:spcAft>
                <a:spcPts val="0"/>
              </a:spcAft>
              <a:buClrTx/>
              <a:buSzTx/>
              <a:buFontTx/>
              <a:buNone/>
              <a:tabLst/>
              <a:defRPr/>
            </a:pPr>
            <a:r>
              <a:rPr lang="en-US" sz="648" dirty="0">
                <a:solidFill>
                  <a:prstClr val="black"/>
                </a:solidFill>
                <a:latin typeface="Arial"/>
                <a:cs typeface="Arial"/>
              </a:rPr>
              <a:t>- Sets hearing date within 90 days</a:t>
            </a:r>
            <a:endParaRPr lang="en-US" sz="648" spc="7" dirty="0">
              <a:solidFill>
                <a:prstClr val="black"/>
              </a:solidFill>
              <a:latin typeface="Arial"/>
              <a:cs typeface="Arial"/>
            </a:endParaRPr>
          </a:p>
        </p:txBody>
      </p:sp>
      <p:cxnSp>
        <p:nvCxnSpPr>
          <p:cNvPr id="69" name="Straight Arrow Connector 68">
            <a:extLst>
              <a:ext uri="{FF2B5EF4-FFF2-40B4-BE49-F238E27FC236}">
                <a16:creationId xmlns:a16="http://schemas.microsoft.com/office/drawing/2014/main" id="{F1F337E9-DA10-AAF6-47F8-6CC377EF8F62}"/>
              </a:ext>
            </a:extLst>
          </p:cNvPr>
          <p:cNvCxnSpPr>
            <a:cxnSpLocks/>
          </p:cNvCxnSpPr>
          <p:nvPr/>
        </p:nvCxnSpPr>
        <p:spPr>
          <a:xfrm>
            <a:off x="3800900" y="2749734"/>
            <a:ext cx="327546" cy="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2" name="object 49">
            <a:extLst>
              <a:ext uri="{FF2B5EF4-FFF2-40B4-BE49-F238E27FC236}">
                <a16:creationId xmlns:a16="http://schemas.microsoft.com/office/drawing/2014/main" id="{1C47C91E-C761-6A22-AA4C-0EE7129C2845}"/>
              </a:ext>
            </a:extLst>
          </p:cNvPr>
          <p:cNvSpPr/>
          <p:nvPr/>
        </p:nvSpPr>
        <p:spPr>
          <a:xfrm>
            <a:off x="4703208" y="5183210"/>
            <a:ext cx="45719" cy="76606"/>
          </a:xfrm>
          <a:custGeom>
            <a:avLst/>
            <a:gdLst/>
            <a:ahLst/>
            <a:cxnLst/>
            <a:rect l="l" t="t" r="r" b="b"/>
            <a:pathLst>
              <a:path h="118745">
                <a:moveTo>
                  <a:pt x="0" y="0"/>
                </a:moveTo>
                <a:lnTo>
                  <a:pt x="0" y="118237"/>
                </a:lnTo>
              </a:path>
            </a:pathLst>
          </a:custGeom>
          <a:ln w="9525">
            <a:solidFill>
              <a:srgbClr val="000000"/>
            </a:solidFill>
          </a:ln>
        </p:spPr>
        <p:txBody>
          <a:bodyPr wrap="square" lIns="0" tIns="0" rIns="0" bIns="0" rtlCol="0"/>
          <a:lstStyle/>
          <a:p>
            <a:pPr defTabSz="623438"/>
            <a:endParaRPr sz="1227" dirty="0">
              <a:solidFill>
                <a:prstClr val="black"/>
              </a:solidFill>
              <a:latin typeface="Calibri"/>
            </a:endParaRPr>
          </a:p>
        </p:txBody>
      </p:sp>
      <p:cxnSp>
        <p:nvCxnSpPr>
          <p:cNvPr id="88" name="Straight Arrow Connector 87">
            <a:extLst>
              <a:ext uri="{FF2B5EF4-FFF2-40B4-BE49-F238E27FC236}">
                <a16:creationId xmlns:a16="http://schemas.microsoft.com/office/drawing/2014/main" id="{F024936C-1DD1-3A01-72F2-600AA373B9B3}"/>
              </a:ext>
            </a:extLst>
          </p:cNvPr>
          <p:cNvCxnSpPr>
            <a:cxnSpLocks/>
          </p:cNvCxnSpPr>
          <p:nvPr/>
        </p:nvCxnSpPr>
        <p:spPr>
          <a:xfrm flipH="1">
            <a:off x="5970787" y="5252991"/>
            <a:ext cx="816" cy="13370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BB9B8C41-BF3F-6502-C7EA-0889BD0AFFB9}"/>
              </a:ext>
            </a:extLst>
          </p:cNvPr>
          <p:cNvCxnSpPr>
            <a:cxnSpLocks/>
          </p:cNvCxnSpPr>
          <p:nvPr/>
        </p:nvCxnSpPr>
        <p:spPr>
          <a:xfrm>
            <a:off x="3377822" y="5728678"/>
            <a:ext cx="0" cy="21127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9EC382FF-0F8A-6603-C77F-1BC9C61688BC}"/>
              </a:ext>
            </a:extLst>
          </p:cNvPr>
          <p:cNvCxnSpPr>
            <a:cxnSpLocks/>
          </p:cNvCxnSpPr>
          <p:nvPr/>
        </p:nvCxnSpPr>
        <p:spPr>
          <a:xfrm>
            <a:off x="3381487" y="3926083"/>
            <a:ext cx="432" cy="139161"/>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DD4735DE-95CE-B744-F853-1CB971A26722}"/>
              </a:ext>
            </a:extLst>
          </p:cNvPr>
          <p:cNvCxnSpPr>
            <a:cxnSpLocks/>
          </p:cNvCxnSpPr>
          <p:nvPr/>
        </p:nvCxnSpPr>
        <p:spPr>
          <a:xfrm>
            <a:off x="3381491" y="4260455"/>
            <a:ext cx="432" cy="139161"/>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8" name="object 27">
            <a:extLst>
              <a:ext uri="{FF2B5EF4-FFF2-40B4-BE49-F238E27FC236}">
                <a16:creationId xmlns:a16="http://schemas.microsoft.com/office/drawing/2014/main" id="{BE64B187-022D-C9A0-FFCC-E17492672E0F}"/>
              </a:ext>
            </a:extLst>
          </p:cNvPr>
          <p:cNvSpPr txBox="1"/>
          <p:nvPr/>
        </p:nvSpPr>
        <p:spPr>
          <a:xfrm>
            <a:off x="2681785" y="5990410"/>
            <a:ext cx="1282417" cy="498534"/>
          </a:xfrm>
          <a:prstGeom prst="rect">
            <a:avLst/>
          </a:prstGeom>
        </p:spPr>
        <p:txBody>
          <a:bodyPr vert="horz" wrap="square" lIns="0" tIns="0" rIns="0" bIns="0" rtlCol="0">
            <a:spAutoFit/>
          </a:bodyPr>
          <a:lstStyle/>
          <a:p>
            <a:pPr marL="53975" marR="1732" lvl="0" defTabSz="623438" rtl="0" eaLnBrk="1" fontAlgn="auto" latinLnBrk="0" hangingPunct="1">
              <a:lnSpc>
                <a:spcPct val="100000"/>
              </a:lnSpc>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Certificate of Completion</a:t>
            </a:r>
          </a:p>
          <a:p>
            <a:pPr marL="53975" marR="1732" lvl="0" defTabSz="623438" rtl="0" eaLnBrk="1" fontAlgn="auto" latinLnBrk="0" hangingPunct="1">
              <a:lnSpc>
                <a:spcPct val="100000"/>
              </a:lnSpc>
              <a:spcAft>
                <a:spcPts val="0"/>
              </a:spcAft>
              <a:buClrTx/>
              <a:buSzTx/>
              <a:buFontTx/>
              <a:buChar char="-"/>
              <a:tabLst/>
              <a:defRPr/>
            </a:pPr>
            <a:r>
              <a:rPr lang="en-US" sz="648" spc="7" dirty="0">
                <a:solidFill>
                  <a:prstClr val="black"/>
                </a:solidFill>
                <a:latin typeface="Arial"/>
                <a:cs typeface="Arial"/>
              </a:rPr>
              <a:t> After all conditions complete</a:t>
            </a:r>
          </a:p>
          <a:p>
            <a:pPr marL="53975" marR="1732" lvl="0" defTabSz="623438" rtl="0" eaLnBrk="1" fontAlgn="auto" latinLnBrk="0" hangingPunct="1">
              <a:lnSpc>
                <a:spcPct val="100000"/>
              </a:lnSpc>
              <a:spcAft>
                <a:spcPts val="0"/>
              </a:spcAft>
              <a:buClrTx/>
              <a:buSzTx/>
              <a:tabLst/>
              <a:defRPr/>
            </a:pPr>
            <a:endParaRPr kumimoji="0" lang="en-US" sz="648" i="0" u="none" strike="noStrike" kern="1200" cap="none" spc="7" normalizeH="0" baseline="0" noProof="0" dirty="0">
              <a:ln>
                <a:noFill/>
              </a:ln>
              <a:solidFill>
                <a:prstClr val="black"/>
              </a:solidFill>
              <a:effectLst/>
              <a:uLnTx/>
              <a:uFillTx/>
              <a:latin typeface="Arial"/>
              <a:ea typeface="+mn-ea"/>
              <a:cs typeface="Arial"/>
            </a:endParaRPr>
          </a:p>
          <a:p>
            <a:pPr marL="53975" marR="1732" lvl="0" defTabSz="623438" rtl="0" eaLnBrk="1" fontAlgn="auto" latinLnBrk="0" hangingPunct="1">
              <a:lnSpc>
                <a:spcPct val="100000"/>
              </a:lnSpc>
              <a:spcAft>
                <a:spcPts val="0"/>
              </a:spcAft>
              <a:buClrTx/>
              <a:buSzTx/>
              <a:tabLst/>
              <a:defRPr/>
            </a:pPr>
            <a:r>
              <a:rPr lang="en-US" sz="648" b="1" spc="7" dirty="0">
                <a:solidFill>
                  <a:prstClr val="black"/>
                </a:solidFill>
                <a:latin typeface="Arial"/>
                <a:cs typeface="Arial"/>
              </a:rPr>
              <a:t>State Board of Equalization Filing</a:t>
            </a:r>
            <a:r>
              <a:rPr kumimoji="0" lang="en-US" sz="648" b="1" i="0" u="none" strike="noStrike" kern="1200" cap="none" spc="7" normalizeH="0" baseline="0" noProof="0" dirty="0">
                <a:ln>
                  <a:noFill/>
                </a:ln>
                <a:solidFill>
                  <a:prstClr val="black"/>
                </a:solidFill>
                <a:effectLst/>
                <a:uLnTx/>
                <a:uFillTx/>
                <a:latin typeface="Arial"/>
                <a:ea typeface="+mn-ea"/>
                <a:cs typeface="Arial"/>
              </a:rPr>
              <a:t> </a:t>
            </a:r>
          </a:p>
        </p:txBody>
      </p:sp>
      <p:sp>
        <p:nvSpPr>
          <p:cNvPr id="99" name="object 26">
            <a:extLst>
              <a:ext uri="{FF2B5EF4-FFF2-40B4-BE49-F238E27FC236}">
                <a16:creationId xmlns:a16="http://schemas.microsoft.com/office/drawing/2014/main" id="{9D74C714-D612-82BB-0CCC-5EA247437584}"/>
              </a:ext>
            </a:extLst>
          </p:cNvPr>
          <p:cNvSpPr/>
          <p:nvPr/>
        </p:nvSpPr>
        <p:spPr>
          <a:xfrm>
            <a:off x="2675701" y="5939953"/>
            <a:ext cx="1599945" cy="568169"/>
          </a:xfrm>
          <a:custGeom>
            <a:avLst/>
            <a:gdLst/>
            <a:ahLst/>
            <a:cxnLst/>
            <a:rect l="l" t="t" r="r" b="b"/>
            <a:pathLst>
              <a:path w="3344545" h="351154">
                <a:moveTo>
                  <a:pt x="0" y="350583"/>
                </a:moveTo>
                <a:lnTo>
                  <a:pt x="3344545" y="350583"/>
                </a:lnTo>
                <a:lnTo>
                  <a:pt x="3344545" y="0"/>
                </a:lnTo>
                <a:lnTo>
                  <a:pt x="0" y="0"/>
                </a:lnTo>
                <a:lnTo>
                  <a:pt x="0" y="350583"/>
                </a:lnTo>
                <a:close/>
              </a:path>
            </a:pathLst>
          </a:custGeom>
          <a:ln w="9537">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cxnSp>
        <p:nvCxnSpPr>
          <p:cNvPr id="14" name="Straight Connector 13">
            <a:extLst>
              <a:ext uri="{FF2B5EF4-FFF2-40B4-BE49-F238E27FC236}">
                <a16:creationId xmlns:a16="http://schemas.microsoft.com/office/drawing/2014/main" id="{C7E0731F-618E-36D3-50A6-86D7E6012A1A}"/>
              </a:ext>
            </a:extLst>
          </p:cNvPr>
          <p:cNvCxnSpPr>
            <a:cxnSpLocks/>
          </p:cNvCxnSpPr>
          <p:nvPr/>
        </p:nvCxnSpPr>
        <p:spPr>
          <a:xfrm>
            <a:off x="106341" y="894668"/>
            <a:ext cx="1956537" cy="0"/>
          </a:xfrm>
          <a:prstGeom prst="line">
            <a:avLst/>
          </a:prstGeom>
          <a:ln w="9525"/>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C733C1C3-8E62-403E-58C2-DA800B659D67}"/>
              </a:ext>
            </a:extLst>
          </p:cNvPr>
          <p:cNvCxnSpPr>
            <a:cxnSpLocks/>
          </p:cNvCxnSpPr>
          <p:nvPr/>
        </p:nvCxnSpPr>
        <p:spPr>
          <a:xfrm>
            <a:off x="93641" y="1269318"/>
            <a:ext cx="1956537" cy="0"/>
          </a:xfrm>
          <a:prstGeom prst="line">
            <a:avLst/>
          </a:prstGeom>
          <a:ln w="9525"/>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4F774D2E-9282-BBB1-194B-EE686B1CBDDE}"/>
              </a:ext>
            </a:extLst>
          </p:cNvPr>
          <p:cNvCxnSpPr>
            <a:cxnSpLocks/>
          </p:cNvCxnSpPr>
          <p:nvPr/>
        </p:nvCxnSpPr>
        <p:spPr>
          <a:xfrm>
            <a:off x="100131" y="2485786"/>
            <a:ext cx="1956537" cy="0"/>
          </a:xfrm>
          <a:prstGeom prst="line">
            <a:avLst/>
          </a:prstGeom>
          <a:ln w="9525"/>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35D4F43-4C5F-1D16-E67A-DCD58DB2F6EF}"/>
              </a:ext>
            </a:extLst>
          </p:cNvPr>
          <p:cNvCxnSpPr>
            <a:cxnSpLocks/>
          </p:cNvCxnSpPr>
          <p:nvPr/>
        </p:nvCxnSpPr>
        <p:spPr>
          <a:xfrm>
            <a:off x="99991" y="4570993"/>
            <a:ext cx="1956537" cy="0"/>
          </a:xfrm>
          <a:prstGeom prst="line">
            <a:avLst/>
          </a:prstGeom>
          <a:ln w="9525"/>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6081BBEF-2C1F-185F-3EE8-28E513C7EA98}"/>
              </a:ext>
            </a:extLst>
          </p:cNvPr>
          <p:cNvCxnSpPr>
            <a:cxnSpLocks/>
          </p:cNvCxnSpPr>
          <p:nvPr/>
        </p:nvCxnSpPr>
        <p:spPr>
          <a:xfrm>
            <a:off x="99991" y="5827798"/>
            <a:ext cx="1956537" cy="0"/>
          </a:xfrm>
          <a:prstGeom prst="line">
            <a:avLst/>
          </a:prstGeom>
          <a:ln w="952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63022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7E44088-ADE3-F89A-BA4C-A458CA126626}"/>
              </a:ext>
            </a:extLst>
          </p:cNvPr>
          <p:cNvSpPr txBox="1"/>
          <p:nvPr/>
        </p:nvSpPr>
        <p:spPr>
          <a:xfrm>
            <a:off x="0" y="532737"/>
            <a:ext cx="9144000" cy="400110"/>
          </a:xfrm>
          <a:prstGeom prst="rect">
            <a:avLst/>
          </a:prstGeom>
          <a:noFill/>
        </p:spPr>
        <p:txBody>
          <a:bodyPr wrap="square" rtlCol="0">
            <a:spAutoFit/>
          </a:bodyPr>
          <a:lstStyle/>
          <a:p>
            <a:pPr algn="ctr"/>
            <a:r>
              <a:rPr lang="en-US" sz="2000" b="1" dirty="0"/>
              <a:t>Pre-LAFCO Application </a:t>
            </a:r>
          </a:p>
        </p:txBody>
      </p:sp>
      <p:sp>
        <p:nvSpPr>
          <p:cNvPr id="4" name="Content Placeholder 2">
            <a:extLst>
              <a:ext uri="{FF2B5EF4-FFF2-40B4-BE49-F238E27FC236}">
                <a16:creationId xmlns:a16="http://schemas.microsoft.com/office/drawing/2014/main" id="{56DAF725-14B1-5710-B11A-42423288DCAB}"/>
              </a:ext>
            </a:extLst>
          </p:cNvPr>
          <p:cNvSpPr>
            <a:spLocks noGrp="1"/>
          </p:cNvSpPr>
          <p:nvPr>
            <p:ph idx="1"/>
          </p:nvPr>
        </p:nvSpPr>
        <p:spPr>
          <a:xfrm>
            <a:off x="1085187" y="1956021"/>
            <a:ext cx="7178040" cy="3495239"/>
          </a:xfrm>
        </p:spPr>
        <p:txBody>
          <a:bodyPr>
            <a:normAutofit fontScale="92500" lnSpcReduction="10000"/>
          </a:bodyPr>
          <a:lstStyle/>
          <a:p>
            <a:r>
              <a:rPr lang="en-US" sz="1800" dirty="0"/>
              <a:t>Consult with LAFCO early</a:t>
            </a:r>
          </a:p>
          <a:p>
            <a:r>
              <a:rPr lang="en-US" sz="1800" dirty="0"/>
              <a:t>LAFCO and Incorporation Proponents should begin working with the County and other agencies a full year ahead of application submittal</a:t>
            </a:r>
          </a:p>
          <a:p>
            <a:r>
              <a:rPr lang="en-US" sz="1800" dirty="0"/>
              <a:t>LAFCO’s Role</a:t>
            </a:r>
          </a:p>
          <a:p>
            <a:r>
              <a:rPr lang="en-US" sz="1800" dirty="0"/>
              <a:t>Proponent’s Role</a:t>
            </a:r>
          </a:p>
          <a:p>
            <a:r>
              <a:rPr lang="en-US" sz="1800" dirty="0"/>
              <a:t>Alternatives to Incorporation </a:t>
            </a:r>
          </a:p>
          <a:p>
            <a:r>
              <a:rPr lang="en-US" sz="1800" dirty="0"/>
              <a:t>Incorporation should not occur primarily for financial reasons</a:t>
            </a:r>
          </a:p>
          <a:p>
            <a:r>
              <a:rPr lang="en-US" sz="1800" dirty="0"/>
              <a:t>Preliminary Fiscal Analysis</a:t>
            </a:r>
          </a:p>
          <a:p>
            <a:r>
              <a:rPr lang="en-US" sz="1800" dirty="0"/>
              <a:t>Identify a Designated Agent and up to 3 persons to receive communication</a:t>
            </a:r>
          </a:p>
          <a:p>
            <a:r>
              <a:rPr lang="en-US" sz="1800" dirty="0"/>
              <a:t>Initiation</a:t>
            </a:r>
          </a:p>
          <a:p>
            <a:pPr lvl="1"/>
            <a:r>
              <a:rPr lang="en-US" sz="1400" dirty="0"/>
              <a:t>Registered Voter Petition (25%)</a:t>
            </a:r>
          </a:p>
          <a:p>
            <a:pPr lvl="1"/>
            <a:r>
              <a:rPr lang="en-US" sz="1400" dirty="0"/>
              <a:t>Landowner Petition (25%)</a:t>
            </a:r>
          </a:p>
          <a:p>
            <a:pPr lvl="1"/>
            <a:r>
              <a:rPr lang="en-US" sz="1400" dirty="0"/>
              <a:t>Affected Agency Resolution</a:t>
            </a:r>
          </a:p>
          <a:p>
            <a:pPr lvl="1"/>
            <a:endParaRPr lang="en-US" sz="1000" dirty="0"/>
          </a:p>
          <a:p>
            <a:pPr marL="457200" lvl="1" indent="0">
              <a:buNone/>
            </a:pPr>
            <a:endParaRPr lang="en-US" sz="1400" dirty="0">
              <a:solidFill>
                <a:srgbClr val="FF0000"/>
              </a:solidFill>
            </a:endParaRPr>
          </a:p>
          <a:p>
            <a:pPr lvl="1"/>
            <a:endParaRPr lang="en-US" sz="1400" dirty="0">
              <a:solidFill>
                <a:srgbClr val="FF0000"/>
              </a:solidFill>
            </a:endParaRPr>
          </a:p>
        </p:txBody>
      </p:sp>
      <p:sp>
        <p:nvSpPr>
          <p:cNvPr id="3" name="Rectangle 2">
            <a:extLst>
              <a:ext uri="{FF2B5EF4-FFF2-40B4-BE49-F238E27FC236}">
                <a16:creationId xmlns:a16="http://schemas.microsoft.com/office/drawing/2014/main" id="{159371FD-D634-4027-D9C4-ED98F42D82E6}"/>
              </a:ext>
            </a:extLst>
          </p:cNvPr>
          <p:cNvSpPr/>
          <p:nvPr/>
        </p:nvSpPr>
        <p:spPr>
          <a:xfrm>
            <a:off x="1892876" y="1022879"/>
            <a:ext cx="5304517" cy="612445"/>
          </a:xfrm>
          <a:prstGeom prst="rect">
            <a:avLst/>
          </a:prstGeom>
          <a:solidFill>
            <a:srgbClr val="FF0066">
              <a:alpha val="29804"/>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object 4">
            <a:extLst>
              <a:ext uri="{FF2B5EF4-FFF2-40B4-BE49-F238E27FC236}">
                <a16:creationId xmlns:a16="http://schemas.microsoft.com/office/drawing/2014/main" id="{2109F337-E5B1-5470-D680-47691F015703}"/>
              </a:ext>
            </a:extLst>
          </p:cNvPr>
          <p:cNvSpPr txBox="1"/>
          <p:nvPr/>
        </p:nvSpPr>
        <p:spPr>
          <a:xfrm>
            <a:off x="2258704" y="1200963"/>
            <a:ext cx="4640239" cy="229783"/>
          </a:xfrm>
          <a:prstGeom prst="rect">
            <a:avLst/>
          </a:prstGeom>
          <a:ln w="9525">
            <a:solidFill>
              <a:srgbClr val="000000"/>
            </a:solidFill>
          </a:ln>
        </p:spPr>
        <p:txBody>
          <a:bodyPr vert="horz" wrap="square" lIns="0" tIns="29441" rIns="0" bIns="0" rtlCol="0">
            <a:spAutoFit/>
          </a:bodyPr>
          <a:lstStyle/>
          <a:p>
            <a:pPr marL="615212" marR="3464" lvl="0" indent="-606985" algn="ctr" defTabSz="623438" rtl="0" eaLnBrk="1" fontAlgn="auto" latinLnBrk="0" hangingPunct="1">
              <a:buClrTx/>
              <a:buSzTx/>
              <a:buFontTx/>
              <a:buNone/>
              <a:tabLst/>
              <a:defRPr/>
            </a:pPr>
            <a:r>
              <a:rPr kumimoji="0" lang="en-US" sz="650" b="1" i="0" u="none" strike="noStrike" kern="1200" cap="none" spc="3" normalizeH="0" baseline="0" noProof="0" dirty="0">
                <a:ln>
                  <a:noFill/>
                </a:ln>
                <a:solidFill>
                  <a:prstClr val="black"/>
                </a:solidFill>
                <a:effectLst/>
                <a:uLnTx/>
                <a:uFillTx/>
                <a:latin typeface="Arial"/>
                <a:ea typeface="+mn-ea"/>
                <a:cs typeface="Arial"/>
              </a:rPr>
              <a:t>Pre-LAFCO Application: </a:t>
            </a:r>
          </a:p>
          <a:p>
            <a:pPr marL="615212" marR="3464" lvl="0" indent="-606985" algn="ctr" defTabSz="623438" rtl="0" eaLnBrk="1" fontAlgn="auto" latinLnBrk="0" hangingPunct="1">
              <a:buClrTx/>
              <a:buSzTx/>
              <a:buFontTx/>
              <a:buNone/>
              <a:tabLst/>
              <a:defRPr/>
            </a:pPr>
            <a:r>
              <a:rPr kumimoji="0" lang="en-US" sz="650" b="0" i="0" u="none" strike="noStrike" kern="1200" cap="none" spc="3" normalizeH="0" baseline="0" noProof="0" dirty="0">
                <a:ln>
                  <a:noFill/>
                </a:ln>
                <a:solidFill>
                  <a:prstClr val="black"/>
                </a:solidFill>
                <a:effectLst/>
                <a:uLnTx/>
                <a:uFillTx/>
                <a:latin typeface="Arial"/>
                <a:ea typeface="+mn-ea"/>
                <a:cs typeface="Arial"/>
              </a:rPr>
              <a:t>Preliminary Fiscal Analysis, Roles, Initiation (Registered Voters, Landowners, Affected Agency)</a:t>
            </a:r>
            <a:endParaRPr kumimoji="0" lang="en-US" sz="650" b="0" i="0" u="none" strike="noStrike" kern="1200" cap="none" spc="7"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3638047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D4F15-FE99-C587-25A4-B719860E364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FEE8FD7-3910-92BD-4EB9-80C88378A0EB}"/>
              </a:ext>
            </a:extLst>
          </p:cNvPr>
          <p:cNvSpPr txBox="1"/>
          <p:nvPr/>
        </p:nvSpPr>
        <p:spPr>
          <a:xfrm>
            <a:off x="0" y="532737"/>
            <a:ext cx="9144000" cy="400110"/>
          </a:xfrm>
          <a:prstGeom prst="rect">
            <a:avLst/>
          </a:prstGeom>
          <a:noFill/>
        </p:spPr>
        <p:txBody>
          <a:bodyPr wrap="square" rtlCol="0">
            <a:spAutoFit/>
          </a:bodyPr>
          <a:lstStyle/>
          <a:p>
            <a:pPr algn="ctr"/>
            <a:r>
              <a:rPr lang="en-US" sz="2000" b="1" dirty="0"/>
              <a:t>Pre-LAFCO Application </a:t>
            </a:r>
          </a:p>
        </p:txBody>
      </p:sp>
      <p:sp>
        <p:nvSpPr>
          <p:cNvPr id="4" name="Content Placeholder 2">
            <a:extLst>
              <a:ext uri="{FF2B5EF4-FFF2-40B4-BE49-F238E27FC236}">
                <a16:creationId xmlns:a16="http://schemas.microsoft.com/office/drawing/2014/main" id="{D2F46401-1DCA-987B-D5C5-A2D846BE1E74}"/>
              </a:ext>
            </a:extLst>
          </p:cNvPr>
          <p:cNvSpPr>
            <a:spLocks noGrp="1"/>
          </p:cNvSpPr>
          <p:nvPr>
            <p:ph idx="1"/>
          </p:nvPr>
        </p:nvSpPr>
        <p:spPr>
          <a:xfrm>
            <a:off x="1085187" y="1956021"/>
            <a:ext cx="7178040" cy="3495239"/>
          </a:xfrm>
        </p:spPr>
        <p:txBody>
          <a:bodyPr>
            <a:normAutofit/>
          </a:bodyPr>
          <a:lstStyle/>
          <a:p>
            <a:pPr marL="0" indent="0">
              <a:spcAft>
                <a:spcPts val="600"/>
              </a:spcAft>
              <a:buNone/>
            </a:pPr>
            <a:r>
              <a:rPr lang="en-US" sz="1800" dirty="0">
                <a:latin typeface="Calibri (body)"/>
              </a:rPr>
              <a:t>Minimum Petition Requirements:</a:t>
            </a:r>
          </a:p>
          <a:p>
            <a:pPr marR="1160" algn="just">
              <a:spcAft>
                <a:spcPts val="600"/>
              </a:spcAft>
            </a:pPr>
            <a:r>
              <a:rPr lang="en-US" sz="1600" b="0" i="0" u="sng" strike="noStrike" baseline="0" dirty="0">
                <a:latin typeface="Calibri (body)"/>
              </a:rPr>
              <a:t>Registered Voters</a:t>
            </a:r>
            <a:r>
              <a:rPr lang="en-US" sz="1600" b="0" i="0" u="none" strike="noStrike" baseline="0" dirty="0">
                <a:latin typeface="Calibri (body)"/>
              </a:rPr>
              <a:t>: A petition signed by at least 25% of the registered voters residing in the proposed incorporation area is submitted to LAFCO. The Registrar of Voters must verify the number of valid signatures on petitions of registered voters.</a:t>
            </a:r>
          </a:p>
          <a:p>
            <a:pPr algn="l"/>
            <a:r>
              <a:rPr lang="en-US" sz="1600" b="0" i="0" u="sng" strike="noStrike" baseline="0" dirty="0">
                <a:latin typeface="Calibri (body)"/>
              </a:rPr>
              <a:t>Land Owners</a:t>
            </a:r>
            <a:r>
              <a:rPr lang="en-US" sz="1600" b="0" i="0" u="none" strike="noStrike" baseline="0" dirty="0">
                <a:latin typeface="Calibri (body)"/>
              </a:rPr>
              <a:t>: A petition signed by at least 25% of the landowners owning at least 25% of the assessed value of land within the proposed incorporation area. The County Assessor’s Office must verify the petitions of landowners.  </a:t>
            </a:r>
            <a:r>
              <a:rPr lang="en-US" sz="1600" b="0" i="0" u="none" strike="noStrike" baseline="0" dirty="0">
                <a:solidFill>
                  <a:srgbClr val="000000"/>
                </a:solidFill>
                <a:latin typeface="TrebuchetMS"/>
              </a:rPr>
              <a:t>Landowner petitions are examined based on a comparison of signatures and the most recent assessment roll.</a:t>
            </a:r>
            <a:endParaRPr lang="en-US" sz="1600" dirty="0">
              <a:latin typeface="Calibri (body)"/>
            </a:endParaRPr>
          </a:p>
          <a:p>
            <a:pPr marL="457200" lvl="1" indent="0">
              <a:buNone/>
            </a:pPr>
            <a:endParaRPr lang="en-US" sz="1400" dirty="0">
              <a:solidFill>
                <a:srgbClr val="FF0000"/>
              </a:solidFill>
            </a:endParaRPr>
          </a:p>
        </p:txBody>
      </p:sp>
      <p:sp>
        <p:nvSpPr>
          <p:cNvPr id="3" name="Rectangle 2">
            <a:extLst>
              <a:ext uri="{FF2B5EF4-FFF2-40B4-BE49-F238E27FC236}">
                <a16:creationId xmlns:a16="http://schemas.microsoft.com/office/drawing/2014/main" id="{E7057840-18F3-9C72-50D6-3744CA2C0836}"/>
              </a:ext>
            </a:extLst>
          </p:cNvPr>
          <p:cNvSpPr/>
          <p:nvPr/>
        </p:nvSpPr>
        <p:spPr>
          <a:xfrm>
            <a:off x="1892876" y="1022879"/>
            <a:ext cx="5304517" cy="612445"/>
          </a:xfrm>
          <a:prstGeom prst="rect">
            <a:avLst/>
          </a:prstGeom>
          <a:solidFill>
            <a:srgbClr val="FF0066">
              <a:alpha val="29804"/>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object 4">
            <a:extLst>
              <a:ext uri="{FF2B5EF4-FFF2-40B4-BE49-F238E27FC236}">
                <a16:creationId xmlns:a16="http://schemas.microsoft.com/office/drawing/2014/main" id="{E249FB6F-8AAC-428F-7D44-37938BDD9AB5}"/>
              </a:ext>
            </a:extLst>
          </p:cNvPr>
          <p:cNvSpPr txBox="1"/>
          <p:nvPr/>
        </p:nvSpPr>
        <p:spPr>
          <a:xfrm>
            <a:off x="2258704" y="1200963"/>
            <a:ext cx="4640239" cy="229783"/>
          </a:xfrm>
          <a:prstGeom prst="rect">
            <a:avLst/>
          </a:prstGeom>
          <a:ln w="9525">
            <a:solidFill>
              <a:srgbClr val="000000"/>
            </a:solidFill>
          </a:ln>
        </p:spPr>
        <p:txBody>
          <a:bodyPr vert="horz" wrap="square" lIns="0" tIns="29441" rIns="0" bIns="0" rtlCol="0">
            <a:spAutoFit/>
          </a:bodyPr>
          <a:lstStyle/>
          <a:p>
            <a:pPr marL="615212" marR="3464" lvl="0" indent="-606985" algn="ctr" defTabSz="623438" rtl="0" eaLnBrk="1" fontAlgn="auto" latinLnBrk="0" hangingPunct="1">
              <a:buClrTx/>
              <a:buSzTx/>
              <a:buFontTx/>
              <a:buNone/>
              <a:tabLst/>
              <a:defRPr/>
            </a:pPr>
            <a:r>
              <a:rPr kumimoji="0" lang="en-US" sz="650" b="1" i="0" u="none" strike="noStrike" kern="1200" cap="none" spc="3" normalizeH="0" baseline="0" noProof="0" dirty="0">
                <a:ln>
                  <a:noFill/>
                </a:ln>
                <a:solidFill>
                  <a:prstClr val="black"/>
                </a:solidFill>
                <a:effectLst/>
                <a:uLnTx/>
                <a:uFillTx/>
                <a:latin typeface="Arial"/>
                <a:ea typeface="+mn-ea"/>
                <a:cs typeface="Arial"/>
              </a:rPr>
              <a:t>Pre-LAFCO Application: </a:t>
            </a:r>
          </a:p>
          <a:p>
            <a:pPr marL="615212" marR="3464" lvl="0" indent="-606985" algn="ctr" defTabSz="623438" rtl="0" eaLnBrk="1" fontAlgn="auto" latinLnBrk="0" hangingPunct="1">
              <a:buClrTx/>
              <a:buSzTx/>
              <a:buFontTx/>
              <a:buNone/>
              <a:tabLst/>
              <a:defRPr/>
            </a:pPr>
            <a:r>
              <a:rPr kumimoji="0" lang="en-US" sz="650" b="0" i="0" u="none" strike="noStrike" kern="1200" cap="none" spc="3" normalizeH="0" baseline="0" noProof="0" dirty="0">
                <a:ln>
                  <a:noFill/>
                </a:ln>
                <a:solidFill>
                  <a:prstClr val="black"/>
                </a:solidFill>
                <a:effectLst/>
                <a:uLnTx/>
                <a:uFillTx/>
                <a:latin typeface="Arial"/>
                <a:ea typeface="+mn-ea"/>
                <a:cs typeface="Arial"/>
              </a:rPr>
              <a:t>Preliminary Fiscal Analysis, Roles, Initiation (Registered Voters, Landowners, Affected Agency)</a:t>
            </a:r>
            <a:endParaRPr kumimoji="0" lang="en-US" sz="650" b="0" i="0" u="none" strike="noStrike" kern="1200" cap="none" spc="7"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34721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0FDC10-B329-217F-5FFD-4BE1B30D02F7}"/>
              </a:ext>
            </a:extLst>
          </p:cNvPr>
          <p:cNvPicPr>
            <a:picLocks noChangeAspect="1"/>
          </p:cNvPicPr>
          <p:nvPr/>
        </p:nvPicPr>
        <p:blipFill>
          <a:blip r:embed="rId2"/>
          <a:stretch>
            <a:fillRect/>
          </a:stretch>
        </p:blipFill>
        <p:spPr>
          <a:xfrm>
            <a:off x="422471" y="57383"/>
            <a:ext cx="4470007" cy="6762517"/>
          </a:xfrm>
          <a:prstGeom prst="rect">
            <a:avLst/>
          </a:prstGeom>
          <a:ln>
            <a:solidFill>
              <a:schemeClr val="tx1"/>
            </a:solidFill>
          </a:ln>
        </p:spPr>
      </p:pic>
      <p:sp>
        <p:nvSpPr>
          <p:cNvPr id="8" name="TextBox 7">
            <a:extLst>
              <a:ext uri="{FF2B5EF4-FFF2-40B4-BE49-F238E27FC236}">
                <a16:creationId xmlns:a16="http://schemas.microsoft.com/office/drawing/2014/main" id="{4B19A844-8062-B363-EA22-9366969960C2}"/>
              </a:ext>
            </a:extLst>
          </p:cNvPr>
          <p:cNvSpPr txBox="1"/>
          <p:nvPr/>
        </p:nvSpPr>
        <p:spPr>
          <a:xfrm>
            <a:off x="5224463" y="121230"/>
            <a:ext cx="3609975" cy="400110"/>
          </a:xfrm>
          <a:prstGeom prst="rect">
            <a:avLst/>
          </a:prstGeom>
          <a:noFill/>
        </p:spPr>
        <p:txBody>
          <a:bodyPr wrap="square" rtlCol="0">
            <a:spAutoFit/>
          </a:bodyPr>
          <a:lstStyle/>
          <a:p>
            <a:pPr algn="ctr"/>
            <a:r>
              <a:rPr lang="en-US" sz="2000" b="1" dirty="0"/>
              <a:t>Pre-LAFCO Application </a:t>
            </a:r>
          </a:p>
        </p:txBody>
      </p:sp>
      <p:sp>
        <p:nvSpPr>
          <p:cNvPr id="9" name="Rectangle 8">
            <a:extLst>
              <a:ext uri="{FF2B5EF4-FFF2-40B4-BE49-F238E27FC236}">
                <a16:creationId xmlns:a16="http://schemas.microsoft.com/office/drawing/2014/main" id="{092ED4B6-01BB-67A0-B9AD-FCC5D10C54DC}"/>
              </a:ext>
            </a:extLst>
          </p:cNvPr>
          <p:cNvSpPr/>
          <p:nvPr/>
        </p:nvSpPr>
        <p:spPr>
          <a:xfrm>
            <a:off x="5224463" y="615819"/>
            <a:ext cx="3609975" cy="612445"/>
          </a:xfrm>
          <a:prstGeom prst="rect">
            <a:avLst/>
          </a:prstGeom>
          <a:solidFill>
            <a:srgbClr val="FF0066">
              <a:alpha val="29804"/>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object 4">
            <a:extLst>
              <a:ext uri="{FF2B5EF4-FFF2-40B4-BE49-F238E27FC236}">
                <a16:creationId xmlns:a16="http://schemas.microsoft.com/office/drawing/2014/main" id="{2491F1EB-DEA6-E5F3-66E1-6B2CB19C0C76}"/>
              </a:ext>
            </a:extLst>
          </p:cNvPr>
          <p:cNvSpPr txBox="1"/>
          <p:nvPr/>
        </p:nvSpPr>
        <p:spPr>
          <a:xfrm>
            <a:off x="5357813" y="736753"/>
            <a:ext cx="3403795" cy="329811"/>
          </a:xfrm>
          <a:prstGeom prst="rect">
            <a:avLst/>
          </a:prstGeom>
          <a:ln w="9525">
            <a:solidFill>
              <a:srgbClr val="000000"/>
            </a:solidFill>
          </a:ln>
        </p:spPr>
        <p:txBody>
          <a:bodyPr vert="horz" wrap="square" lIns="0" tIns="29441" rIns="0" bIns="0" rtlCol="0">
            <a:spAutoFit/>
          </a:bodyPr>
          <a:lstStyle/>
          <a:p>
            <a:pPr marL="615212" marR="3464" lvl="0" indent="-606985" algn="ctr" defTabSz="623438" rtl="0" eaLnBrk="1" fontAlgn="auto" latinLnBrk="0" hangingPunct="1">
              <a:buClrTx/>
              <a:buSzTx/>
              <a:buFontTx/>
              <a:buNone/>
              <a:tabLst/>
              <a:defRPr/>
            </a:pPr>
            <a:r>
              <a:rPr kumimoji="0" lang="en-US" sz="650" b="1" i="0" u="none" strike="noStrike" kern="1200" cap="none" spc="3" normalizeH="0" baseline="0" noProof="0" dirty="0">
                <a:ln>
                  <a:noFill/>
                </a:ln>
                <a:solidFill>
                  <a:prstClr val="black"/>
                </a:solidFill>
                <a:effectLst/>
                <a:uLnTx/>
                <a:uFillTx/>
                <a:latin typeface="Arial"/>
                <a:ea typeface="+mn-ea"/>
                <a:cs typeface="Arial"/>
              </a:rPr>
              <a:t>Pre-LAFCO Application: </a:t>
            </a:r>
          </a:p>
          <a:p>
            <a:pPr marL="615212" marR="3464" lvl="0" indent="-606985" algn="ctr" defTabSz="623438" rtl="0" eaLnBrk="1" fontAlgn="auto" latinLnBrk="0" hangingPunct="1">
              <a:buClrTx/>
              <a:buSzTx/>
              <a:buFontTx/>
              <a:buNone/>
              <a:tabLst/>
              <a:defRPr/>
            </a:pPr>
            <a:r>
              <a:rPr kumimoji="0" lang="en-US" sz="650" b="0" i="0" u="none" strike="noStrike" kern="1200" cap="none" spc="3" normalizeH="0" baseline="0" noProof="0" dirty="0">
                <a:ln>
                  <a:noFill/>
                </a:ln>
                <a:solidFill>
                  <a:prstClr val="black"/>
                </a:solidFill>
                <a:effectLst/>
                <a:uLnTx/>
                <a:uFillTx/>
                <a:latin typeface="Arial"/>
                <a:ea typeface="+mn-ea"/>
                <a:cs typeface="Arial"/>
              </a:rPr>
              <a:t>Preliminary Fiscal Analysis, Roles, Initiation (Registered Voters, Landowners, </a:t>
            </a:r>
          </a:p>
          <a:p>
            <a:pPr marL="615212" marR="3464" lvl="0" indent="-606985" algn="ctr" defTabSz="623438" rtl="0" eaLnBrk="1" fontAlgn="auto" latinLnBrk="0" hangingPunct="1">
              <a:buClrTx/>
              <a:buSzTx/>
              <a:buFontTx/>
              <a:buNone/>
              <a:tabLst/>
              <a:defRPr/>
            </a:pPr>
            <a:r>
              <a:rPr kumimoji="0" lang="en-US" sz="650" b="0" i="0" u="none" strike="noStrike" kern="1200" cap="none" spc="3" normalizeH="0" baseline="0" noProof="0" dirty="0">
                <a:ln>
                  <a:noFill/>
                </a:ln>
                <a:solidFill>
                  <a:prstClr val="black"/>
                </a:solidFill>
                <a:effectLst/>
                <a:uLnTx/>
                <a:uFillTx/>
                <a:latin typeface="Arial"/>
                <a:ea typeface="+mn-ea"/>
                <a:cs typeface="Arial"/>
              </a:rPr>
              <a:t>Affected Agency)</a:t>
            </a:r>
            <a:endParaRPr kumimoji="0" lang="en-US" sz="650" b="0" i="0" u="none" strike="noStrike" kern="1200" cap="none" spc="7" normalizeH="0" baseline="0" noProof="0" dirty="0">
              <a:ln>
                <a:noFill/>
              </a:ln>
              <a:solidFill>
                <a:prstClr val="black"/>
              </a:solidFill>
              <a:effectLst/>
              <a:uLnTx/>
              <a:uFillTx/>
              <a:latin typeface="Arial"/>
              <a:ea typeface="+mn-ea"/>
              <a:cs typeface="Arial"/>
            </a:endParaRPr>
          </a:p>
        </p:txBody>
      </p:sp>
      <p:sp>
        <p:nvSpPr>
          <p:cNvPr id="11" name="TextBox 10">
            <a:extLst>
              <a:ext uri="{FF2B5EF4-FFF2-40B4-BE49-F238E27FC236}">
                <a16:creationId xmlns:a16="http://schemas.microsoft.com/office/drawing/2014/main" id="{BD73A309-B756-0714-E34B-A06E2BCAF0D5}"/>
              </a:ext>
            </a:extLst>
          </p:cNvPr>
          <p:cNvSpPr txBox="1"/>
          <p:nvPr/>
        </p:nvSpPr>
        <p:spPr>
          <a:xfrm>
            <a:off x="4991100" y="1319902"/>
            <a:ext cx="4152900" cy="5262979"/>
          </a:xfrm>
          <a:prstGeom prst="rect">
            <a:avLst/>
          </a:prstGeom>
          <a:noFill/>
        </p:spPr>
        <p:txBody>
          <a:bodyPr wrap="square" rtlCol="0">
            <a:spAutoFit/>
          </a:bodyPr>
          <a:lstStyle/>
          <a:p>
            <a:pPr algn="l">
              <a:spcAft>
                <a:spcPts val="1200"/>
              </a:spcAft>
            </a:pPr>
            <a:r>
              <a:rPr lang="en-US" sz="1400" b="1" i="0" u="none" strike="noStrike" baseline="0" dirty="0">
                <a:solidFill>
                  <a:srgbClr val="000000"/>
                </a:solidFill>
                <a:latin typeface="TrebuchetMS,Bold"/>
              </a:rPr>
              <a:t>Timing of Petitions</a:t>
            </a:r>
          </a:p>
          <a:p>
            <a:pPr marL="285750" indent="-285750" algn="l">
              <a:spcAft>
                <a:spcPts val="1200"/>
              </a:spcAft>
              <a:buFont typeface="Arial" panose="020B0604020202020204" pitchFamily="34" charset="0"/>
              <a:buChar char="•"/>
            </a:pPr>
            <a:r>
              <a:rPr lang="en-US" sz="1400" dirty="0">
                <a:solidFill>
                  <a:srgbClr val="000000"/>
                </a:solidFill>
                <a:latin typeface="TrebuchetMS"/>
              </a:rPr>
              <a:t>A </a:t>
            </a:r>
            <a:r>
              <a:rPr lang="en-US" sz="1400" b="0" i="0" u="none" strike="noStrike" baseline="0" dirty="0">
                <a:solidFill>
                  <a:srgbClr val="000000"/>
                </a:solidFill>
                <a:latin typeface="TrebuchetMS"/>
              </a:rPr>
              <a:t>Notice of Intent must be filed with LAFCO</a:t>
            </a:r>
            <a:r>
              <a:rPr lang="en-US" sz="1400" b="0" i="0" u="none" strike="noStrike" baseline="0" dirty="0">
                <a:solidFill>
                  <a:srgbClr val="0000FF"/>
                </a:solidFill>
                <a:latin typeface="TrebuchetMS"/>
              </a:rPr>
              <a:t> </a:t>
            </a:r>
            <a:r>
              <a:rPr lang="en-US" sz="1400" b="0" i="0" u="none" strike="noStrike" baseline="0" dirty="0">
                <a:solidFill>
                  <a:srgbClr val="000000"/>
                </a:solidFill>
                <a:latin typeface="TrebuchetMS"/>
              </a:rPr>
              <a:t>before circulating a petition </a:t>
            </a:r>
          </a:p>
          <a:p>
            <a:pPr marL="285750" indent="-285750" algn="l">
              <a:spcAft>
                <a:spcPts val="1200"/>
              </a:spcAft>
              <a:buFont typeface="Arial" panose="020B0604020202020204" pitchFamily="34" charset="0"/>
              <a:buChar char="•"/>
            </a:pPr>
            <a:r>
              <a:rPr lang="en-US" sz="1400" b="0" i="0" u="none" strike="noStrike" baseline="0" dirty="0">
                <a:solidFill>
                  <a:srgbClr val="000000"/>
                </a:solidFill>
                <a:latin typeface="TrebuchetMS"/>
              </a:rPr>
              <a:t>All signatures must be gathered within 180 days (six months) from the date of the first signature </a:t>
            </a:r>
            <a:endParaRPr lang="en-US" sz="1400" b="0" i="0" u="none" strike="noStrike" baseline="0" dirty="0">
              <a:solidFill>
                <a:srgbClr val="0000FF"/>
              </a:solidFill>
              <a:latin typeface="TrebuchetMS"/>
            </a:endParaRPr>
          </a:p>
          <a:p>
            <a:pPr marL="285750" indent="-285750" algn="l">
              <a:spcAft>
                <a:spcPts val="1200"/>
              </a:spcAft>
              <a:buFont typeface="Arial" panose="020B0604020202020204" pitchFamily="34" charset="0"/>
              <a:buChar char="•"/>
            </a:pPr>
            <a:r>
              <a:rPr lang="en-US" sz="1400" b="0" i="0" u="none" strike="noStrike" baseline="0" dirty="0">
                <a:solidFill>
                  <a:srgbClr val="000000"/>
                </a:solidFill>
                <a:latin typeface="TrebuchetMS"/>
              </a:rPr>
              <a:t>Petitions must be submitted to LAFCO within 60 days of the date of the last signature </a:t>
            </a:r>
          </a:p>
          <a:p>
            <a:pPr marL="285750" indent="-285750" algn="l">
              <a:spcAft>
                <a:spcPts val="1200"/>
              </a:spcAft>
              <a:buFont typeface="Arial" panose="020B0604020202020204" pitchFamily="34" charset="0"/>
              <a:buChar char="•"/>
            </a:pPr>
            <a:r>
              <a:rPr lang="en-US" sz="1400" b="0" i="0" u="none" strike="noStrike" baseline="0" dirty="0">
                <a:solidFill>
                  <a:srgbClr val="000000"/>
                </a:solidFill>
                <a:latin typeface="TrebuchetMS"/>
              </a:rPr>
              <a:t>The </a:t>
            </a:r>
            <a:r>
              <a:rPr lang="en-US" sz="1400" i="0" u="none" strike="noStrike" baseline="0" dirty="0">
                <a:latin typeface="TrebuchetMS"/>
              </a:rPr>
              <a:t>Executive </a:t>
            </a:r>
            <a:r>
              <a:rPr lang="en-US" sz="1400" dirty="0">
                <a:latin typeface="TrebuchetMS"/>
              </a:rPr>
              <a:t>O</a:t>
            </a:r>
            <a:r>
              <a:rPr lang="en-US" sz="1400" i="0" u="none" strike="noStrike" baseline="0" dirty="0">
                <a:latin typeface="TrebuchetMS"/>
              </a:rPr>
              <a:t>fficer </a:t>
            </a:r>
            <a:r>
              <a:rPr lang="en-US" sz="1400" b="0" i="0" u="none" strike="noStrike" baseline="0" dirty="0">
                <a:latin typeface="TrebuchetMS"/>
              </a:rPr>
              <a:t>shall cause the petition to be examined by the </a:t>
            </a:r>
            <a:r>
              <a:rPr lang="en-US" sz="1400" b="0" i="0" u="none" strike="noStrike" baseline="0" dirty="0">
                <a:latin typeface="Calibri (body)"/>
              </a:rPr>
              <a:t>Registrar of Voters or County Assessor’s Office </a:t>
            </a:r>
            <a:endParaRPr lang="en-US" sz="1400" b="0" i="0" u="none" strike="noStrike" baseline="0" dirty="0">
              <a:solidFill>
                <a:srgbClr val="000000"/>
              </a:solidFill>
              <a:latin typeface="TrebuchetMS"/>
            </a:endParaRPr>
          </a:p>
          <a:p>
            <a:pPr marL="285750" indent="-285750" algn="l">
              <a:spcAft>
                <a:spcPts val="1200"/>
              </a:spcAft>
              <a:buFont typeface="Arial" panose="020B0604020202020204" pitchFamily="34" charset="0"/>
              <a:buChar char="•"/>
            </a:pPr>
            <a:r>
              <a:rPr lang="en-US" sz="1400" b="0" i="0" u="none" strike="noStrike" baseline="0" dirty="0">
                <a:solidFill>
                  <a:srgbClr val="000000"/>
                </a:solidFill>
                <a:latin typeface="TrebuchetMS"/>
              </a:rPr>
              <a:t>The </a:t>
            </a:r>
            <a:r>
              <a:rPr lang="en-US" sz="1400" i="0" u="none" strike="noStrike" baseline="0" dirty="0">
                <a:latin typeface="TrebuchetMS"/>
              </a:rPr>
              <a:t>Executive </a:t>
            </a:r>
            <a:r>
              <a:rPr lang="en-US" sz="1400" dirty="0">
                <a:latin typeface="TrebuchetMS"/>
              </a:rPr>
              <a:t>O</a:t>
            </a:r>
            <a:r>
              <a:rPr lang="en-US" sz="1400" i="0" u="none" strike="noStrike" baseline="0" dirty="0">
                <a:latin typeface="TrebuchetMS"/>
              </a:rPr>
              <a:t>fficer </a:t>
            </a:r>
            <a:r>
              <a:rPr lang="en-US" sz="1400" b="0" i="0" u="none" strike="noStrike" baseline="0" dirty="0">
                <a:solidFill>
                  <a:srgbClr val="000000"/>
                </a:solidFill>
                <a:latin typeface="TrebuchetMS"/>
              </a:rPr>
              <a:t>shall issue a Certificate of Sufficiency or Notice of Insufficiency within 30 days after the date a petition is received</a:t>
            </a:r>
          </a:p>
          <a:p>
            <a:pPr marL="285750" indent="-285750" algn="l">
              <a:spcAft>
                <a:spcPts val="1200"/>
              </a:spcAft>
              <a:buFont typeface="Arial" panose="020B0604020202020204" pitchFamily="34" charset="0"/>
              <a:buChar char="•"/>
            </a:pPr>
            <a:r>
              <a:rPr lang="en-US" sz="1400" dirty="0">
                <a:solidFill>
                  <a:srgbClr val="000000"/>
                </a:solidFill>
                <a:latin typeface="TrebuchetMS"/>
              </a:rPr>
              <a:t>If the petition is insufficient, proponents have 15 days to submit a supplemental petition</a:t>
            </a:r>
          </a:p>
          <a:p>
            <a:pPr marL="285750" indent="-285750" algn="l">
              <a:buFont typeface="Arial" panose="020B0604020202020204" pitchFamily="34" charset="0"/>
              <a:buChar char="•"/>
            </a:pPr>
            <a:r>
              <a:rPr lang="en-US" sz="1400" i="0" u="none" strike="noStrike" baseline="0">
                <a:latin typeface="TrebuchetMS"/>
              </a:rPr>
              <a:t>The Executive </a:t>
            </a:r>
            <a:r>
              <a:rPr lang="en-US" sz="1400" dirty="0">
                <a:latin typeface="TrebuchetMS"/>
              </a:rPr>
              <a:t>O</a:t>
            </a:r>
            <a:r>
              <a:rPr lang="en-US" sz="1400" i="0" u="none" strike="noStrike" baseline="0" dirty="0">
                <a:latin typeface="TrebuchetMS"/>
              </a:rPr>
              <a:t>fficer shall examine the supplemental petition and certify in writing the results </a:t>
            </a:r>
            <a:r>
              <a:rPr lang="en-US" sz="1400" dirty="0">
                <a:latin typeface="TrebuchetMS"/>
              </a:rPr>
              <a:t>w</a:t>
            </a:r>
            <a:r>
              <a:rPr lang="en-US" sz="1400" i="0" u="none" strike="noStrike" baseline="0" dirty="0">
                <a:latin typeface="TrebuchetMS"/>
              </a:rPr>
              <a:t>ithin 10 days after the </a:t>
            </a:r>
          </a:p>
          <a:p>
            <a:pPr algn="l"/>
            <a:r>
              <a:rPr lang="en-US" sz="1400" dirty="0">
                <a:latin typeface="TrebuchetMS"/>
              </a:rPr>
              <a:t>       </a:t>
            </a:r>
            <a:r>
              <a:rPr lang="en-US" sz="1400" i="0" u="none" strike="noStrike" baseline="0" dirty="0">
                <a:latin typeface="TrebuchetMS"/>
              </a:rPr>
              <a:t>date of filing</a:t>
            </a:r>
            <a:endParaRPr lang="en-US" sz="1400" i="0" u="none" strike="noStrike" baseline="0" dirty="0">
              <a:solidFill>
                <a:srgbClr val="000000"/>
              </a:solidFill>
              <a:latin typeface="TrebuchetMS"/>
            </a:endParaRPr>
          </a:p>
        </p:txBody>
      </p:sp>
    </p:spTree>
    <p:extLst>
      <p:ext uri="{BB962C8B-B14F-4D97-AF65-F5344CB8AC3E}">
        <p14:creationId xmlns:p14="http://schemas.microsoft.com/office/powerpoint/2010/main" val="4278986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CFD0EDB-4905-B128-EF03-FC6CDF47924D}"/>
              </a:ext>
            </a:extLst>
          </p:cNvPr>
          <p:cNvSpPr/>
          <p:nvPr/>
        </p:nvSpPr>
        <p:spPr>
          <a:xfrm>
            <a:off x="1893692" y="1077265"/>
            <a:ext cx="5304517" cy="575136"/>
          </a:xfrm>
          <a:prstGeom prst="rect">
            <a:avLst/>
          </a:prstGeom>
          <a:solidFill>
            <a:srgbClr val="FF3300">
              <a:alpha val="29804"/>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07E44088-ADE3-F89A-BA4C-A458CA126626}"/>
              </a:ext>
            </a:extLst>
          </p:cNvPr>
          <p:cNvSpPr txBox="1"/>
          <p:nvPr/>
        </p:nvSpPr>
        <p:spPr>
          <a:xfrm>
            <a:off x="0" y="532737"/>
            <a:ext cx="9144000" cy="400110"/>
          </a:xfrm>
          <a:prstGeom prst="rect">
            <a:avLst/>
          </a:prstGeom>
          <a:noFill/>
        </p:spPr>
        <p:txBody>
          <a:bodyPr wrap="square" rtlCol="0">
            <a:spAutoFit/>
          </a:bodyPr>
          <a:lstStyle/>
          <a:p>
            <a:pPr algn="ctr"/>
            <a:r>
              <a:rPr lang="en-US" sz="2000" b="1" dirty="0"/>
              <a:t>LAFCO Application </a:t>
            </a:r>
          </a:p>
        </p:txBody>
      </p:sp>
      <p:sp>
        <p:nvSpPr>
          <p:cNvPr id="4" name="Content Placeholder 2">
            <a:extLst>
              <a:ext uri="{FF2B5EF4-FFF2-40B4-BE49-F238E27FC236}">
                <a16:creationId xmlns:a16="http://schemas.microsoft.com/office/drawing/2014/main" id="{56DAF725-14B1-5710-B11A-42423288DCAB}"/>
              </a:ext>
            </a:extLst>
          </p:cNvPr>
          <p:cNvSpPr>
            <a:spLocks noGrp="1"/>
          </p:cNvSpPr>
          <p:nvPr>
            <p:ph idx="1"/>
          </p:nvPr>
        </p:nvSpPr>
        <p:spPr>
          <a:xfrm>
            <a:off x="1085187" y="1744753"/>
            <a:ext cx="7178040" cy="4773732"/>
          </a:xfrm>
        </p:spPr>
        <p:txBody>
          <a:bodyPr>
            <a:normAutofit fontScale="92500"/>
          </a:bodyPr>
          <a:lstStyle/>
          <a:p>
            <a:r>
              <a:rPr lang="en-US" sz="1800" dirty="0"/>
              <a:t>Petition or Resolution to Initiate Incorporation </a:t>
            </a:r>
          </a:p>
          <a:p>
            <a:r>
              <a:rPr lang="en-US" sz="1800" dirty="0"/>
              <a:t>Description of Incorporation proposal</a:t>
            </a:r>
          </a:p>
          <a:p>
            <a:pPr lvl="1"/>
            <a:r>
              <a:rPr lang="en-US" sz="1400" dirty="0"/>
              <a:t>Reasons for incorporation, statement of concerns, changes to public services, brief history, demographic/geographic/economic data</a:t>
            </a:r>
          </a:p>
          <a:p>
            <a:r>
              <a:rPr lang="en-US" sz="1800" dirty="0"/>
              <a:t>Proposed Incorporation maps and boundary description </a:t>
            </a:r>
          </a:p>
          <a:p>
            <a:pPr lvl="1"/>
            <a:r>
              <a:rPr lang="en-US" sz="1400" dirty="0"/>
              <a:t>Identify proposed incorporation boundaries and alternative boundaries</a:t>
            </a:r>
          </a:p>
          <a:p>
            <a:pPr lvl="1"/>
            <a:r>
              <a:rPr lang="en-US" sz="1400" dirty="0"/>
              <a:t>Proposed Incorporation map and description to be approved by County Surveyor</a:t>
            </a:r>
          </a:p>
          <a:p>
            <a:r>
              <a:rPr lang="en-US" sz="1800" dirty="0"/>
              <a:t>Feasibility Study</a:t>
            </a:r>
          </a:p>
          <a:p>
            <a:pPr lvl="1"/>
            <a:r>
              <a:rPr lang="en-US" sz="1300" b="0" i="0" dirty="0">
                <a:effectLst/>
                <a:latin typeface="Calibri (body)"/>
              </a:rPr>
              <a:t>Estimates potential municipal costs and revenues for city services</a:t>
            </a:r>
            <a:endParaRPr lang="en-US" sz="1300" dirty="0">
              <a:latin typeface="Calibri (body)"/>
            </a:endParaRPr>
          </a:p>
          <a:p>
            <a:r>
              <a:rPr lang="en-US" sz="1800" dirty="0"/>
              <a:t>Service Plan</a:t>
            </a:r>
          </a:p>
          <a:p>
            <a:pPr lvl="1"/>
            <a:r>
              <a:rPr lang="en-US" sz="1400" b="0" i="0" dirty="0">
                <a:effectLst/>
                <a:latin typeface="Calibri (body)"/>
              </a:rPr>
              <a:t>Plan for providing services prepared in compliance with California Government Code §56653</a:t>
            </a:r>
            <a:endParaRPr lang="en-US" sz="1400" dirty="0">
              <a:latin typeface="Calibri (body)"/>
            </a:endParaRPr>
          </a:p>
          <a:p>
            <a:r>
              <a:rPr lang="en-US" sz="1800" dirty="0"/>
              <a:t>Environmental Information</a:t>
            </a:r>
          </a:p>
          <a:p>
            <a:pPr lvl="1"/>
            <a:r>
              <a:rPr lang="en-US" sz="1400" dirty="0"/>
              <a:t>LAFCO is lead agency for California Environmental Quality Act (CEQA). A completed Environmental Information Form is required to facilitate LAFCO’s environmental review</a:t>
            </a:r>
          </a:p>
          <a:p>
            <a:r>
              <a:rPr lang="en-US" sz="1800" dirty="0"/>
              <a:t>Application forms</a:t>
            </a:r>
          </a:p>
          <a:p>
            <a:pPr lvl="1"/>
            <a:r>
              <a:rPr lang="en-US" sz="1400" dirty="0"/>
              <a:t>Disclosure of Gifts, Project Information Form, Reimbursement Agreement, Legal Indemnity</a:t>
            </a:r>
          </a:p>
          <a:p>
            <a:r>
              <a:rPr lang="en-US" sz="1800" dirty="0"/>
              <a:t>Deposit towards estimated costs</a:t>
            </a:r>
            <a:endParaRPr lang="en-US" sz="1400" dirty="0"/>
          </a:p>
          <a:p>
            <a:pPr marL="457200" lvl="1" indent="0">
              <a:buNone/>
            </a:pPr>
            <a:endParaRPr lang="en-US" sz="1400" dirty="0"/>
          </a:p>
          <a:p>
            <a:pPr marL="457200" lvl="1" indent="0">
              <a:buNone/>
            </a:pPr>
            <a:endParaRPr lang="en-US" sz="1400" dirty="0"/>
          </a:p>
          <a:p>
            <a:pPr marL="457200" lvl="1" indent="0">
              <a:buNone/>
            </a:pPr>
            <a:endParaRPr lang="en-US" sz="1400" dirty="0">
              <a:solidFill>
                <a:srgbClr val="FF0000"/>
              </a:solidFill>
            </a:endParaRPr>
          </a:p>
          <a:p>
            <a:pPr lvl="1"/>
            <a:endParaRPr lang="en-US" sz="1400" dirty="0">
              <a:solidFill>
                <a:srgbClr val="FF0000"/>
              </a:solidFill>
            </a:endParaRPr>
          </a:p>
        </p:txBody>
      </p:sp>
      <p:sp>
        <p:nvSpPr>
          <p:cNvPr id="5" name="object 4">
            <a:extLst>
              <a:ext uri="{FF2B5EF4-FFF2-40B4-BE49-F238E27FC236}">
                <a16:creationId xmlns:a16="http://schemas.microsoft.com/office/drawing/2014/main" id="{8B1A840F-01B7-0282-7534-5D0CD9879429}"/>
              </a:ext>
            </a:extLst>
          </p:cNvPr>
          <p:cNvSpPr txBox="1"/>
          <p:nvPr/>
        </p:nvSpPr>
        <p:spPr>
          <a:xfrm>
            <a:off x="2037337" y="1237909"/>
            <a:ext cx="5030874" cy="232476"/>
          </a:xfrm>
          <a:prstGeom prst="rect">
            <a:avLst/>
          </a:prstGeom>
          <a:noFill/>
          <a:ln w="9525">
            <a:solidFill>
              <a:srgbClr val="000000"/>
            </a:solidFill>
          </a:ln>
        </p:spPr>
        <p:txBody>
          <a:bodyPr vert="horz" wrap="square" lIns="0" tIns="29441" rIns="0" bIns="0" rtlCol="0">
            <a:spAutoFit/>
          </a:bodyPr>
          <a:lstStyle/>
          <a:p>
            <a:pPr marL="228600" marR="322543" lvl="0" indent="0" algn="ctr" defTabSz="3429000" rtl="0" eaLnBrk="1" fontAlgn="auto" latinLnBrk="0" hangingPunct="1">
              <a:lnSpc>
                <a:spcPct val="105100"/>
              </a:lnSpc>
              <a:spcBef>
                <a:spcPts val="600"/>
              </a:spcBef>
              <a:spcAft>
                <a:spcPts val="600"/>
              </a:spcAft>
              <a:buClrTx/>
              <a:buSzTx/>
              <a:buFontTx/>
              <a:buNone/>
              <a:tabLst/>
              <a:defRPr/>
            </a:pPr>
            <a:r>
              <a:rPr kumimoji="0" lang="en-US" sz="650" b="1" i="0" u="none" strike="noStrike" kern="1200" cap="none" spc="3" normalizeH="0" baseline="0" noProof="0" dirty="0">
                <a:ln>
                  <a:noFill/>
                </a:ln>
                <a:solidFill>
                  <a:prstClr val="black"/>
                </a:solidFill>
                <a:effectLst/>
                <a:uLnTx/>
                <a:uFillTx/>
                <a:latin typeface="Arial"/>
                <a:ea typeface="+mn-ea"/>
                <a:cs typeface="Arial"/>
              </a:rPr>
              <a:t>LAFCO</a:t>
            </a:r>
            <a:r>
              <a:rPr kumimoji="0" sz="650" b="1" i="0" u="none" strike="noStrike" kern="1200" cap="none" spc="3" normalizeH="0" baseline="0" noProof="0" dirty="0">
                <a:ln>
                  <a:noFill/>
                </a:ln>
                <a:solidFill>
                  <a:prstClr val="black"/>
                </a:solidFill>
                <a:effectLst/>
                <a:uLnTx/>
                <a:uFillTx/>
                <a:latin typeface="Arial"/>
                <a:ea typeface="+mn-ea"/>
                <a:cs typeface="Arial"/>
              </a:rPr>
              <a:t> </a:t>
            </a:r>
            <a:r>
              <a:rPr kumimoji="0" sz="650" b="1" i="0" u="none" strike="noStrike" kern="1200" cap="none" spc="7" normalizeH="0" baseline="0" noProof="0" dirty="0">
                <a:ln>
                  <a:noFill/>
                </a:ln>
                <a:solidFill>
                  <a:prstClr val="black"/>
                </a:solidFill>
                <a:effectLst/>
                <a:uLnTx/>
                <a:uFillTx/>
                <a:latin typeface="Arial"/>
                <a:ea typeface="+mn-ea"/>
                <a:cs typeface="Arial"/>
              </a:rPr>
              <a:t>Application: </a:t>
            </a:r>
            <a:r>
              <a:rPr kumimoji="0" lang="en-US" sz="650" b="0" i="0" u="none" strike="noStrike" kern="1200" cap="none" spc="7" normalizeH="0" baseline="0" noProof="0" dirty="0">
                <a:ln>
                  <a:noFill/>
                </a:ln>
                <a:solidFill>
                  <a:prstClr val="black"/>
                </a:solidFill>
                <a:effectLst/>
                <a:uLnTx/>
                <a:uFillTx/>
                <a:latin typeface="Arial"/>
                <a:ea typeface="+mn-ea"/>
                <a:cs typeface="Arial"/>
              </a:rPr>
              <a:t>Board R</a:t>
            </a:r>
            <a:r>
              <a:rPr kumimoji="0" sz="650" b="0" i="0" u="none" strike="noStrike" kern="1200" cap="none" spc="7" normalizeH="0" baseline="0" noProof="0" dirty="0">
                <a:ln>
                  <a:noFill/>
                </a:ln>
                <a:solidFill>
                  <a:prstClr val="black"/>
                </a:solidFill>
                <a:effectLst/>
                <a:uLnTx/>
                <a:uFillTx/>
                <a:latin typeface="Arial"/>
                <a:ea typeface="+mn-ea"/>
                <a:cs typeface="Arial"/>
              </a:rPr>
              <a:t>esolution</a:t>
            </a:r>
            <a:r>
              <a:rPr kumimoji="0" lang="en-US" sz="650" b="0" i="0" u="none" strike="noStrike" kern="1200" cap="none" spc="7" normalizeH="0" baseline="0" noProof="0" dirty="0">
                <a:ln>
                  <a:noFill/>
                </a:ln>
                <a:solidFill>
                  <a:prstClr val="black"/>
                </a:solidFill>
                <a:effectLst/>
                <a:uLnTx/>
                <a:uFillTx/>
                <a:latin typeface="Arial"/>
                <a:ea typeface="+mn-ea"/>
                <a:cs typeface="Arial"/>
              </a:rPr>
              <a:t> to Initiate Incorporation</a:t>
            </a:r>
            <a:r>
              <a:rPr kumimoji="0" sz="650" b="0" i="0" u="none" strike="noStrike" kern="1200" cap="none" spc="7" normalizeH="0" baseline="0" noProof="0" dirty="0">
                <a:ln>
                  <a:noFill/>
                </a:ln>
                <a:solidFill>
                  <a:prstClr val="black"/>
                </a:solidFill>
                <a:effectLst/>
                <a:uLnTx/>
                <a:uFillTx/>
                <a:latin typeface="Arial"/>
                <a:ea typeface="+mn-ea"/>
                <a:cs typeface="Arial"/>
              </a:rPr>
              <a:t>, </a:t>
            </a:r>
            <a:r>
              <a:rPr kumimoji="0" lang="en-US" sz="650" b="0" i="0" u="none" strike="noStrike" kern="1200" cap="none" spc="7" normalizeH="0" baseline="0" noProof="0" dirty="0">
                <a:ln>
                  <a:noFill/>
                </a:ln>
                <a:solidFill>
                  <a:prstClr val="black"/>
                </a:solidFill>
                <a:effectLst/>
                <a:uLnTx/>
                <a:uFillTx/>
                <a:latin typeface="Arial"/>
                <a:ea typeface="+mn-ea"/>
                <a:cs typeface="Arial"/>
              </a:rPr>
              <a:t>Proposed Incorporation </a:t>
            </a:r>
            <a:r>
              <a:rPr lang="en-US" sz="650" spc="7" dirty="0">
                <a:solidFill>
                  <a:prstClr val="black"/>
                </a:solidFill>
                <a:latin typeface="Arial"/>
                <a:cs typeface="Arial"/>
              </a:rPr>
              <a:t>Maps and Boundary Description, </a:t>
            </a:r>
            <a:r>
              <a:rPr lang="en-US" sz="648" spc="7" dirty="0">
                <a:solidFill>
                  <a:prstClr val="black"/>
                </a:solidFill>
                <a:latin typeface="Arial"/>
                <a:cs typeface="Arial"/>
              </a:rPr>
              <a:t>Feasibility Study, Service Plan, Environmental information, </a:t>
            </a:r>
            <a:r>
              <a:rPr kumimoji="0" lang="en-US" sz="650" b="0" i="0" u="none" strike="noStrike" kern="1200" cap="none" spc="7" normalizeH="0" baseline="0" noProof="0" dirty="0">
                <a:ln>
                  <a:noFill/>
                </a:ln>
                <a:solidFill>
                  <a:prstClr val="black"/>
                </a:solidFill>
                <a:effectLst/>
                <a:uLnTx/>
                <a:uFillTx/>
                <a:latin typeface="Arial"/>
                <a:ea typeface="+mn-ea"/>
                <a:cs typeface="Arial"/>
              </a:rPr>
              <a:t>A</a:t>
            </a:r>
            <a:r>
              <a:rPr kumimoji="0" sz="650" b="0" i="0" u="none" strike="noStrike" kern="1200" cap="none" spc="7" normalizeH="0" baseline="0" noProof="0" dirty="0">
                <a:ln>
                  <a:noFill/>
                </a:ln>
                <a:solidFill>
                  <a:prstClr val="black"/>
                </a:solidFill>
                <a:effectLst/>
                <a:uLnTx/>
                <a:uFillTx/>
                <a:latin typeface="Arial"/>
                <a:ea typeface="+mn-ea"/>
                <a:cs typeface="Arial"/>
              </a:rPr>
              <a:t>pplication </a:t>
            </a:r>
            <a:r>
              <a:rPr kumimoji="0" lang="en-US" sz="650" b="0" i="0" u="none" strike="noStrike" kern="1200" cap="none" spc="7" normalizeH="0" baseline="0" noProof="0" dirty="0">
                <a:ln>
                  <a:noFill/>
                </a:ln>
                <a:solidFill>
                  <a:prstClr val="black"/>
                </a:solidFill>
                <a:effectLst/>
                <a:uLnTx/>
                <a:uFillTx/>
                <a:latin typeface="Arial"/>
                <a:ea typeface="+mn-ea"/>
                <a:cs typeface="Arial"/>
              </a:rPr>
              <a:t>F</a:t>
            </a:r>
            <a:r>
              <a:rPr kumimoji="0" sz="650" b="0" i="0" u="none" strike="noStrike" kern="1200" cap="none" spc="7" normalizeH="0" baseline="0" noProof="0" dirty="0">
                <a:ln>
                  <a:noFill/>
                </a:ln>
                <a:solidFill>
                  <a:prstClr val="black"/>
                </a:solidFill>
                <a:effectLst/>
                <a:uLnTx/>
                <a:uFillTx/>
                <a:latin typeface="Arial"/>
                <a:ea typeface="+mn-ea"/>
                <a:cs typeface="Arial"/>
              </a:rPr>
              <a:t>orms,</a:t>
            </a:r>
            <a:r>
              <a:rPr kumimoji="0" lang="en-US" sz="650" b="0" i="0" u="none" strike="noStrike" kern="1200" cap="none" spc="7" normalizeH="0" baseline="0" noProof="0" dirty="0">
                <a:ln>
                  <a:noFill/>
                </a:ln>
                <a:solidFill>
                  <a:prstClr val="black"/>
                </a:solidFill>
                <a:effectLst/>
                <a:uLnTx/>
                <a:uFillTx/>
                <a:latin typeface="Arial"/>
                <a:ea typeface="+mn-ea"/>
                <a:cs typeface="Arial"/>
              </a:rPr>
              <a:t> </a:t>
            </a:r>
            <a:r>
              <a:rPr kumimoji="0" sz="650" b="0" i="0" u="none" strike="noStrike" kern="1200" cap="none" spc="-116" normalizeH="0" baseline="0" noProof="0" dirty="0">
                <a:ln>
                  <a:noFill/>
                </a:ln>
                <a:solidFill>
                  <a:prstClr val="black"/>
                </a:solidFill>
                <a:effectLst/>
                <a:uLnTx/>
                <a:uFillTx/>
                <a:latin typeface="Arial"/>
                <a:ea typeface="+mn-ea"/>
                <a:cs typeface="Arial"/>
              </a:rPr>
              <a:t> </a:t>
            </a:r>
            <a:r>
              <a:rPr kumimoji="0" lang="en-US" sz="650" b="0" i="0" u="none" strike="noStrike" kern="1200" cap="none" spc="7" normalizeH="0" baseline="0" noProof="0" dirty="0">
                <a:ln>
                  <a:noFill/>
                </a:ln>
                <a:solidFill>
                  <a:prstClr val="black"/>
                </a:solidFill>
                <a:effectLst/>
                <a:uLnTx/>
                <a:uFillTx/>
                <a:latin typeface="Arial"/>
                <a:ea typeface="+mn-ea"/>
                <a:cs typeface="Arial"/>
              </a:rPr>
              <a:t>D</a:t>
            </a:r>
            <a:r>
              <a:rPr kumimoji="0" sz="650" b="0" i="0" u="none" strike="noStrike" kern="1200" cap="none" spc="7" normalizeH="0" baseline="0" noProof="0" dirty="0">
                <a:ln>
                  <a:noFill/>
                </a:ln>
                <a:solidFill>
                  <a:prstClr val="black"/>
                </a:solidFill>
                <a:effectLst/>
                <a:uLnTx/>
                <a:uFillTx/>
                <a:latin typeface="Arial"/>
                <a:ea typeface="+mn-ea"/>
                <a:cs typeface="Arial"/>
              </a:rPr>
              <a:t>eposit</a:t>
            </a:r>
            <a:endParaRPr kumimoji="0" sz="65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14245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A0102-0CB9-0545-D04B-C3B554361E49}"/>
              </a:ext>
            </a:extLst>
          </p:cNvPr>
          <p:cNvSpPr>
            <a:spLocks noGrp="1"/>
          </p:cNvSpPr>
          <p:nvPr>
            <p:ph type="title"/>
          </p:nvPr>
        </p:nvSpPr>
        <p:spPr/>
        <p:txBody>
          <a:bodyPr>
            <a:normAutofit/>
          </a:bodyPr>
          <a:lstStyle/>
          <a:p>
            <a:r>
              <a:rPr lang="en-US" sz="2000" b="1" dirty="0"/>
              <a:t>Full Application Requirements</a:t>
            </a:r>
          </a:p>
        </p:txBody>
      </p:sp>
      <p:sp>
        <p:nvSpPr>
          <p:cNvPr id="3" name="Content Placeholder 2">
            <a:extLst>
              <a:ext uri="{FF2B5EF4-FFF2-40B4-BE49-F238E27FC236}">
                <a16:creationId xmlns:a16="http://schemas.microsoft.com/office/drawing/2014/main" id="{8A31C7B6-8D1E-1F19-50E3-9C4090BF62FD}"/>
              </a:ext>
            </a:extLst>
          </p:cNvPr>
          <p:cNvSpPr>
            <a:spLocks noGrp="1"/>
          </p:cNvSpPr>
          <p:nvPr>
            <p:ph idx="1"/>
          </p:nvPr>
        </p:nvSpPr>
        <p:spPr>
          <a:xfrm>
            <a:off x="906107" y="2574455"/>
            <a:ext cx="6374974" cy="3044635"/>
          </a:xfrm>
        </p:spPr>
        <p:txBody>
          <a:bodyPr>
            <a:normAutofit/>
          </a:bodyPr>
          <a:lstStyle/>
          <a:p>
            <a:pPr marL="0" indent="0">
              <a:buNone/>
            </a:pPr>
            <a:r>
              <a:rPr lang="en-US" sz="1800" dirty="0"/>
              <a:t>Comprehensive Fiscal Analysis</a:t>
            </a:r>
          </a:p>
          <a:p>
            <a:pPr lvl="1"/>
            <a:r>
              <a:rPr lang="en-US" sz="1400" dirty="0"/>
              <a:t>Prepared by LAFCO consultant</a:t>
            </a:r>
          </a:p>
          <a:p>
            <a:pPr lvl="1"/>
            <a:r>
              <a:rPr lang="en-US" sz="1400" dirty="0"/>
              <a:t>Data request letters sent to all agencies/County at the start of the FY</a:t>
            </a:r>
          </a:p>
          <a:p>
            <a:pPr lvl="1"/>
            <a:r>
              <a:rPr lang="en-US" sz="1400" dirty="0"/>
              <a:t>Public hearing(s) required</a:t>
            </a:r>
          </a:p>
          <a:p>
            <a:pPr lvl="1"/>
            <a:r>
              <a:rPr lang="en-US" sz="1400" dirty="0"/>
              <a:t>Potential State Controller’s Office review</a:t>
            </a:r>
          </a:p>
          <a:p>
            <a:pPr lvl="1"/>
            <a:r>
              <a:rPr lang="en-US" sz="1400" dirty="0"/>
              <a:t>The CFA should: </a:t>
            </a:r>
          </a:p>
          <a:p>
            <a:pPr lvl="2"/>
            <a:r>
              <a:rPr lang="en-US" sz="1400" dirty="0"/>
              <a:t>Address revenue neutrality</a:t>
            </a:r>
          </a:p>
          <a:p>
            <a:pPr lvl="2"/>
            <a:r>
              <a:rPr lang="en-US" sz="1400" dirty="0"/>
              <a:t>Address fiscal implications of proposed changes in services</a:t>
            </a:r>
          </a:p>
          <a:p>
            <a:pPr lvl="2"/>
            <a:r>
              <a:rPr lang="en-US" sz="1400" dirty="0"/>
              <a:t>Establish the base year cost</a:t>
            </a:r>
          </a:p>
          <a:p>
            <a:pPr lvl="2"/>
            <a:r>
              <a:rPr lang="en-US" sz="1400" dirty="0"/>
              <a:t>Calculate the property tax transfer</a:t>
            </a:r>
          </a:p>
          <a:p>
            <a:pPr lvl="2"/>
            <a:r>
              <a:rPr lang="en-US" sz="1400" dirty="0"/>
              <a:t>Develop budget projections for the next 10 fiscal years</a:t>
            </a:r>
          </a:p>
          <a:p>
            <a:pPr lvl="2"/>
            <a:endParaRPr lang="en-US" sz="1400" dirty="0"/>
          </a:p>
          <a:p>
            <a:pPr lvl="1"/>
            <a:endParaRPr lang="en-US" sz="1400" dirty="0"/>
          </a:p>
          <a:p>
            <a:pPr lvl="1"/>
            <a:endParaRPr kumimoji="0" lang="en-US" sz="1400" b="0" i="0" u="none" strike="noStrike" kern="1200" cap="none" spc="7" normalizeH="0" baseline="0" noProof="0" dirty="0">
              <a:ln>
                <a:noFill/>
              </a:ln>
              <a:solidFill>
                <a:prstClr val="black"/>
              </a:solidFill>
              <a:effectLst/>
              <a:uLnTx/>
              <a:uFillTx/>
              <a:latin typeface="+mj-lt"/>
              <a:ea typeface="+mn-ea"/>
              <a:cs typeface="Arial"/>
            </a:endParaRPr>
          </a:p>
        </p:txBody>
      </p:sp>
      <p:sp>
        <p:nvSpPr>
          <p:cNvPr id="5" name="Rectangle 4">
            <a:extLst>
              <a:ext uri="{FF2B5EF4-FFF2-40B4-BE49-F238E27FC236}">
                <a16:creationId xmlns:a16="http://schemas.microsoft.com/office/drawing/2014/main" id="{ABB01791-1F58-FA82-E730-3E7482CA7F05}"/>
              </a:ext>
            </a:extLst>
          </p:cNvPr>
          <p:cNvSpPr/>
          <p:nvPr/>
        </p:nvSpPr>
        <p:spPr>
          <a:xfrm>
            <a:off x="1893692" y="1158300"/>
            <a:ext cx="5304517" cy="1213257"/>
          </a:xfrm>
          <a:prstGeom prst="rect">
            <a:avLst/>
          </a:prstGeom>
          <a:solidFill>
            <a:srgbClr val="FFFF0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object 31">
            <a:extLst>
              <a:ext uri="{FF2B5EF4-FFF2-40B4-BE49-F238E27FC236}">
                <a16:creationId xmlns:a16="http://schemas.microsoft.com/office/drawing/2014/main" id="{5C82417A-3A9C-008D-BBB5-7A26CA3EA999}"/>
              </a:ext>
            </a:extLst>
          </p:cNvPr>
          <p:cNvSpPr/>
          <p:nvPr/>
        </p:nvSpPr>
        <p:spPr>
          <a:xfrm>
            <a:off x="2061887" y="1269730"/>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31">
            <a:extLst>
              <a:ext uri="{FF2B5EF4-FFF2-40B4-BE49-F238E27FC236}">
                <a16:creationId xmlns:a16="http://schemas.microsoft.com/office/drawing/2014/main" id="{DDA7CCF7-9996-FB84-6966-A3AC3085FF1A}"/>
              </a:ext>
            </a:extLst>
          </p:cNvPr>
          <p:cNvSpPr/>
          <p:nvPr/>
        </p:nvSpPr>
        <p:spPr>
          <a:xfrm>
            <a:off x="3303703" y="1259585"/>
            <a:ext cx="1108050"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31">
            <a:extLst>
              <a:ext uri="{FF2B5EF4-FFF2-40B4-BE49-F238E27FC236}">
                <a16:creationId xmlns:a16="http://schemas.microsoft.com/office/drawing/2014/main" id="{F55FA03F-880C-7C83-2970-C43B7E4028FC}"/>
              </a:ext>
            </a:extLst>
          </p:cNvPr>
          <p:cNvSpPr/>
          <p:nvPr/>
        </p:nvSpPr>
        <p:spPr>
          <a:xfrm>
            <a:off x="4629758" y="1280593"/>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31">
            <a:extLst>
              <a:ext uri="{FF2B5EF4-FFF2-40B4-BE49-F238E27FC236}">
                <a16:creationId xmlns:a16="http://schemas.microsoft.com/office/drawing/2014/main" id="{A4E2D8DA-B798-DF08-1915-163EEB571124}"/>
              </a:ext>
            </a:extLst>
          </p:cNvPr>
          <p:cNvSpPr/>
          <p:nvPr/>
        </p:nvSpPr>
        <p:spPr>
          <a:xfrm>
            <a:off x="5901736" y="1283703"/>
            <a:ext cx="1009559" cy="448107"/>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66">
            <a:extLst>
              <a:ext uri="{FF2B5EF4-FFF2-40B4-BE49-F238E27FC236}">
                <a16:creationId xmlns:a16="http://schemas.microsoft.com/office/drawing/2014/main" id="{CC1FE56C-96BF-1C8A-B2BA-35068D6CE50E}"/>
              </a:ext>
            </a:extLst>
          </p:cNvPr>
          <p:cNvSpPr txBox="1"/>
          <p:nvPr/>
        </p:nvSpPr>
        <p:spPr>
          <a:xfrm>
            <a:off x="2118254" y="1300012"/>
            <a:ext cx="1009559" cy="764184"/>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Comprehensive Fiscal Analysis</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t>
            </a:r>
            <a:r>
              <a:rPr kumimoji="0" lang="en-US" sz="648" b="0" i="0" u="none" strike="noStrike" kern="1200" cap="none" spc="7" normalizeH="0" baseline="0" noProof="0" dirty="0" err="1">
                <a:ln>
                  <a:noFill/>
                </a:ln>
                <a:solidFill>
                  <a:prstClr val="black"/>
                </a:solidFill>
                <a:effectLst/>
                <a:uLnTx/>
                <a:uFillTx/>
                <a:latin typeface="Arial"/>
                <a:ea typeface="+mn-ea"/>
                <a:cs typeface="Arial"/>
              </a:rPr>
              <a:t>req’d</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Potential State Controller review </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19" name="object 66">
            <a:extLst>
              <a:ext uri="{FF2B5EF4-FFF2-40B4-BE49-F238E27FC236}">
                <a16:creationId xmlns:a16="http://schemas.microsoft.com/office/drawing/2014/main" id="{2E5297D3-4E68-AC65-40DC-4E7E8D3F9481}"/>
              </a:ext>
            </a:extLst>
          </p:cNvPr>
          <p:cNvSpPr txBox="1"/>
          <p:nvPr/>
        </p:nvSpPr>
        <p:spPr>
          <a:xfrm>
            <a:off x="3370389" y="1302567"/>
            <a:ext cx="1009559" cy="863891"/>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Revenue Neutrality</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County Auditor determines property tax ratio </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Proponents meet with County to negotiate</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Revenue Neutrality Agreement finalized</a:t>
            </a:r>
          </a:p>
        </p:txBody>
      </p:sp>
      <p:sp>
        <p:nvSpPr>
          <p:cNvPr id="20" name="object 66">
            <a:extLst>
              <a:ext uri="{FF2B5EF4-FFF2-40B4-BE49-F238E27FC236}">
                <a16:creationId xmlns:a16="http://schemas.microsoft.com/office/drawing/2014/main" id="{A5CC762F-C9A3-A678-24EE-75CD7F13522B}"/>
              </a:ext>
            </a:extLst>
          </p:cNvPr>
          <p:cNvSpPr txBox="1"/>
          <p:nvPr/>
        </p:nvSpPr>
        <p:spPr>
          <a:xfrm>
            <a:off x="4683742" y="1311711"/>
            <a:ext cx="1009559" cy="759182"/>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CEQA Review</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lang="en-US" sz="648" spc="7" dirty="0">
                <a:solidFill>
                  <a:prstClr val="black"/>
                </a:solidFill>
                <a:latin typeface="Arial"/>
                <a:cs typeface="Arial"/>
              </a:rPr>
              <a:t>Initial Study – EIR likely</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&amp; comment </a:t>
            </a:r>
            <a:r>
              <a:rPr lang="en-US" sz="648" spc="7" dirty="0">
                <a:solidFill>
                  <a:prstClr val="black"/>
                </a:solidFill>
                <a:latin typeface="Arial"/>
                <a:cs typeface="Arial"/>
              </a:rPr>
              <a:t>period </a:t>
            </a:r>
            <a:r>
              <a:rPr kumimoji="0" lang="en-US" sz="648" b="0" i="0" u="none" strike="noStrike" kern="1200" cap="none" spc="7" normalizeH="0" baseline="0" noProof="0" dirty="0">
                <a:ln>
                  <a:noFill/>
                </a:ln>
                <a:solidFill>
                  <a:prstClr val="black"/>
                </a:solidFill>
                <a:effectLst/>
                <a:uLnTx/>
                <a:uFillTx/>
                <a:latin typeface="Arial"/>
                <a:ea typeface="+mn-ea"/>
                <a:cs typeface="Arial"/>
              </a:rPr>
              <a:t>for draft &amp; final</a:t>
            </a:r>
          </a:p>
        </p:txBody>
      </p:sp>
      <p:sp>
        <p:nvSpPr>
          <p:cNvPr id="21" name="object 66">
            <a:extLst>
              <a:ext uri="{FF2B5EF4-FFF2-40B4-BE49-F238E27FC236}">
                <a16:creationId xmlns:a16="http://schemas.microsoft.com/office/drawing/2014/main" id="{D6584A67-6AC9-78CD-C104-DB51BF87C0BC}"/>
              </a:ext>
            </a:extLst>
          </p:cNvPr>
          <p:cNvSpPr txBox="1"/>
          <p:nvPr/>
        </p:nvSpPr>
        <p:spPr>
          <a:xfrm>
            <a:off x="5936383" y="1300347"/>
            <a:ext cx="1009559" cy="319703"/>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Service Plan</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30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proponent or consultant</a:t>
            </a:r>
          </a:p>
        </p:txBody>
      </p:sp>
      <p:sp>
        <p:nvSpPr>
          <p:cNvPr id="22" name="object 31">
            <a:extLst>
              <a:ext uri="{FF2B5EF4-FFF2-40B4-BE49-F238E27FC236}">
                <a16:creationId xmlns:a16="http://schemas.microsoft.com/office/drawing/2014/main" id="{08AA236E-D9B3-724F-C79C-53BFDC114992}"/>
              </a:ext>
            </a:extLst>
          </p:cNvPr>
          <p:cNvSpPr/>
          <p:nvPr/>
        </p:nvSpPr>
        <p:spPr>
          <a:xfrm>
            <a:off x="5905060" y="1787029"/>
            <a:ext cx="1009559" cy="480711"/>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66">
            <a:extLst>
              <a:ext uri="{FF2B5EF4-FFF2-40B4-BE49-F238E27FC236}">
                <a16:creationId xmlns:a16="http://schemas.microsoft.com/office/drawing/2014/main" id="{EEB4B9A4-4ECD-BC04-E8D8-47FB3CA05C0D}"/>
              </a:ext>
            </a:extLst>
          </p:cNvPr>
          <p:cNvSpPr txBox="1"/>
          <p:nvPr/>
        </p:nvSpPr>
        <p:spPr>
          <a:xfrm>
            <a:off x="5961587" y="1934708"/>
            <a:ext cx="984355" cy="214995"/>
          </a:xfrm>
          <a:prstGeom prst="rect">
            <a:avLst/>
          </a:prstGeom>
        </p:spPr>
        <p:txBody>
          <a:bodyPr vert="horz" wrap="square" lIns="0" tIns="0" rIns="0" bIns="0" rtlCol="0">
            <a:spAutoFit/>
          </a:bodyPr>
          <a:lstStyle/>
          <a:p>
            <a:pPr marL="8659" marR="3464" lvl="0" algn="l" defTabSz="623438" rtl="0" eaLnBrk="1" fontAlgn="auto" latinLnBrk="0" hangingPunct="1">
              <a:lnSpc>
                <a:spcPct val="105300"/>
              </a:lnSpc>
              <a:spcBef>
                <a:spcPts val="65"/>
              </a:spcBef>
              <a:buClrTx/>
              <a:buSzTx/>
              <a:tabLst>
                <a:tab pos="69704" algn="l"/>
              </a:tabLst>
              <a:defRPr/>
            </a:pPr>
            <a:r>
              <a:rPr lang="en-US" sz="648" b="1" spc="7" dirty="0">
                <a:latin typeface="Arial"/>
                <a:cs typeface="Arial"/>
              </a:rPr>
              <a:t>Targeted MSR-SOI(s)</a:t>
            </a:r>
          </a:p>
          <a:p>
            <a:pPr marL="8659" marR="3464" lvl="0" algn="l" defTabSz="623438" rtl="0" eaLnBrk="1" fontAlgn="auto" latinLnBrk="0" hangingPunct="1">
              <a:lnSpc>
                <a:spcPct val="105300"/>
              </a:lnSpc>
              <a:spcBef>
                <a:spcPts val="65"/>
              </a:spcBef>
              <a:spcAft>
                <a:spcPts val="300"/>
              </a:spcAft>
              <a:buClrTx/>
              <a:buSzTx/>
              <a:tabLst>
                <a:tab pos="69704" algn="l"/>
              </a:tabLst>
              <a:defRPr/>
            </a:pPr>
            <a:endParaRPr lang="en-US" sz="648" b="1" spc="7" dirty="0">
              <a:solidFill>
                <a:prstClr val="black"/>
              </a:solidFill>
              <a:latin typeface="Arial"/>
              <a:cs typeface="Arial"/>
            </a:endParaRPr>
          </a:p>
        </p:txBody>
      </p:sp>
      <p:sp>
        <p:nvSpPr>
          <p:cNvPr id="4" name="object 66">
            <a:extLst>
              <a:ext uri="{FF2B5EF4-FFF2-40B4-BE49-F238E27FC236}">
                <a16:creationId xmlns:a16="http://schemas.microsoft.com/office/drawing/2014/main" id="{73ABC401-0125-2A06-84F6-78D5DFB0A311}"/>
              </a:ext>
            </a:extLst>
          </p:cNvPr>
          <p:cNvSpPr txBox="1"/>
          <p:nvPr/>
        </p:nvSpPr>
        <p:spPr>
          <a:xfrm>
            <a:off x="7363766" y="1787029"/>
            <a:ext cx="972625" cy="498534"/>
          </a:xfrm>
          <a:prstGeom prst="rect">
            <a:avLst/>
          </a:prstGeom>
          <a:solidFill>
            <a:srgbClr val="FFFF00"/>
          </a:solidFill>
          <a:ln>
            <a:solidFill>
              <a:schemeClr val="tx1"/>
            </a:solidFill>
          </a:ln>
        </p:spPr>
        <p:txBody>
          <a:bodyPr vert="horz" wrap="square" lIns="0" tIns="0" rIns="0" bIns="0" rtlCol="0">
            <a:spAutoFit/>
          </a:bodyPr>
          <a:lstStyle/>
          <a:p>
            <a:pPr marL="8659" marR="3464" lvl="0" algn="ctr" defTabSz="623438" rtl="0" eaLnBrk="1" fontAlgn="auto" latinLnBrk="0" hangingPunct="1">
              <a:buClrTx/>
              <a:buSzTx/>
              <a:tabLst>
                <a:tab pos="69704" algn="l"/>
              </a:tabLst>
              <a:defRPr/>
            </a:pPr>
            <a:endParaRPr lang="en-US" sz="648" b="1" spc="7" dirty="0">
              <a:solidFill>
                <a:prstClr val="black"/>
              </a:solidFill>
              <a:latin typeface="Arial"/>
              <a:cs typeface="Arial"/>
            </a:endParaRPr>
          </a:p>
          <a:p>
            <a:pPr marR="3464" lvl="0" algn="ctr" defTabSz="623438" rtl="0" eaLnBrk="1" fontAlgn="auto" latinLnBrk="0" hangingPunct="1">
              <a:buClrTx/>
              <a:buSzTx/>
              <a:tabLst>
                <a:tab pos="804863" algn="l"/>
              </a:tabLst>
              <a:defRPr/>
            </a:pPr>
            <a:r>
              <a:rPr lang="en-US" sz="648" b="1" spc="7" dirty="0">
                <a:solidFill>
                  <a:prstClr val="black"/>
                </a:solidFill>
                <a:latin typeface="Arial"/>
                <a:cs typeface="Arial"/>
              </a:rPr>
              <a:t>Any other information deemed necessary by the Executive Officer</a:t>
            </a:r>
          </a:p>
          <a:p>
            <a:pPr marL="8659" marR="3464" lvl="0" algn="ctr" defTabSz="623438" rtl="0" eaLnBrk="1" fontAlgn="auto" latinLnBrk="0" hangingPunct="1">
              <a:buClrTx/>
              <a:buSzTx/>
              <a:tabLst>
                <a:tab pos="69704" algn="l"/>
              </a:tabLst>
              <a:defRPr/>
            </a:pPr>
            <a:endParaRPr kumimoji="0" lang="en-US" sz="648" b="1" i="0" u="none" strike="noStrike" kern="1200" cap="none" spc="7"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1547158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A0102-0CB9-0545-D04B-C3B554361E49}"/>
              </a:ext>
            </a:extLst>
          </p:cNvPr>
          <p:cNvSpPr>
            <a:spLocks noGrp="1"/>
          </p:cNvSpPr>
          <p:nvPr>
            <p:ph type="title"/>
          </p:nvPr>
        </p:nvSpPr>
        <p:spPr/>
        <p:txBody>
          <a:bodyPr>
            <a:normAutofit/>
          </a:bodyPr>
          <a:lstStyle/>
          <a:p>
            <a:r>
              <a:rPr lang="en-US" sz="2000" b="1" dirty="0"/>
              <a:t>Full Application Requirements</a:t>
            </a:r>
          </a:p>
        </p:txBody>
      </p:sp>
      <p:sp>
        <p:nvSpPr>
          <p:cNvPr id="3" name="Content Placeholder 2">
            <a:extLst>
              <a:ext uri="{FF2B5EF4-FFF2-40B4-BE49-F238E27FC236}">
                <a16:creationId xmlns:a16="http://schemas.microsoft.com/office/drawing/2014/main" id="{8A31C7B6-8D1E-1F19-50E3-9C4090BF62FD}"/>
              </a:ext>
            </a:extLst>
          </p:cNvPr>
          <p:cNvSpPr>
            <a:spLocks noGrp="1"/>
          </p:cNvSpPr>
          <p:nvPr>
            <p:ph idx="1"/>
          </p:nvPr>
        </p:nvSpPr>
        <p:spPr>
          <a:xfrm>
            <a:off x="906106" y="2574455"/>
            <a:ext cx="6620633" cy="3355497"/>
          </a:xfrm>
        </p:spPr>
        <p:txBody>
          <a:bodyPr>
            <a:normAutofit/>
          </a:bodyPr>
          <a:lstStyle/>
          <a:p>
            <a:pPr marL="0" indent="0">
              <a:buNone/>
            </a:pPr>
            <a:r>
              <a:rPr lang="en-US" sz="1800" dirty="0"/>
              <a:t>Revenue Neutrality</a:t>
            </a:r>
          </a:p>
          <a:p>
            <a:pPr lvl="1"/>
            <a:r>
              <a:rPr kumimoji="0" lang="en-US" sz="1400" b="0" i="0" u="none" strike="noStrike" kern="1200" cap="none" spc="7" normalizeH="0" baseline="0" noProof="0" dirty="0">
                <a:ln>
                  <a:noFill/>
                </a:ln>
                <a:solidFill>
                  <a:prstClr val="black"/>
                </a:solidFill>
                <a:effectLst/>
                <a:uLnTx/>
                <a:uFillTx/>
                <a:latin typeface="+mj-lt"/>
                <a:ea typeface="+mn-ea"/>
                <a:cs typeface="Arial"/>
              </a:rPr>
              <a:t>County Auditor determines property tax ratio </a:t>
            </a:r>
          </a:p>
          <a:p>
            <a:pPr lvl="1"/>
            <a:r>
              <a:rPr kumimoji="0" lang="en-US" sz="1400" b="0" i="0" u="none" strike="noStrike" kern="1200" cap="none" spc="7" normalizeH="0" baseline="0" noProof="0" dirty="0">
                <a:ln>
                  <a:noFill/>
                </a:ln>
                <a:solidFill>
                  <a:prstClr val="black"/>
                </a:solidFill>
                <a:effectLst/>
                <a:uLnTx/>
                <a:uFillTx/>
                <a:latin typeface="+mj-lt"/>
                <a:ea typeface="+mn-ea"/>
                <a:cs typeface="Arial"/>
              </a:rPr>
              <a:t>Proponents and LAFCO meet with County to negotiate (negotiating committee)</a:t>
            </a:r>
          </a:p>
          <a:p>
            <a:pPr lvl="1"/>
            <a:r>
              <a:rPr kumimoji="0" lang="en-US" sz="1400" b="0" i="0" u="none" strike="noStrike" kern="1200" cap="none" spc="7" normalizeH="0" baseline="0" noProof="0" dirty="0">
                <a:ln>
                  <a:noFill/>
                </a:ln>
                <a:solidFill>
                  <a:prstClr val="black"/>
                </a:solidFill>
                <a:effectLst/>
                <a:uLnTx/>
                <a:uFillTx/>
                <a:latin typeface="+mj-lt"/>
                <a:ea typeface="+mn-ea"/>
                <a:cs typeface="Arial"/>
              </a:rPr>
              <a:t>Ways to achieve revenue neutrality: </a:t>
            </a:r>
          </a:p>
          <a:p>
            <a:pPr lvl="2"/>
            <a:r>
              <a:rPr lang="en-US" sz="1400" spc="7" dirty="0">
                <a:solidFill>
                  <a:prstClr val="black"/>
                </a:solidFill>
                <a:latin typeface="+mj-lt"/>
                <a:cs typeface="Arial"/>
              </a:rPr>
              <a:t>Tax sharing agreements</a:t>
            </a:r>
          </a:p>
          <a:p>
            <a:pPr lvl="2"/>
            <a:r>
              <a:rPr kumimoji="0" lang="en-US" sz="1400" b="0" i="0" u="none" strike="noStrike" kern="1200" cap="none" spc="7" normalizeH="0" baseline="0" noProof="0" dirty="0">
                <a:ln>
                  <a:noFill/>
                </a:ln>
                <a:solidFill>
                  <a:prstClr val="black"/>
                </a:solidFill>
                <a:effectLst/>
                <a:uLnTx/>
                <a:uFillTx/>
                <a:latin typeface="+mj-lt"/>
                <a:ea typeface="+mn-ea"/>
                <a:cs typeface="Arial"/>
              </a:rPr>
              <a:t>Lump-sum </a:t>
            </a:r>
            <a:r>
              <a:rPr lang="en-US" sz="1400" spc="7" dirty="0">
                <a:solidFill>
                  <a:prstClr val="black"/>
                </a:solidFill>
                <a:latin typeface="+mj-lt"/>
                <a:cs typeface="Arial"/>
              </a:rPr>
              <a:t>payments</a:t>
            </a:r>
          </a:p>
          <a:p>
            <a:pPr lvl="2"/>
            <a:r>
              <a:rPr kumimoji="0" lang="en-US" sz="1400" b="0" i="0" u="none" strike="noStrike" kern="1200" cap="none" spc="7" normalizeH="0" baseline="0" noProof="0" dirty="0">
                <a:ln>
                  <a:noFill/>
                </a:ln>
                <a:solidFill>
                  <a:prstClr val="black"/>
                </a:solidFill>
                <a:effectLst/>
                <a:uLnTx/>
                <a:uFillTx/>
                <a:latin typeface="+mj-lt"/>
                <a:ea typeface="+mn-ea"/>
                <a:cs typeface="Arial"/>
              </a:rPr>
              <a:t>Payments over a fixed period of time</a:t>
            </a:r>
          </a:p>
          <a:p>
            <a:pPr lvl="2"/>
            <a:r>
              <a:rPr lang="en-US" sz="1400" spc="7" dirty="0">
                <a:solidFill>
                  <a:prstClr val="black"/>
                </a:solidFill>
                <a:latin typeface="+mj-lt"/>
                <a:cs typeface="Arial"/>
              </a:rPr>
              <a:t>Modification of incorporation boundaries</a:t>
            </a:r>
          </a:p>
          <a:p>
            <a:pPr lvl="2"/>
            <a:r>
              <a:rPr kumimoji="0" lang="en-US" sz="1400" b="0" i="0" u="none" strike="noStrike" kern="1200" cap="none" spc="7" normalizeH="0" baseline="0" noProof="0" dirty="0">
                <a:ln>
                  <a:noFill/>
                </a:ln>
                <a:solidFill>
                  <a:prstClr val="black"/>
                </a:solidFill>
                <a:effectLst/>
                <a:uLnTx/>
                <a:uFillTx/>
                <a:latin typeface="+mj-lt"/>
                <a:ea typeface="+mn-ea"/>
                <a:cs typeface="Arial"/>
              </a:rPr>
              <a:t>Any other terms acceptable to all parties</a:t>
            </a:r>
          </a:p>
          <a:p>
            <a:pPr lvl="1"/>
            <a:r>
              <a:rPr kumimoji="0" lang="en-US" sz="1400" b="0" i="0" u="none" strike="noStrike" kern="1200" cap="none" spc="7" normalizeH="0" baseline="0" noProof="0" dirty="0">
                <a:ln>
                  <a:noFill/>
                </a:ln>
                <a:solidFill>
                  <a:prstClr val="black"/>
                </a:solidFill>
                <a:effectLst/>
                <a:uLnTx/>
                <a:uFillTx/>
                <a:latin typeface="+mj-lt"/>
                <a:ea typeface="+mn-ea"/>
                <a:cs typeface="Arial"/>
              </a:rPr>
              <a:t>Revenues and expenditures </a:t>
            </a:r>
            <a:r>
              <a:rPr kumimoji="0" lang="en-US" sz="1400" b="0" i="0" u="sng" strike="noStrike" kern="1200" cap="none" spc="7" normalizeH="0" baseline="0" noProof="0" dirty="0">
                <a:ln>
                  <a:noFill/>
                </a:ln>
                <a:solidFill>
                  <a:prstClr val="black"/>
                </a:solidFill>
                <a:effectLst/>
                <a:uLnTx/>
                <a:uFillTx/>
                <a:latin typeface="+mj-lt"/>
                <a:ea typeface="+mn-ea"/>
                <a:cs typeface="Arial"/>
              </a:rPr>
              <a:t>must</a:t>
            </a:r>
            <a:r>
              <a:rPr kumimoji="0" lang="en-US" sz="1400" b="0" i="0" u="none" strike="noStrike" kern="1200" cap="none" spc="7" normalizeH="0" baseline="0" noProof="0" dirty="0">
                <a:ln>
                  <a:noFill/>
                </a:ln>
                <a:solidFill>
                  <a:prstClr val="black"/>
                </a:solidFill>
                <a:effectLst/>
                <a:uLnTx/>
                <a:uFillTx/>
                <a:latin typeface="+mj-lt"/>
                <a:ea typeface="+mn-ea"/>
                <a:cs typeface="Arial"/>
              </a:rPr>
              <a:t> be “substantially equal” for LAFCO to approve</a:t>
            </a:r>
          </a:p>
          <a:p>
            <a:pPr lvl="1"/>
            <a:r>
              <a:rPr kumimoji="0" lang="en-US" sz="1400" b="0" i="0" u="none" strike="noStrike" kern="1200" cap="none" spc="7" normalizeH="0" baseline="0" noProof="0" dirty="0">
                <a:ln>
                  <a:noFill/>
                </a:ln>
                <a:solidFill>
                  <a:prstClr val="black"/>
                </a:solidFill>
                <a:effectLst/>
                <a:uLnTx/>
                <a:uFillTx/>
                <a:latin typeface="+mj-lt"/>
                <a:ea typeface="+mn-ea"/>
                <a:cs typeface="Arial"/>
              </a:rPr>
              <a:t>Revenue Neutrality Agreement finalized – all parties must agree</a:t>
            </a:r>
          </a:p>
          <a:p>
            <a:pPr lvl="1"/>
            <a:endParaRPr kumimoji="0" lang="en-US" sz="1400" b="0" i="0" u="none" strike="noStrike" kern="1200" cap="none" spc="7" normalizeH="0" baseline="0" noProof="0" dirty="0">
              <a:ln>
                <a:noFill/>
              </a:ln>
              <a:solidFill>
                <a:prstClr val="black"/>
              </a:solidFill>
              <a:effectLst/>
              <a:uLnTx/>
              <a:uFillTx/>
              <a:latin typeface="+mj-lt"/>
              <a:ea typeface="+mn-ea"/>
              <a:cs typeface="Arial"/>
            </a:endParaRPr>
          </a:p>
        </p:txBody>
      </p:sp>
      <p:sp>
        <p:nvSpPr>
          <p:cNvPr id="5" name="Rectangle 4">
            <a:extLst>
              <a:ext uri="{FF2B5EF4-FFF2-40B4-BE49-F238E27FC236}">
                <a16:creationId xmlns:a16="http://schemas.microsoft.com/office/drawing/2014/main" id="{E228CB4D-06C0-A8CE-45DC-252B78DAA049}"/>
              </a:ext>
            </a:extLst>
          </p:cNvPr>
          <p:cNvSpPr/>
          <p:nvPr/>
        </p:nvSpPr>
        <p:spPr>
          <a:xfrm>
            <a:off x="1893692" y="1158300"/>
            <a:ext cx="5304517" cy="1213257"/>
          </a:xfrm>
          <a:prstGeom prst="rect">
            <a:avLst/>
          </a:prstGeom>
          <a:solidFill>
            <a:srgbClr val="FFFF0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object 31">
            <a:extLst>
              <a:ext uri="{FF2B5EF4-FFF2-40B4-BE49-F238E27FC236}">
                <a16:creationId xmlns:a16="http://schemas.microsoft.com/office/drawing/2014/main" id="{D540203C-83A4-1985-8EC3-0A927B5F02BD}"/>
              </a:ext>
            </a:extLst>
          </p:cNvPr>
          <p:cNvSpPr/>
          <p:nvPr/>
        </p:nvSpPr>
        <p:spPr>
          <a:xfrm>
            <a:off x="2061887" y="1269730"/>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31">
            <a:extLst>
              <a:ext uri="{FF2B5EF4-FFF2-40B4-BE49-F238E27FC236}">
                <a16:creationId xmlns:a16="http://schemas.microsoft.com/office/drawing/2014/main" id="{59178C46-2C1D-8165-ED03-FD3BFDE4001A}"/>
              </a:ext>
            </a:extLst>
          </p:cNvPr>
          <p:cNvSpPr/>
          <p:nvPr/>
        </p:nvSpPr>
        <p:spPr>
          <a:xfrm>
            <a:off x="3303703" y="1259585"/>
            <a:ext cx="1108050"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31">
            <a:extLst>
              <a:ext uri="{FF2B5EF4-FFF2-40B4-BE49-F238E27FC236}">
                <a16:creationId xmlns:a16="http://schemas.microsoft.com/office/drawing/2014/main" id="{0D7C471A-DFED-0B71-2B3D-1EC628F6FC23}"/>
              </a:ext>
            </a:extLst>
          </p:cNvPr>
          <p:cNvSpPr/>
          <p:nvPr/>
        </p:nvSpPr>
        <p:spPr>
          <a:xfrm>
            <a:off x="4629758" y="1280593"/>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31">
            <a:extLst>
              <a:ext uri="{FF2B5EF4-FFF2-40B4-BE49-F238E27FC236}">
                <a16:creationId xmlns:a16="http://schemas.microsoft.com/office/drawing/2014/main" id="{B57C10AC-11F9-63AF-8EF4-487A91DE379D}"/>
              </a:ext>
            </a:extLst>
          </p:cNvPr>
          <p:cNvSpPr/>
          <p:nvPr/>
        </p:nvSpPr>
        <p:spPr>
          <a:xfrm>
            <a:off x="5901736" y="1283703"/>
            <a:ext cx="1009559" cy="448107"/>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66">
            <a:extLst>
              <a:ext uri="{FF2B5EF4-FFF2-40B4-BE49-F238E27FC236}">
                <a16:creationId xmlns:a16="http://schemas.microsoft.com/office/drawing/2014/main" id="{1F2D6EF0-5606-E651-75CA-608996DB51A3}"/>
              </a:ext>
            </a:extLst>
          </p:cNvPr>
          <p:cNvSpPr txBox="1"/>
          <p:nvPr/>
        </p:nvSpPr>
        <p:spPr>
          <a:xfrm>
            <a:off x="2118254" y="1300012"/>
            <a:ext cx="1009559" cy="764184"/>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Comprehensive Fiscal Analysis</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t>
            </a:r>
            <a:r>
              <a:rPr kumimoji="0" lang="en-US" sz="648" b="0" i="0" u="none" strike="noStrike" kern="1200" cap="none" spc="7" normalizeH="0" baseline="0" noProof="0" dirty="0" err="1">
                <a:ln>
                  <a:noFill/>
                </a:ln>
                <a:solidFill>
                  <a:prstClr val="black"/>
                </a:solidFill>
                <a:effectLst/>
                <a:uLnTx/>
                <a:uFillTx/>
                <a:latin typeface="Arial"/>
                <a:ea typeface="+mn-ea"/>
                <a:cs typeface="Arial"/>
              </a:rPr>
              <a:t>req’d</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Potential State Controller review </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19" name="object 66">
            <a:extLst>
              <a:ext uri="{FF2B5EF4-FFF2-40B4-BE49-F238E27FC236}">
                <a16:creationId xmlns:a16="http://schemas.microsoft.com/office/drawing/2014/main" id="{6C19D655-5BA9-BD08-147F-67CD1578D170}"/>
              </a:ext>
            </a:extLst>
          </p:cNvPr>
          <p:cNvSpPr txBox="1"/>
          <p:nvPr/>
        </p:nvSpPr>
        <p:spPr>
          <a:xfrm>
            <a:off x="3370389" y="1302567"/>
            <a:ext cx="1009559" cy="863891"/>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Revenue Neutrality</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County Auditor determines property tax ratio </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Proponents meet with County to negotiate</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Revenue Neutrality Agreement finalized</a:t>
            </a:r>
          </a:p>
        </p:txBody>
      </p:sp>
      <p:sp>
        <p:nvSpPr>
          <p:cNvPr id="20" name="object 66">
            <a:extLst>
              <a:ext uri="{FF2B5EF4-FFF2-40B4-BE49-F238E27FC236}">
                <a16:creationId xmlns:a16="http://schemas.microsoft.com/office/drawing/2014/main" id="{2C2F467F-133E-2582-BC2E-BFD74ACBFAD1}"/>
              </a:ext>
            </a:extLst>
          </p:cNvPr>
          <p:cNvSpPr txBox="1"/>
          <p:nvPr/>
        </p:nvSpPr>
        <p:spPr>
          <a:xfrm>
            <a:off x="4683742" y="1311711"/>
            <a:ext cx="1009559" cy="759182"/>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CEQA Review</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lang="en-US" sz="648" spc="7" dirty="0">
                <a:solidFill>
                  <a:prstClr val="black"/>
                </a:solidFill>
                <a:latin typeface="Arial"/>
                <a:cs typeface="Arial"/>
              </a:rPr>
              <a:t>Initial Study – EIR likely</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&amp; comment </a:t>
            </a:r>
            <a:r>
              <a:rPr lang="en-US" sz="648" spc="7" dirty="0">
                <a:solidFill>
                  <a:prstClr val="black"/>
                </a:solidFill>
                <a:latin typeface="Arial"/>
                <a:cs typeface="Arial"/>
              </a:rPr>
              <a:t>period </a:t>
            </a:r>
            <a:r>
              <a:rPr kumimoji="0" lang="en-US" sz="648" b="0" i="0" u="none" strike="noStrike" kern="1200" cap="none" spc="7" normalizeH="0" baseline="0" noProof="0" dirty="0">
                <a:ln>
                  <a:noFill/>
                </a:ln>
                <a:solidFill>
                  <a:prstClr val="black"/>
                </a:solidFill>
                <a:effectLst/>
                <a:uLnTx/>
                <a:uFillTx/>
                <a:latin typeface="Arial"/>
                <a:ea typeface="+mn-ea"/>
                <a:cs typeface="Arial"/>
              </a:rPr>
              <a:t>for draft &amp; final</a:t>
            </a:r>
          </a:p>
        </p:txBody>
      </p:sp>
      <p:sp>
        <p:nvSpPr>
          <p:cNvPr id="21" name="object 66">
            <a:extLst>
              <a:ext uri="{FF2B5EF4-FFF2-40B4-BE49-F238E27FC236}">
                <a16:creationId xmlns:a16="http://schemas.microsoft.com/office/drawing/2014/main" id="{0D09E072-805B-7B90-95BF-3B5C5666CE00}"/>
              </a:ext>
            </a:extLst>
          </p:cNvPr>
          <p:cNvSpPr txBox="1"/>
          <p:nvPr/>
        </p:nvSpPr>
        <p:spPr>
          <a:xfrm>
            <a:off x="5936383" y="1300347"/>
            <a:ext cx="1009559" cy="319703"/>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Service Plan</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30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proponent or consultant</a:t>
            </a:r>
          </a:p>
        </p:txBody>
      </p:sp>
      <p:sp>
        <p:nvSpPr>
          <p:cNvPr id="22" name="object 31">
            <a:extLst>
              <a:ext uri="{FF2B5EF4-FFF2-40B4-BE49-F238E27FC236}">
                <a16:creationId xmlns:a16="http://schemas.microsoft.com/office/drawing/2014/main" id="{24B664A9-11F7-6883-609F-0EA6A1A7CA26}"/>
              </a:ext>
            </a:extLst>
          </p:cNvPr>
          <p:cNvSpPr/>
          <p:nvPr/>
        </p:nvSpPr>
        <p:spPr>
          <a:xfrm>
            <a:off x="5905060" y="1787029"/>
            <a:ext cx="1009559" cy="480711"/>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66">
            <a:extLst>
              <a:ext uri="{FF2B5EF4-FFF2-40B4-BE49-F238E27FC236}">
                <a16:creationId xmlns:a16="http://schemas.microsoft.com/office/drawing/2014/main" id="{32988888-F74B-4603-EB33-1930B6C34465}"/>
              </a:ext>
            </a:extLst>
          </p:cNvPr>
          <p:cNvSpPr txBox="1"/>
          <p:nvPr/>
        </p:nvSpPr>
        <p:spPr>
          <a:xfrm>
            <a:off x="5943597" y="1898789"/>
            <a:ext cx="1009559" cy="214995"/>
          </a:xfrm>
          <a:prstGeom prst="rect">
            <a:avLst/>
          </a:prstGeom>
        </p:spPr>
        <p:txBody>
          <a:bodyPr vert="horz" wrap="square" lIns="0" tIns="0" rIns="0" bIns="0" rtlCol="0">
            <a:spAutoFit/>
          </a:bodyPr>
          <a:lstStyle/>
          <a:p>
            <a:pPr marL="8659" marR="3464" lvl="0" algn="l" defTabSz="623438" rtl="0" eaLnBrk="1" fontAlgn="auto" latinLnBrk="0" hangingPunct="1">
              <a:lnSpc>
                <a:spcPct val="105300"/>
              </a:lnSpc>
              <a:spcBef>
                <a:spcPts val="65"/>
              </a:spcBef>
              <a:buClrTx/>
              <a:buSzTx/>
              <a:tabLst>
                <a:tab pos="69704" algn="l"/>
              </a:tabLst>
              <a:defRPr/>
            </a:pPr>
            <a:r>
              <a:rPr lang="en-US" sz="648" b="1" spc="7" dirty="0">
                <a:latin typeface="Arial"/>
                <a:cs typeface="Arial"/>
              </a:rPr>
              <a:t>Targeted MSR-SOI(s)</a:t>
            </a:r>
          </a:p>
          <a:p>
            <a:pPr marL="8659" marR="3464" lvl="0" algn="l" defTabSz="623438" rtl="0" eaLnBrk="1" fontAlgn="auto" latinLnBrk="0" hangingPunct="1">
              <a:lnSpc>
                <a:spcPct val="105300"/>
              </a:lnSpc>
              <a:spcBef>
                <a:spcPts val="65"/>
              </a:spcBef>
              <a:spcAft>
                <a:spcPts val="300"/>
              </a:spcAft>
              <a:buClrTx/>
              <a:buSzTx/>
              <a:tabLst>
                <a:tab pos="69704" algn="l"/>
              </a:tabLst>
              <a:defRPr/>
            </a:pPr>
            <a:endParaRPr lang="en-US" sz="648" b="1" spc="7" dirty="0">
              <a:solidFill>
                <a:prstClr val="black"/>
              </a:solidFill>
              <a:latin typeface="Arial"/>
              <a:cs typeface="Arial"/>
            </a:endParaRPr>
          </a:p>
        </p:txBody>
      </p:sp>
      <p:sp>
        <p:nvSpPr>
          <p:cNvPr id="4" name="object 66">
            <a:extLst>
              <a:ext uri="{FF2B5EF4-FFF2-40B4-BE49-F238E27FC236}">
                <a16:creationId xmlns:a16="http://schemas.microsoft.com/office/drawing/2014/main" id="{870FE0DC-A858-D732-92D5-2D4E182F4E76}"/>
              </a:ext>
            </a:extLst>
          </p:cNvPr>
          <p:cNvSpPr txBox="1"/>
          <p:nvPr/>
        </p:nvSpPr>
        <p:spPr>
          <a:xfrm>
            <a:off x="7363766" y="1787029"/>
            <a:ext cx="972625" cy="498534"/>
          </a:xfrm>
          <a:prstGeom prst="rect">
            <a:avLst/>
          </a:prstGeom>
          <a:solidFill>
            <a:srgbClr val="FFFF00"/>
          </a:solidFill>
          <a:ln>
            <a:solidFill>
              <a:schemeClr val="tx1"/>
            </a:solidFill>
          </a:ln>
        </p:spPr>
        <p:txBody>
          <a:bodyPr vert="horz" wrap="square" lIns="0" tIns="0" rIns="0" bIns="0" rtlCol="0">
            <a:spAutoFit/>
          </a:bodyPr>
          <a:lstStyle/>
          <a:p>
            <a:pPr marL="8659" marR="3464" lvl="0" algn="ctr" defTabSz="623438" rtl="0" eaLnBrk="1" fontAlgn="auto" latinLnBrk="0" hangingPunct="1">
              <a:buClrTx/>
              <a:buSzTx/>
              <a:tabLst>
                <a:tab pos="69704" algn="l"/>
              </a:tabLst>
              <a:defRPr/>
            </a:pPr>
            <a:endParaRPr lang="en-US" sz="648" b="1" spc="7" dirty="0">
              <a:solidFill>
                <a:prstClr val="black"/>
              </a:solidFill>
              <a:latin typeface="Arial"/>
              <a:cs typeface="Arial"/>
            </a:endParaRPr>
          </a:p>
          <a:p>
            <a:pPr marR="3464" lvl="0" algn="ctr" defTabSz="623438" rtl="0" eaLnBrk="1" fontAlgn="auto" latinLnBrk="0" hangingPunct="1">
              <a:buClrTx/>
              <a:buSzTx/>
              <a:tabLst>
                <a:tab pos="804863" algn="l"/>
              </a:tabLst>
              <a:defRPr/>
            </a:pPr>
            <a:r>
              <a:rPr lang="en-US" sz="648" b="1" spc="7" dirty="0">
                <a:solidFill>
                  <a:prstClr val="black"/>
                </a:solidFill>
                <a:latin typeface="Arial"/>
                <a:cs typeface="Arial"/>
              </a:rPr>
              <a:t>Any other information deemed necessary by the Executive Officer</a:t>
            </a:r>
          </a:p>
          <a:p>
            <a:pPr marL="8659" marR="3464" lvl="0" algn="ctr" defTabSz="623438" rtl="0" eaLnBrk="1" fontAlgn="auto" latinLnBrk="0" hangingPunct="1">
              <a:buClrTx/>
              <a:buSzTx/>
              <a:tabLst>
                <a:tab pos="69704" algn="l"/>
              </a:tabLst>
              <a:defRPr/>
            </a:pPr>
            <a:endParaRPr kumimoji="0" lang="en-US" sz="648" b="1" i="0" u="none" strike="noStrike" kern="1200" cap="none" spc="7"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4098231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A0102-0CB9-0545-D04B-C3B554361E49}"/>
              </a:ext>
            </a:extLst>
          </p:cNvPr>
          <p:cNvSpPr>
            <a:spLocks noGrp="1"/>
          </p:cNvSpPr>
          <p:nvPr>
            <p:ph type="title"/>
          </p:nvPr>
        </p:nvSpPr>
        <p:spPr/>
        <p:txBody>
          <a:bodyPr>
            <a:normAutofit/>
          </a:bodyPr>
          <a:lstStyle/>
          <a:p>
            <a:r>
              <a:rPr lang="en-US" sz="2000" b="1" dirty="0"/>
              <a:t>Full Application Requirements</a:t>
            </a:r>
          </a:p>
        </p:txBody>
      </p:sp>
      <p:sp>
        <p:nvSpPr>
          <p:cNvPr id="19" name="Content Placeholder 2">
            <a:extLst>
              <a:ext uri="{FF2B5EF4-FFF2-40B4-BE49-F238E27FC236}">
                <a16:creationId xmlns:a16="http://schemas.microsoft.com/office/drawing/2014/main" id="{8878D7D7-0064-F903-F5B8-CBAE119C5CEB}"/>
              </a:ext>
            </a:extLst>
          </p:cNvPr>
          <p:cNvSpPr txBox="1">
            <a:spLocks/>
          </p:cNvSpPr>
          <p:nvPr/>
        </p:nvSpPr>
        <p:spPr>
          <a:xfrm>
            <a:off x="1787858" y="2656342"/>
            <a:ext cx="6052112" cy="304463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CEQA Review</a:t>
            </a:r>
          </a:p>
          <a:p>
            <a:pPr lvl="1"/>
            <a:r>
              <a:rPr lang="en-US" sz="1400" dirty="0"/>
              <a:t>Incorporations are subject to the California Environmental Quality Act (CEQA) and require environmental review</a:t>
            </a:r>
          </a:p>
          <a:p>
            <a:pPr lvl="1"/>
            <a:r>
              <a:rPr lang="en-US" sz="1400" dirty="0"/>
              <a:t>Prepared by LAFCO consultant</a:t>
            </a:r>
          </a:p>
          <a:p>
            <a:pPr lvl="1"/>
            <a:r>
              <a:rPr lang="en-US" sz="1400" dirty="0"/>
              <a:t>Initial Study (EIR likely)</a:t>
            </a:r>
          </a:p>
          <a:p>
            <a:pPr lvl="1"/>
            <a:r>
              <a:rPr lang="en-US" sz="1400" dirty="0"/>
              <a:t>Public hearings and comment period for draft and final </a:t>
            </a:r>
          </a:p>
          <a:p>
            <a:pPr marL="457200" lvl="1" indent="0">
              <a:buNone/>
            </a:pPr>
            <a:endParaRPr lang="en-US" sz="1400" dirty="0"/>
          </a:p>
        </p:txBody>
      </p:sp>
      <p:sp>
        <p:nvSpPr>
          <p:cNvPr id="3" name="Rectangle 2">
            <a:extLst>
              <a:ext uri="{FF2B5EF4-FFF2-40B4-BE49-F238E27FC236}">
                <a16:creationId xmlns:a16="http://schemas.microsoft.com/office/drawing/2014/main" id="{11B3B8A9-9B08-8E8E-C140-504911F2DA3B}"/>
              </a:ext>
            </a:extLst>
          </p:cNvPr>
          <p:cNvSpPr/>
          <p:nvPr/>
        </p:nvSpPr>
        <p:spPr>
          <a:xfrm>
            <a:off x="1893692" y="1158300"/>
            <a:ext cx="5304517" cy="1213257"/>
          </a:xfrm>
          <a:prstGeom prst="rect">
            <a:avLst/>
          </a:prstGeom>
          <a:solidFill>
            <a:srgbClr val="FFFF00">
              <a:alpha val="30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1" i="0" u="none" strike="noStrike" kern="1200" cap="none" spc="0" normalizeH="0" baseline="0" noProof="0" dirty="0">
              <a:ln>
                <a:noFill/>
              </a:ln>
              <a:solidFill>
                <a:prstClr val="white"/>
              </a:solidFill>
              <a:effectLst/>
              <a:uLnTx/>
              <a:uFillTx/>
              <a:latin typeface="Calibri"/>
              <a:ea typeface="+mn-ea"/>
              <a:cs typeface="+mn-cs"/>
            </a:endParaRPr>
          </a:p>
        </p:txBody>
      </p:sp>
      <p:sp>
        <p:nvSpPr>
          <p:cNvPr id="5" name="object 31">
            <a:extLst>
              <a:ext uri="{FF2B5EF4-FFF2-40B4-BE49-F238E27FC236}">
                <a16:creationId xmlns:a16="http://schemas.microsoft.com/office/drawing/2014/main" id="{60810886-3DBF-DC1D-81F4-EE9BBF070C5E}"/>
              </a:ext>
            </a:extLst>
          </p:cNvPr>
          <p:cNvSpPr/>
          <p:nvPr/>
        </p:nvSpPr>
        <p:spPr>
          <a:xfrm>
            <a:off x="2061887" y="1269730"/>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31">
            <a:extLst>
              <a:ext uri="{FF2B5EF4-FFF2-40B4-BE49-F238E27FC236}">
                <a16:creationId xmlns:a16="http://schemas.microsoft.com/office/drawing/2014/main" id="{20FAA1E2-DE1A-B938-8412-ECC3C7C3D8FD}"/>
              </a:ext>
            </a:extLst>
          </p:cNvPr>
          <p:cNvSpPr/>
          <p:nvPr/>
        </p:nvSpPr>
        <p:spPr>
          <a:xfrm>
            <a:off x="3303703" y="1259585"/>
            <a:ext cx="1108050"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31">
            <a:extLst>
              <a:ext uri="{FF2B5EF4-FFF2-40B4-BE49-F238E27FC236}">
                <a16:creationId xmlns:a16="http://schemas.microsoft.com/office/drawing/2014/main" id="{64074DCA-7736-A2D9-1B06-9BB6CEB7AC04}"/>
              </a:ext>
            </a:extLst>
          </p:cNvPr>
          <p:cNvSpPr/>
          <p:nvPr/>
        </p:nvSpPr>
        <p:spPr>
          <a:xfrm>
            <a:off x="4629758" y="1280593"/>
            <a:ext cx="1038494" cy="987148"/>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31">
            <a:extLst>
              <a:ext uri="{FF2B5EF4-FFF2-40B4-BE49-F238E27FC236}">
                <a16:creationId xmlns:a16="http://schemas.microsoft.com/office/drawing/2014/main" id="{5EFC2A2C-B4B8-AE86-E82D-45AF60964240}"/>
              </a:ext>
            </a:extLst>
          </p:cNvPr>
          <p:cNvSpPr/>
          <p:nvPr/>
        </p:nvSpPr>
        <p:spPr>
          <a:xfrm>
            <a:off x="5901736" y="1283703"/>
            <a:ext cx="1009559" cy="448107"/>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66">
            <a:extLst>
              <a:ext uri="{FF2B5EF4-FFF2-40B4-BE49-F238E27FC236}">
                <a16:creationId xmlns:a16="http://schemas.microsoft.com/office/drawing/2014/main" id="{DBF8107E-998A-0090-8FA0-8C8B691D451E}"/>
              </a:ext>
            </a:extLst>
          </p:cNvPr>
          <p:cNvSpPr txBox="1"/>
          <p:nvPr/>
        </p:nvSpPr>
        <p:spPr>
          <a:xfrm>
            <a:off x="2118254" y="1300012"/>
            <a:ext cx="1009559" cy="764184"/>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Comprehensive Fiscal Analysis</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t>
            </a:r>
            <a:r>
              <a:rPr kumimoji="0" lang="en-US" sz="648" b="0" i="0" u="none" strike="noStrike" kern="1200" cap="none" spc="7" normalizeH="0" baseline="0" noProof="0" dirty="0" err="1">
                <a:ln>
                  <a:noFill/>
                </a:ln>
                <a:solidFill>
                  <a:prstClr val="black"/>
                </a:solidFill>
                <a:effectLst/>
                <a:uLnTx/>
                <a:uFillTx/>
                <a:latin typeface="Arial"/>
                <a:ea typeface="+mn-ea"/>
                <a:cs typeface="Arial"/>
              </a:rPr>
              <a:t>req’d</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Potential State Controller review </a:t>
            </a:r>
            <a:endParaRPr kumimoji="0" sz="648" b="0" i="0" u="none" strike="noStrike" kern="1200" cap="none" spc="0" normalizeH="0" baseline="0" noProof="0" dirty="0">
              <a:ln>
                <a:noFill/>
              </a:ln>
              <a:solidFill>
                <a:prstClr val="black"/>
              </a:solidFill>
              <a:effectLst/>
              <a:uLnTx/>
              <a:uFillTx/>
              <a:latin typeface="Arial"/>
              <a:ea typeface="+mn-ea"/>
              <a:cs typeface="Arial"/>
            </a:endParaRPr>
          </a:p>
        </p:txBody>
      </p:sp>
      <p:sp>
        <p:nvSpPr>
          <p:cNvPr id="10" name="object 66">
            <a:extLst>
              <a:ext uri="{FF2B5EF4-FFF2-40B4-BE49-F238E27FC236}">
                <a16:creationId xmlns:a16="http://schemas.microsoft.com/office/drawing/2014/main" id="{283124D7-FCEC-D893-B7F9-33F25FDDAF74}"/>
              </a:ext>
            </a:extLst>
          </p:cNvPr>
          <p:cNvSpPr txBox="1"/>
          <p:nvPr/>
        </p:nvSpPr>
        <p:spPr>
          <a:xfrm>
            <a:off x="3370389" y="1302567"/>
            <a:ext cx="1009559" cy="863891"/>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Revenue Neutrality</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County Auditor determines property tax ratio </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Proponents meet with County to negotiate</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Revenue Neutrality Agreement finalized</a:t>
            </a:r>
          </a:p>
        </p:txBody>
      </p:sp>
      <p:sp>
        <p:nvSpPr>
          <p:cNvPr id="20" name="object 66">
            <a:extLst>
              <a:ext uri="{FF2B5EF4-FFF2-40B4-BE49-F238E27FC236}">
                <a16:creationId xmlns:a16="http://schemas.microsoft.com/office/drawing/2014/main" id="{DCE405B9-D6DB-8257-3D10-7D3B7CD14F0D}"/>
              </a:ext>
            </a:extLst>
          </p:cNvPr>
          <p:cNvSpPr txBox="1"/>
          <p:nvPr/>
        </p:nvSpPr>
        <p:spPr>
          <a:xfrm>
            <a:off x="4683742" y="1311711"/>
            <a:ext cx="1009559" cy="759182"/>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CEQA Review</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LAFCO consultant</a:t>
            </a: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lang="en-US" sz="648" spc="7" dirty="0">
                <a:solidFill>
                  <a:prstClr val="black"/>
                </a:solidFill>
                <a:latin typeface="Arial"/>
                <a:cs typeface="Arial"/>
              </a:rPr>
              <a:t>Initial Study – EIR likely</a:t>
            </a:r>
            <a:endParaRPr kumimoji="0" lang="en-US" sz="648" b="0" i="0" u="none" strike="noStrike" kern="1200" cap="none" spc="7"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Public hearings &amp; comment </a:t>
            </a:r>
            <a:r>
              <a:rPr lang="en-US" sz="648" spc="7" dirty="0">
                <a:solidFill>
                  <a:prstClr val="black"/>
                </a:solidFill>
                <a:latin typeface="Arial"/>
                <a:cs typeface="Arial"/>
              </a:rPr>
              <a:t>period </a:t>
            </a:r>
            <a:r>
              <a:rPr kumimoji="0" lang="en-US" sz="648" b="0" i="0" u="none" strike="noStrike" kern="1200" cap="none" spc="7" normalizeH="0" baseline="0" noProof="0" dirty="0">
                <a:ln>
                  <a:noFill/>
                </a:ln>
                <a:solidFill>
                  <a:prstClr val="black"/>
                </a:solidFill>
                <a:effectLst/>
                <a:uLnTx/>
                <a:uFillTx/>
                <a:latin typeface="Arial"/>
                <a:ea typeface="+mn-ea"/>
                <a:cs typeface="Arial"/>
              </a:rPr>
              <a:t>for draft &amp; final</a:t>
            </a:r>
          </a:p>
        </p:txBody>
      </p:sp>
      <p:sp>
        <p:nvSpPr>
          <p:cNvPr id="21" name="object 66">
            <a:extLst>
              <a:ext uri="{FF2B5EF4-FFF2-40B4-BE49-F238E27FC236}">
                <a16:creationId xmlns:a16="http://schemas.microsoft.com/office/drawing/2014/main" id="{9DE115C5-8951-7002-4C64-0E8FEE87327B}"/>
              </a:ext>
            </a:extLst>
          </p:cNvPr>
          <p:cNvSpPr txBox="1"/>
          <p:nvPr/>
        </p:nvSpPr>
        <p:spPr>
          <a:xfrm>
            <a:off x="5936383" y="1300347"/>
            <a:ext cx="1009559" cy="319703"/>
          </a:xfrm>
          <a:prstGeom prst="rect">
            <a:avLst/>
          </a:prstGeom>
        </p:spPr>
        <p:txBody>
          <a:bodyPr vert="horz" wrap="square" lIns="0" tIns="0" rIns="0" bIns="0" rtlCol="0">
            <a:spAutoFit/>
          </a:bodyPr>
          <a:lstStyle/>
          <a:p>
            <a:pPr marL="0" marR="0" lvl="0" indent="0" algn="l" defTabSz="623438" rtl="0" eaLnBrk="1" fontAlgn="auto" latinLnBrk="0" hangingPunct="1">
              <a:lnSpc>
                <a:spcPct val="105000"/>
              </a:lnSpc>
              <a:spcBef>
                <a:spcPts val="0"/>
              </a:spcBef>
              <a:spcAft>
                <a:spcPts val="0"/>
              </a:spcAft>
              <a:buClrTx/>
              <a:buSzTx/>
              <a:buFontTx/>
              <a:buNone/>
              <a:tabLst/>
              <a:defRPr/>
            </a:pPr>
            <a:r>
              <a:rPr kumimoji="0" lang="en-US" sz="648" b="1" i="0" u="none" strike="noStrike" kern="1200" cap="none" spc="7" normalizeH="0" baseline="0" noProof="0" dirty="0">
                <a:ln>
                  <a:noFill/>
                </a:ln>
                <a:solidFill>
                  <a:prstClr val="black"/>
                </a:solidFill>
                <a:effectLst/>
                <a:uLnTx/>
                <a:uFillTx/>
                <a:latin typeface="Arial"/>
                <a:ea typeface="+mn-ea"/>
                <a:cs typeface="Arial"/>
              </a:rPr>
              <a:t>Service Plan</a:t>
            </a:r>
            <a:endParaRPr kumimoji="0" sz="648" b="1" i="0" u="none" strike="noStrike" kern="1200" cap="none" spc="0" normalizeH="0" baseline="0" noProof="0" dirty="0">
              <a:ln>
                <a:noFill/>
              </a:ln>
              <a:solidFill>
                <a:prstClr val="black"/>
              </a:solidFill>
              <a:effectLst/>
              <a:uLnTx/>
              <a:uFillTx/>
              <a:latin typeface="Arial"/>
              <a:ea typeface="+mn-ea"/>
              <a:cs typeface="Arial"/>
            </a:endParaRPr>
          </a:p>
          <a:p>
            <a:pPr marL="69271" marR="3464" lvl="0" indent="-60612" algn="l" defTabSz="623438" rtl="0" eaLnBrk="1" fontAlgn="auto" latinLnBrk="0" hangingPunct="1">
              <a:lnSpc>
                <a:spcPct val="105000"/>
              </a:lnSpc>
              <a:spcBef>
                <a:spcPts val="65"/>
              </a:spcBef>
              <a:spcAft>
                <a:spcPts val="300"/>
              </a:spcAft>
              <a:buClrTx/>
              <a:buSzTx/>
              <a:buFontTx/>
              <a:buChar char="-"/>
              <a:tabLst>
                <a:tab pos="69704" algn="l"/>
              </a:tabLst>
              <a:defRPr/>
            </a:pPr>
            <a:r>
              <a:rPr kumimoji="0" lang="en-US" sz="648" b="0" i="0" u="none" strike="noStrike" kern="1200" cap="none" spc="7" normalizeH="0" baseline="0" noProof="0" dirty="0">
                <a:ln>
                  <a:noFill/>
                </a:ln>
                <a:solidFill>
                  <a:prstClr val="black"/>
                </a:solidFill>
                <a:effectLst/>
                <a:uLnTx/>
                <a:uFillTx/>
                <a:latin typeface="Arial"/>
                <a:ea typeface="+mn-ea"/>
                <a:cs typeface="Arial"/>
              </a:rPr>
              <a:t>Prepared by proponent or consultant</a:t>
            </a:r>
          </a:p>
        </p:txBody>
      </p:sp>
      <p:sp>
        <p:nvSpPr>
          <p:cNvPr id="22" name="object 31">
            <a:extLst>
              <a:ext uri="{FF2B5EF4-FFF2-40B4-BE49-F238E27FC236}">
                <a16:creationId xmlns:a16="http://schemas.microsoft.com/office/drawing/2014/main" id="{ACEBC8EB-70E3-8823-1FA8-E30FABFCCF5E}"/>
              </a:ext>
            </a:extLst>
          </p:cNvPr>
          <p:cNvSpPr/>
          <p:nvPr/>
        </p:nvSpPr>
        <p:spPr>
          <a:xfrm>
            <a:off x="5905060" y="1787029"/>
            <a:ext cx="1009559" cy="480711"/>
          </a:xfrm>
          <a:custGeom>
            <a:avLst/>
            <a:gdLst/>
            <a:ahLst/>
            <a:cxnLst/>
            <a:rect l="l" t="t" r="r" b="b"/>
            <a:pathLst>
              <a:path w="3014345" h="686435">
                <a:moveTo>
                  <a:pt x="0" y="686306"/>
                </a:moveTo>
                <a:lnTo>
                  <a:pt x="3013837" y="686306"/>
                </a:lnTo>
                <a:lnTo>
                  <a:pt x="3013837" y="0"/>
                </a:lnTo>
                <a:lnTo>
                  <a:pt x="0" y="0"/>
                </a:lnTo>
                <a:lnTo>
                  <a:pt x="0" y="686306"/>
                </a:lnTo>
                <a:close/>
              </a:path>
            </a:pathLst>
          </a:custGeom>
          <a:noFill/>
          <a:ln w="9525">
            <a:solidFill>
              <a:srgbClr val="000000"/>
            </a:solidFill>
          </a:ln>
        </p:spPr>
        <p:txBody>
          <a:bodyPr wrap="square" lIns="0" tIns="0" rIns="0" bIns="0" rtlCol="0"/>
          <a:lstStyle/>
          <a:p>
            <a:pPr marL="0" marR="0" lvl="0" indent="0" algn="l" defTabSz="623438" rtl="0" eaLnBrk="1" fontAlgn="auto" latinLnBrk="0" hangingPunct="1">
              <a:lnSpc>
                <a:spcPct val="100000"/>
              </a:lnSpc>
              <a:spcBef>
                <a:spcPts val="0"/>
              </a:spcBef>
              <a:spcAft>
                <a:spcPts val="0"/>
              </a:spcAft>
              <a:buClrTx/>
              <a:buSzTx/>
              <a:buFontTx/>
              <a:buNone/>
              <a:tabLst/>
              <a:defRPr/>
            </a:pPr>
            <a:endParaRPr kumimoji="0" sz="1227"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66">
            <a:extLst>
              <a:ext uri="{FF2B5EF4-FFF2-40B4-BE49-F238E27FC236}">
                <a16:creationId xmlns:a16="http://schemas.microsoft.com/office/drawing/2014/main" id="{AEDDF401-1FBE-BD74-3987-62AB1208649E}"/>
              </a:ext>
            </a:extLst>
          </p:cNvPr>
          <p:cNvSpPr txBox="1"/>
          <p:nvPr/>
        </p:nvSpPr>
        <p:spPr>
          <a:xfrm>
            <a:off x="5943597" y="1863516"/>
            <a:ext cx="1009559" cy="214995"/>
          </a:xfrm>
          <a:prstGeom prst="rect">
            <a:avLst/>
          </a:prstGeom>
        </p:spPr>
        <p:txBody>
          <a:bodyPr vert="horz" wrap="square" lIns="0" tIns="0" rIns="0" bIns="0" rtlCol="0">
            <a:spAutoFit/>
          </a:bodyPr>
          <a:lstStyle/>
          <a:p>
            <a:pPr marL="8659" marR="3464" lvl="0" algn="l" defTabSz="623438" rtl="0" eaLnBrk="1" fontAlgn="auto" latinLnBrk="0" hangingPunct="1">
              <a:lnSpc>
                <a:spcPct val="105300"/>
              </a:lnSpc>
              <a:spcBef>
                <a:spcPts val="65"/>
              </a:spcBef>
              <a:buClrTx/>
              <a:buSzTx/>
              <a:tabLst>
                <a:tab pos="69704" algn="l"/>
              </a:tabLst>
              <a:defRPr/>
            </a:pPr>
            <a:r>
              <a:rPr lang="en-US" sz="648" b="1" spc="7" dirty="0">
                <a:latin typeface="Arial"/>
                <a:cs typeface="Arial"/>
              </a:rPr>
              <a:t>Targeted MSR-SOI(s)</a:t>
            </a:r>
          </a:p>
          <a:p>
            <a:pPr marL="8659" marR="3464" lvl="0" algn="l" defTabSz="623438" rtl="0" eaLnBrk="1" fontAlgn="auto" latinLnBrk="0" hangingPunct="1">
              <a:lnSpc>
                <a:spcPct val="105300"/>
              </a:lnSpc>
              <a:spcBef>
                <a:spcPts val="65"/>
              </a:spcBef>
              <a:spcAft>
                <a:spcPts val="300"/>
              </a:spcAft>
              <a:buClrTx/>
              <a:buSzTx/>
              <a:tabLst>
                <a:tab pos="69704" algn="l"/>
              </a:tabLst>
              <a:defRPr/>
            </a:pPr>
            <a:endParaRPr lang="en-US" sz="648" b="1" spc="7" dirty="0">
              <a:solidFill>
                <a:prstClr val="black"/>
              </a:solidFill>
              <a:latin typeface="Arial"/>
              <a:cs typeface="Arial"/>
            </a:endParaRPr>
          </a:p>
        </p:txBody>
      </p:sp>
      <p:sp>
        <p:nvSpPr>
          <p:cNvPr id="4" name="object 66">
            <a:extLst>
              <a:ext uri="{FF2B5EF4-FFF2-40B4-BE49-F238E27FC236}">
                <a16:creationId xmlns:a16="http://schemas.microsoft.com/office/drawing/2014/main" id="{81F9FECE-6AE9-8EC9-9484-AD6CB80B4E11}"/>
              </a:ext>
            </a:extLst>
          </p:cNvPr>
          <p:cNvSpPr txBox="1"/>
          <p:nvPr/>
        </p:nvSpPr>
        <p:spPr>
          <a:xfrm>
            <a:off x="7363766" y="1778117"/>
            <a:ext cx="972625" cy="498534"/>
          </a:xfrm>
          <a:prstGeom prst="rect">
            <a:avLst/>
          </a:prstGeom>
          <a:solidFill>
            <a:srgbClr val="FFFF00"/>
          </a:solidFill>
          <a:ln>
            <a:solidFill>
              <a:schemeClr val="tx1"/>
            </a:solidFill>
          </a:ln>
        </p:spPr>
        <p:txBody>
          <a:bodyPr vert="horz" wrap="square" lIns="0" tIns="0" rIns="0" bIns="0" rtlCol="0">
            <a:spAutoFit/>
          </a:bodyPr>
          <a:lstStyle/>
          <a:p>
            <a:pPr marL="8659" marR="3464" lvl="0" algn="ctr" defTabSz="623438" rtl="0" eaLnBrk="1" fontAlgn="auto" latinLnBrk="0" hangingPunct="1">
              <a:buClrTx/>
              <a:buSzTx/>
              <a:tabLst>
                <a:tab pos="69704" algn="l"/>
              </a:tabLst>
              <a:defRPr/>
            </a:pPr>
            <a:endParaRPr lang="en-US" sz="648" b="1" spc="7" dirty="0">
              <a:solidFill>
                <a:prstClr val="black"/>
              </a:solidFill>
              <a:latin typeface="Arial"/>
              <a:cs typeface="Arial"/>
            </a:endParaRPr>
          </a:p>
          <a:p>
            <a:pPr marR="3464" lvl="0" algn="ctr" defTabSz="623438" rtl="0" eaLnBrk="1" fontAlgn="auto" latinLnBrk="0" hangingPunct="1">
              <a:buClrTx/>
              <a:buSzTx/>
              <a:tabLst>
                <a:tab pos="804863" algn="l"/>
              </a:tabLst>
              <a:defRPr/>
            </a:pPr>
            <a:r>
              <a:rPr lang="en-US" sz="648" b="1" spc="7" dirty="0">
                <a:solidFill>
                  <a:prstClr val="black"/>
                </a:solidFill>
                <a:latin typeface="Arial"/>
                <a:cs typeface="Arial"/>
              </a:rPr>
              <a:t>Any other information deemed necessary by the Executive Officer</a:t>
            </a:r>
          </a:p>
          <a:p>
            <a:pPr marL="8659" marR="3464" lvl="0" algn="ctr" defTabSz="623438" rtl="0" eaLnBrk="1" fontAlgn="auto" latinLnBrk="0" hangingPunct="1">
              <a:buClrTx/>
              <a:buSzTx/>
              <a:tabLst>
                <a:tab pos="69704" algn="l"/>
              </a:tabLst>
              <a:defRPr/>
            </a:pPr>
            <a:endParaRPr kumimoji="0" lang="en-US" sz="648" b="1" i="0" u="none" strike="noStrike" kern="1200" cap="none" spc="7"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8146922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uEDLAFCO.potx" id="{F7AB49FC-F812-4DDA-8E23-6B9440DA6C90}" vid="{A5EC73FF-401D-43E1-847F-E76DEE5B50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1 6 " ? > < p r o p e r t i e s   x m l n s = " h t t p : / / w w w . i m a n a g e . c o m / w o r k / x m l s c h e m a " >  
     < d o c u m e n t i d > I M A N A G E ! 4 1 3 0 5 6 6 2 . 1 < / d o c u m e n t i d >  
     < s e n d e r i d > S C O T T . S M I T H < / s e n d e r i d >  
     < s e n d e r e m a i l > S C O T T . S M I T H @ B B K L A W . C O M < / s e n d e r e m a i l >  
     < l a s t m o d i f i e d > 2 0 2 3 - 0 5 - 1 0 T 0 8 : 1 3 : 2 0 . 0 0 0 0 0 0 0 - 1 0 : 0 0 < / l a s t m o d i f i e d >  
     < d a t a b a s e > I M A N A G E < / d a t a b a s e >  
 < / p r o p e r t i 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f53f54-47e9-4c68-b155-2888f80af4e7">
      <Terms xmlns="http://schemas.microsoft.com/office/infopath/2007/PartnerControls"/>
    </lcf76f155ced4ddcb4097134ff3c332f>
    <TaxCatchAll xmlns="a6554912-2bca-4798-be92-2d62c5418ba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6E3CA5D653D4D14B8810D3B3D6B1DB5E" ma:contentTypeVersion="13" ma:contentTypeDescription="Create a new document." ma:contentTypeScope="" ma:versionID="75c5c3394d8388c09f71ac166aee3cad">
  <xsd:schema xmlns:xsd="http://www.w3.org/2001/XMLSchema" xmlns:xs="http://www.w3.org/2001/XMLSchema" xmlns:p="http://schemas.microsoft.com/office/2006/metadata/properties" xmlns:ns2="a9f53f54-47e9-4c68-b155-2888f80af4e7" xmlns:ns3="a6554912-2bca-4798-be92-2d62c5418bae" targetNamespace="http://schemas.microsoft.com/office/2006/metadata/properties" ma:root="true" ma:fieldsID="40a329cfa4c429d53089c2c7d8e112fc" ns2:_="" ns3:_="">
    <xsd:import namespace="a9f53f54-47e9-4c68-b155-2888f80af4e7"/>
    <xsd:import namespace="a6554912-2bca-4798-be92-2d62c5418ba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f53f54-47e9-4c68-b155-2888f80af4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0125e15-418d-4e47-9dbe-6073306fd50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554912-2bca-4798-be92-2d62c5418ba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ba0ac04-b987-4928-92fb-9bb4ad1292f9}" ma:internalName="TaxCatchAll" ma:showField="CatchAllData" ma:web="a6554912-2bca-4798-be92-2d62c5418b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FA10EB-FEAA-4857-83D1-9EA87FE1309C}">
  <ds:schemaRefs>
    <ds:schemaRef ds:uri="http://www.imanage.com/work/xmlschema"/>
  </ds:schemaRefs>
</ds:datastoreItem>
</file>

<file path=customXml/itemProps2.xml><?xml version="1.0" encoding="utf-8"?>
<ds:datastoreItem xmlns:ds="http://schemas.openxmlformats.org/officeDocument/2006/customXml" ds:itemID="{77F5136D-3C12-4A19-92FA-3C41339C0AA5}">
  <ds:schemaRefs>
    <ds:schemaRef ds:uri="http://schemas.microsoft.com/office/2006/metadata/properties"/>
    <ds:schemaRef ds:uri="http://schemas.microsoft.com/office/infopath/2007/PartnerControls"/>
    <ds:schemaRef ds:uri="a9f53f54-47e9-4c68-b155-2888f80af4e7"/>
    <ds:schemaRef ds:uri="a6554912-2bca-4798-be92-2d62c5418bae"/>
  </ds:schemaRefs>
</ds:datastoreItem>
</file>

<file path=customXml/itemProps3.xml><?xml version="1.0" encoding="utf-8"?>
<ds:datastoreItem xmlns:ds="http://schemas.openxmlformats.org/officeDocument/2006/customXml" ds:itemID="{5B40475E-04BB-4DE0-A4DC-D57EA295EA5B}">
  <ds:schemaRefs>
    <ds:schemaRef ds:uri="http://schemas.microsoft.com/sharepoint/v3/contenttype/forms"/>
  </ds:schemaRefs>
</ds:datastoreItem>
</file>

<file path=customXml/itemProps4.xml><?xml version="1.0" encoding="utf-8"?>
<ds:datastoreItem xmlns:ds="http://schemas.openxmlformats.org/officeDocument/2006/customXml" ds:itemID="{C06D38ED-80AB-40AF-9D38-C35760179D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f53f54-47e9-4c68-b155-2888f80af4e7"/>
    <ds:schemaRef ds:uri="a6554912-2bca-4798-be92-2d62c5418b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NuEDLAFCO</Template>
  <TotalTime>5362</TotalTime>
  <Words>2060</Words>
  <Application>Microsoft Office PowerPoint</Application>
  <PresentationFormat>On-screen Show (4:3)</PresentationFormat>
  <Paragraphs>317</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 calibri (body)</vt:lpstr>
      <vt:lpstr>Arial</vt:lpstr>
      <vt:lpstr>Calibri</vt:lpstr>
      <vt:lpstr>Calibri (body)</vt:lpstr>
      <vt:lpstr>Times New Roman</vt:lpstr>
      <vt:lpstr>TrebuchetMS</vt:lpstr>
      <vt:lpstr>TrebuchetMS,Bold</vt:lpstr>
      <vt:lpstr>Wingdings</vt:lpstr>
      <vt:lpstr>Office Theme</vt:lpstr>
      <vt:lpstr>LAFCO Incorporation Process</vt:lpstr>
      <vt:lpstr>PowerPoint Presentation</vt:lpstr>
      <vt:lpstr>PowerPoint Presentation</vt:lpstr>
      <vt:lpstr>PowerPoint Presentation</vt:lpstr>
      <vt:lpstr>PowerPoint Presentation</vt:lpstr>
      <vt:lpstr>PowerPoint Presentation</vt:lpstr>
      <vt:lpstr>Full Application Requirements</vt:lpstr>
      <vt:lpstr>Full Application Requirements</vt:lpstr>
      <vt:lpstr>Full Application Requirements</vt:lpstr>
      <vt:lpstr>Full Application Requirements</vt:lpstr>
      <vt:lpstr>Full Application Requirements</vt:lpstr>
      <vt:lpstr>PowerPoint Presentation</vt:lpstr>
      <vt:lpstr>PowerPoint Presentation</vt:lpstr>
      <vt:lpstr>PowerPoint Presentation</vt:lpstr>
      <vt:lpstr>PowerPoint Presentation</vt:lpstr>
      <vt:lpstr>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 Henriquez</dc:creator>
  <cp:lastModifiedBy>Erica Sanchez</cp:lastModifiedBy>
  <cp:revision>49</cp:revision>
  <cp:lastPrinted>2023-05-04T23:20:05Z</cp:lastPrinted>
  <dcterms:created xsi:type="dcterms:W3CDTF">2018-01-24T22:46:45Z</dcterms:created>
  <dcterms:modified xsi:type="dcterms:W3CDTF">2025-03-20T23:34:40Z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0x0101006E3CA5D653D4D14B8810D3B3D6B1DB5E</vt:lpwstr>
  </property>
  <property fmtid="{D5CDD505-2E9C-101B-9397-08002B2CF9AE}" pid="3" name="MediaServiceImageTags">
    <vt:lpwstr/>
  </property>
</Properties>
</file>